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5" r:id="rId2"/>
    <p:sldId id="336" r:id="rId3"/>
    <p:sldId id="337" r:id="rId4"/>
    <p:sldId id="340" r:id="rId5"/>
    <p:sldId id="344" r:id="rId6"/>
    <p:sldId id="345" r:id="rId7"/>
    <p:sldId id="338" r:id="rId8"/>
    <p:sldId id="312" r:id="rId9"/>
    <p:sldId id="313" r:id="rId10"/>
    <p:sldId id="315" r:id="rId11"/>
    <p:sldId id="316" r:id="rId12"/>
    <p:sldId id="317" r:id="rId13"/>
    <p:sldId id="341" r:id="rId14"/>
    <p:sldId id="327" r:id="rId15"/>
    <p:sldId id="328" r:id="rId16"/>
    <p:sldId id="329" r:id="rId17"/>
    <p:sldId id="347" r:id="rId18"/>
    <p:sldId id="332" r:id="rId19"/>
    <p:sldId id="323" r:id="rId20"/>
    <p:sldId id="324" r:id="rId21"/>
    <p:sldId id="325" r:id="rId22"/>
    <p:sldId id="342" r:id="rId23"/>
    <p:sldId id="343" r:id="rId24"/>
    <p:sldId id="346" r:id="rId25"/>
  </p:sldIdLst>
  <p:sldSz cx="9144000" cy="6858000" type="screen4x3"/>
  <p:notesSz cx="6797675" cy="9874250"/>
  <p:custDataLst>
    <p:tags r:id="rId27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407"/>
    <a:srgbClr val="4FD71F"/>
    <a:srgbClr val="08E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4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53134-C31E-B14A-B91B-EB6445119C97}" type="datetimeFigureOut">
              <a:rPr lang="it-IT" smtClean="0"/>
              <a:pPr/>
              <a:t>23/03/2016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97F6-F01B-F14E-9E17-1A0CBD1BE9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48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ED78-C8C6-4438-9B03-49662BC45466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8D6D32-352B-40AC-9277-AB0F5813798A}" type="datetime1">
              <a:rPr lang="it-IT" smtClean="0"/>
              <a:t>23/03/2016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intestazione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858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365902C-D2B4-4202-9356-D303D833B3C1}" type="datetime1">
              <a:rPr lang="it-IT" smtClean="0"/>
              <a:t>23/03/2016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2D5ED78-C8C6-4438-9B03-49662BC45466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3762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365902C-D2B4-4202-9356-D303D833B3C1}" type="datetime1">
              <a:rPr lang="it-IT" smtClean="0"/>
              <a:t>23/03/2016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2D5ED78-C8C6-4438-9B03-49662BC45466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208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Ma come preparare i giovani per il futuro se non sappiamo che lavoro finiranno per fare?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ED78-C8C6-4438-9B03-49662BC45466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02EFC8-FB4F-4987-8975-0B02BDACB649}" type="datetime1">
              <a:rPr lang="it-IT" smtClean="0"/>
              <a:t>23/03/2016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intestazione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68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aseline="0" dirty="0" err="1" smtClean="0">
                <a:ea typeface="ＭＳ Ｐゴシック" charset="-128"/>
                <a:cs typeface="ＭＳ Ｐゴシック" charset="-128"/>
              </a:rPr>
              <a:t>Meet</a:t>
            </a:r>
            <a:r>
              <a:rPr lang="it-IT" baseline="0" dirty="0" smtClean="0">
                <a:ea typeface="ＭＳ Ｐゴシック" charset="-128"/>
                <a:cs typeface="ＭＳ Ｐゴシック" charset="-128"/>
              </a:rPr>
              <a:t> No </a:t>
            </a:r>
            <a:r>
              <a:rPr lang="it-IT" baseline="0" dirty="0" err="1" smtClean="0">
                <a:ea typeface="ＭＳ Ｐゴシック" charset="-128"/>
                <a:cs typeface="ＭＳ Ｐゴシック" charset="-128"/>
              </a:rPr>
              <a:t>Neet</a:t>
            </a:r>
            <a:r>
              <a:rPr lang="it-IT" baseline="0" dirty="0" smtClean="0">
                <a:ea typeface="ＭＳ Ｐゴシック" charset="-128"/>
                <a:cs typeface="ＭＳ Ｐゴシック" charset="-128"/>
              </a:rPr>
              <a:t> propone un percorso di apprendimento esperienziale per lo sviluppo di competenze utili per “attrezzarsi” per la vita.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ED78-C8C6-4438-9B03-49662BC45466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2D1AE01-6408-41BF-8042-2D14B3090A9E}" type="datetime1">
              <a:rPr lang="it-IT" smtClean="0"/>
              <a:t>23/03/2016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intestazione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32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Siamo convinti che la ripresa del Paese debba fondarsi su una scuola capace di educare per la vita, integrando conoscenze codificate, competenze e valori. 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modello teorico elaborato dal nostro direttore scientifico, il prof. Alfonso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Molina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comprende 6 aspetti: tre elementi di contenuto + tre modalità di apprendimento: lungo tutto l’arco della vita, in tutti gli ambiti della vita, per uno sviluppo profondo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trasformativo dell’individuo.</a:t>
            </a:r>
          </a:p>
          <a:p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FAA24D-2605-4F11-B021-B4E00BD37495}" type="slidenum">
              <a:rPr lang="it-IT"/>
              <a:pPr/>
              <a:t>4</a:t>
            </a:fld>
            <a:endParaRPr lang="it-IT"/>
          </a:p>
        </p:txBody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CD76E30-ECD1-43D9-928D-E1CF2FE3DEC1}" type="datetime1">
              <a:rPr lang="it-IT" smtClean="0"/>
              <a:t>23/03/2016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6473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9050" algn="just">
              <a:buNone/>
            </a:pPr>
            <a:r>
              <a:rPr lang="it-IT" sz="1200" b="1" dirty="0" smtClean="0">
                <a:latin typeface="Trebuchet MS" pitchFamily="34" charset="0"/>
              </a:rPr>
              <a:t>Dall’ideazione alla strutturazione di un progetto innovativo</a:t>
            </a:r>
          </a:p>
          <a:p>
            <a:pPr indent="19050" algn="just">
              <a:buNone/>
            </a:pPr>
            <a:r>
              <a:rPr lang="it-IT" sz="1200" dirty="0" smtClean="0">
                <a:latin typeface="Trebuchet MS" pitchFamily="34" charset="0"/>
              </a:rPr>
              <a:t>Nelle prossime </a:t>
            </a:r>
            <a:r>
              <a:rPr lang="it-IT" sz="1200" dirty="0" err="1" smtClean="0">
                <a:latin typeface="Trebuchet MS" pitchFamily="34" charset="0"/>
              </a:rPr>
              <a:t>slides</a:t>
            </a:r>
            <a:r>
              <a:rPr lang="it-IT" sz="1200" dirty="0" smtClean="0">
                <a:latin typeface="Trebuchet MS" pitchFamily="34" charset="0"/>
              </a:rPr>
              <a:t> alcuni momenti del programma.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ED78-C8C6-4438-9B03-49662BC45466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3E0CF8B-6368-4D86-848B-4239DCBF3460}" type="datetime1">
              <a:rPr lang="it-IT" smtClean="0"/>
              <a:t>23/03/2016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intestazione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308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997F6-F01B-F14E-9E17-1A0CBD1BE9BC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45CDEBF-2F53-485F-81D7-490ADBDBC180}" type="datetime1">
              <a:rPr lang="it-IT" smtClean="0"/>
              <a:t>23/03/2016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intestazione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714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997F6-F01B-F14E-9E17-1A0CBD1BE9BC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01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997F6-F01B-F14E-9E17-1A0CBD1BE9BC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766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997F6-F01B-F14E-9E17-1A0CBD1BE9BC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24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23/03/2016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23/03/2016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23/03/2016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23/03/2016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23/03/2016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23/03/2016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23/03/2016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23/03/2016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23/03/2016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23/03/2016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23/03/2016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2A92-00BD-4BAD-A02D-B05B4CC5B5ED}" type="datetimeFigureOut">
              <a:rPr lang="it-IT" smtClean="0"/>
              <a:pPr/>
              <a:t>23/03/2016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9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a.lain@mondodigitale.org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.delia@mondodigitale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jJhYT6-rm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rtual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2"/>
          <p:cNvSpPr txBox="1">
            <a:spLocks noChangeArrowheads="1"/>
          </p:cNvSpPr>
          <p:nvPr/>
        </p:nvSpPr>
        <p:spPr bwMode="auto">
          <a:xfrm>
            <a:off x="1331640" y="4797152"/>
            <a:ext cx="243169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 err="1" smtClean="0">
                <a:latin typeface="Trebuchet MS" pitchFamily="34" charset="0"/>
                <a:cs typeface="Times" pitchFamily="18" charset="0"/>
              </a:rPr>
              <a:t>Ana</a:t>
            </a:r>
            <a:r>
              <a:rPr lang="it-IT" b="1" dirty="0" smtClean="0">
                <a:latin typeface="Trebuchet MS" pitchFamily="34" charset="0"/>
                <a:cs typeface="Times" pitchFamily="18" charset="0"/>
              </a:rPr>
              <a:t> </a:t>
            </a:r>
            <a:r>
              <a:rPr lang="it-IT" b="1" dirty="0" err="1" smtClean="0">
                <a:latin typeface="Trebuchet MS" pitchFamily="34" charset="0"/>
                <a:cs typeface="Times" pitchFamily="18" charset="0"/>
              </a:rPr>
              <a:t>Lain</a:t>
            </a:r>
            <a:endParaRPr lang="it-IT" b="1" dirty="0" smtClean="0">
              <a:latin typeface="Trebuchet MS" pitchFamily="34" charset="0"/>
              <a:cs typeface="Times" pitchFamily="18" charset="0"/>
            </a:endParaRPr>
          </a:p>
          <a:p>
            <a:r>
              <a:rPr lang="it-IT" sz="1400" b="1" dirty="0" smtClean="0">
                <a:latin typeface="Trebuchet MS" pitchFamily="34" charset="0"/>
                <a:cs typeface="Times" pitchFamily="18" charset="0"/>
              </a:rPr>
              <a:t>Innovazione nella scuola</a:t>
            </a:r>
          </a:p>
          <a:p>
            <a:r>
              <a:rPr lang="it-IT" sz="1400" b="1" dirty="0" smtClean="0">
                <a:latin typeface="Trebuchet MS" pitchFamily="34" charset="0"/>
                <a:cs typeface="Times" pitchFamily="18" charset="0"/>
              </a:rPr>
              <a:t>Fondazione Mondo Digitale</a:t>
            </a:r>
            <a:endParaRPr lang="it-IT" sz="1400" b="1" dirty="0">
              <a:latin typeface="Trebuchet MS" pitchFamily="34" charset="0"/>
              <a:cs typeface="Times" pitchFamily="18" charset="0"/>
            </a:endParaRPr>
          </a:p>
          <a:p>
            <a:endParaRPr lang="it-IT" b="1" dirty="0">
              <a:solidFill>
                <a:srgbClr val="800000"/>
              </a:solidFill>
              <a:latin typeface="Trebuchet MS" pitchFamily="34" charset="0"/>
              <a:cs typeface="Times" pitchFamily="18" charset="0"/>
            </a:endParaRPr>
          </a:p>
          <a:p>
            <a:endParaRPr lang="it-IT" sz="1200" b="1" dirty="0">
              <a:solidFill>
                <a:srgbClr val="800000"/>
              </a:solidFill>
              <a:latin typeface="Times" pitchFamily="18" charset="0"/>
              <a:cs typeface="Times" pitchFamily="18" charset="0"/>
            </a:endParaRPr>
          </a:p>
          <a:p>
            <a:endParaRPr lang="it-IT" sz="1200" b="1" dirty="0">
              <a:solidFill>
                <a:srgbClr val="800000"/>
              </a:solidFill>
              <a:latin typeface="Times" pitchFamily="18" charset="0"/>
              <a:cs typeface="Times" pitchFamily="18" charset="0"/>
            </a:endParaRPr>
          </a:p>
          <a:p>
            <a:endParaRPr lang="it-IT" sz="1200" b="1" dirty="0">
              <a:solidFill>
                <a:srgbClr val="80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8" name="CasellaDiTesto 2"/>
          <p:cNvSpPr txBox="1">
            <a:spLocks noChangeArrowheads="1"/>
          </p:cNvSpPr>
          <p:nvPr/>
        </p:nvSpPr>
        <p:spPr bwMode="auto">
          <a:xfrm>
            <a:off x="2267744" y="260648"/>
            <a:ext cx="504056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it-IT" sz="2300" dirty="0" smtClean="0">
              <a:latin typeface="Trebuchet MS" pitchFamily="34" charset="0"/>
              <a:ea typeface="Times" pitchFamily="-83" charset="0"/>
              <a:cs typeface="Times" pitchFamily="-83" charset="0"/>
            </a:endParaRPr>
          </a:p>
          <a:p>
            <a:pPr algn="ctr"/>
            <a:r>
              <a:rPr lang="it-IT" sz="2300" b="1" dirty="0" smtClean="0">
                <a:latin typeface="Trebuchet MS" pitchFamily="34" charset="0"/>
                <a:ea typeface="Times" pitchFamily="-83" charset="0"/>
                <a:cs typeface="Times" pitchFamily="-83" charset="0"/>
              </a:rPr>
              <a:t>Workshop docenti</a:t>
            </a:r>
          </a:p>
          <a:p>
            <a:pPr algn="ctr"/>
            <a:r>
              <a:rPr lang="it-IT" sz="2300" b="1" dirty="0" smtClean="0">
                <a:latin typeface="Trebuchet MS" pitchFamily="34" charset="0"/>
                <a:ea typeface="Times" pitchFamily="-83" charset="0"/>
                <a:cs typeface="Times" pitchFamily="-83" charset="0"/>
              </a:rPr>
              <a:t>«Piattaforme digitali e soft </a:t>
            </a:r>
            <a:r>
              <a:rPr lang="it-IT" sz="2300" b="1" dirty="0" err="1" smtClean="0">
                <a:latin typeface="Trebuchet MS" pitchFamily="34" charset="0"/>
                <a:ea typeface="Times" pitchFamily="-83" charset="0"/>
                <a:cs typeface="Times" pitchFamily="-83" charset="0"/>
              </a:rPr>
              <a:t>skills</a:t>
            </a:r>
            <a:r>
              <a:rPr lang="it-IT" sz="2300" b="1" dirty="0" smtClean="0">
                <a:latin typeface="Trebuchet MS" pitchFamily="34" charset="0"/>
                <a:ea typeface="Times" pitchFamily="-83" charset="0"/>
                <a:cs typeface="Times" pitchFamily="-83" charset="0"/>
              </a:rPr>
              <a:t>»</a:t>
            </a:r>
          </a:p>
          <a:p>
            <a:pPr algn="ctr"/>
            <a:r>
              <a:rPr lang="it-IT" sz="2300" b="1" dirty="0" smtClean="0">
                <a:latin typeface="Trebuchet MS" pitchFamily="34" charset="0"/>
                <a:ea typeface="Times" pitchFamily="-83" charset="0"/>
                <a:cs typeface="Times" pitchFamily="-83" charset="0"/>
              </a:rPr>
              <a:t>Fondi, 23 marzo 2016</a:t>
            </a:r>
            <a:endParaRPr lang="it-IT" sz="2300" dirty="0" smtClean="0">
              <a:latin typeface="Trebuchet MS" pitchFamily="34" charset="0"/>
              <a:ea typeface="Times" pitchFamily="-83" charset="0"/>
              <a:cs typeface="Times" pitchFamily="-83" charset="0"/>
            </a:endParaRPr>
          </a:p>
        </p:txBody>
      </p:sp>
      <p:pic>
        <p:nvPicPr>
          <p:cNvPr id="9" name="Immagine 8" descr="education-is-life-itsel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2492896"/>
            <a:ext cx="145718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Pe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807" y="4406154"/>
            <a:ext cx="2556609" cy="1873546"/>
          </a:xfrm>
          <a:prstGeom prst="rect">
            <a:avLst/>
          </a:prstGeom>
        </p:spPr>
      </p:pic>
      <p:pic>
        <p:nvPicPr>
          <p:cNvPr id="10" name="Immagine 9" descr="DoginCar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721" y="1580780"/>
            <a:ext cx="2527695" cy="1719204"/>
          </a:xfrm>
          <a:prstGeom prst="rect">
            <a:avLst/>
          </a:prstGeom>
        </p:spPr>
      </p:pic>
      <p:pic>
        <p:nvPicPr>
          <p:cNvPr id="12" name="Immagine 11" descr="Fallen Hous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4605" y="1313743"/>
            <a:ext cx="2710008" cy="2104241"/>
          </a:xfrm>
          <a:prstGeom prst="rect">
            <a:avLst/>
          </a:prstGeom>
        </p:spPr>
      </p:pic>
      <p:pic>
        <p:nvPicPr>
          <p:cNvPr id="14" name="Immagine 13" descr="maths-proble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04605" y="4406154"/>
            <a:ext cx="2665256" cy="1975806"/>
          </a:xfrm>
          <a:prstGeom prst="rect">
            <a:avLst/>
          </a:prstGeom>
        </p:spPr>
      </p:pic>
      <p:pic>
        <p:nvPicPr>
          <p:cNvPr id="16" name="Immagine 15" descr="Fun-with-Directions-512-ic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99919" y="3063384"/>
            <a:ext cx="1598508" cy="159850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2487893" y="592022"/>
            <a:ext cx="335232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700" b="1" dirty="0" smtClean="0">
                <a:solidFill>
                  <a:srgbClr val="800000"/>
                </a:solidFill>
                <a:latin typeface="Times"/>
                <a:cs typeface="Times"/>
              </a:rPr>
              <a:t>Cos’è</a:t>
            </a:r>
            <a:r>
              <a:rPr lang="en-GB" sz="2700" b="1" dirty="0" smtClean="0">
                <a:solidFill>
                  <a:srgbClr val="800000"/>
                </a:solidFill>
                <a:latin typeface="Times"/>
                <a:cs typeface="Times"/>
              </a:rPr>
              <a:t> un </a:t>
            </a:r>
            <a:r>
              <a:rPr lang="en-GB" sz="2700" b="1" dirty="0" err="1" smtClean="0">
                <a:solidFill>
                  <a:srgbClr val="800000"/>
                </a:solidFill>
                <a:latin typeface="Times"/>
                <a:cs typeface="Times"/>
              </a:rPr>
              <a:t>Problema</a:t>
            </a:r>
            <a:r>
              <a:rPr lang="en-GB" sz="2700" b="1" dirty="0" smtClean="0">
                <a:solidFill>
                  <a:srgbClr val="800000"/>
                </a:solidFill>
                <a:latin typeface="Times"/>
                <a:cs typeface="Times"/>
              </a:rPr>
              <a:t>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77650" y="2440966"/>
            <a:ext cx="4796753" cy="724560"/>
          </a:xfrm>
        </p:spPr>
        <p:txBody>
          <a:bodyPr>
            <a:normAutofit/>
          </a:bodyPr>
          <a:lstStyle/>
          <a:p>
            <a:r>
              <a:rPr lang="it-IT" sz="3300" b="1" smtClean="0">
                <a:solidFill>
                  <a:srgbClr val="800000"/>
                </a:solidFill>
                <a:latin typeface="Times"/>
                <a:cs typeface="Times"/>
              </a:rPr>
              <a:t>Cos’è una soluzione?</a:t>
            </a:r>
            <a:endParaRPr lang="it-IT" sz="3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4" name="Immagine 3" descr="images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8985" y="3305256"/>
            <a:ext cx="868572" cy="1205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33600" y="533400"/>
            <a:ext cx="4796753" cy="72456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800000"/>
                </a:solidFill>
                <a:latin typeface="Times"/>
                <a:cs typeface="Times"/>
              </a:rPr>
              <a:t>Cos’è una soluzione?</a:t>
            </a:r>
            <a:endParaRPr lang="it-IT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54943" y="2993481"/>
            <a:ext cx="431201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b="1" smtClean="0">
                <a:latin typeface="Times"/>
                <a:cs typeface="Times"/>
              </a:rPr>
              <a:t>UNA SOLUZIONE </a:t>
            </a:r>
            <a:r>
              <a:rPr lang="it-IT" sz="1500" smtClean="0">
                <a:latin typeface="Times"/>
                <a:cs typeface="Times"/>
              </a:rPr>
              <a:t>è il/i mezzo/i e il/i preocesso/i che portano a colmare il divario che c’è tra la situazione esistente e la situazione desiderata.</a:t>
            </a:r>
          </a:p>
          <a:p>
            <a:endParaRPr lang="it-IT" smtClean="0"/>
          </a:p>
          <a:p>
            <a:r>
              <a:rPr lang="it-IT" sz="1500" smtClean="0">
                <a:latin typeface="Times"/>
                <a:cs typeface="Times"/>
              </a:rPr>
              <a:t>Molti problemi hanno più soluzioni.</a:t>
            </a:r>
          </a:p>
        </p:txBody>
      </p:sp>
      <p:pic>
        <p:nvPicPr>
          <p:cNvPr id="21" name="Immagine 20" descr="images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6723" y="2853291"/>
            <a:ext cx="1980950" cy="1544206"/>
          </a:xfrm>
          <a:prstGeom prst="rect">
            <a:avLst/>
          </a:prstGeom>
        </p:spPr>
      </p:pic>
      <p:pic>
        <p:nvPicPr>
          <p:cNvPr id="10" name="Immagine 9" descr="iphone5-maths-a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7787" y="1409931"/>
            <a:ext cx="2184804" cy="1228952"/>
          </a:xfrm>
          <a:prstGeom prst="rect">
            <a:avLst/>
          </a:prstGeom>
        </p:spPr>
      </p:pic>
      <p:pic>
        <p:nvPicPr>
          <p:cNvPr id="11" name="Immagine 10" descr="ErpPu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7787" y="4686043"/>
            <a:ext cx="2078489" cy="1381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Connettore 2 33"/>
          <p:cNvCxnSpPr/>
          <p:nvPr/>
        </p:nvCxnSpPr>
        <p:spPr>
          <a:xfrm>
            <a:off x="3276600" y="4495800"/>
            <a:ext cx="2362200" cy="1588"/>
          </a:xfrm>
          <a:prstGeom prst="straightConnector1">
            <a:avLst/>
          </a:prstGeom>
          <a:ln>
            <a:solidFill>
              <a:schemeClr val="accent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rot="5400000">
            <a:off x="3066653" y="4476353"/>
            <a:ext cx="2705100" cy="79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ettangolo arrotondato 4"/>
          <p:cNvSpPr/>
          <p:nvPr/>
        </p:nvSpPr>
        <p:spPr>
          <a:xfrm>
            <a:off x="1115616" y="836712"/>
            <a:ext cx="1728192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err="1" smtClean="0">
                <a:solidFill>
                  <a:schemeClr val="tx1"/>
                </a:solidFill>
                <a:latin typeface="Times"/>
                <a:cs typeface="Times"/>
              </a:rPr>
              <a:t>Identificazione</a:t>
            </a:r>
            <a:r>
              <a:rPr lang="en-GB" sz="1200" b="1" dirty="0" smtClean="0">
                <a:solidFill>
                  <a:schemeClr val="tx1"/>
                </a:solidFill>
                <a:latin typeface="Times"/>
                <a:cs typeface="Times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Times"/>
                <a:cs typeface="Times"/>
              </a:rPr>
              <a:t>di</a:t>
            </a:r>
            <a:r>
              <a:rPr lang="en-GB" sz="1200" b="1" dirty="0" smtClean="0">
                <a:solidFill>
                  <a:schemeClr val="tx1"/>
                </a:solidFill>
                <a:latin typeface="Times"/>
                <a:cs typeface="Times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Times"/>
                <a:cs typeface="Times"/>
              </a:rPr>
              <a:t>Problemi</a:t>
            </a:r>
            <a:r>
              <a:rPr lang="en-GB" sz="1200" b="1" dirty="0" smtClean="0">
                <a:solidFill>
                  <a:schemeClr val="tx1"/>
                </a:solidFill>
                <a:latin typeface="Times"/>
                <a:cs typeface="Times"/>
              </a:rPr>
              <a:t>/</a:t>
            </a:r>
            <a:r>
              <a:rPr lang="en-GB" sz="1200" b="1" dirty="0" err="1" smtClean="0">
                <a:solidFill>
                  <a:schemeClr val="tx1"/>
                </a:solidFill>
                <a:latin typeface="Times"/>
                <a:cs typeface="Times"/>
              </a:rPr>
              <a:t>Opportunità</a:t>
            </a:r>
            <a:endParaRPr lang="en-GB" sz="1200" b="1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6" name="Ovale 5"/>
          <p:cNvSpPr/>
          <p:nvPr/>
        </p:nvSpPr>
        <p:spPr>
          <a:xfrm>
            <a:off x="971600" y="620688"/>
            <a:ext cx="381000" cy="3048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Times"/>
                <a:cs typeface="Times"/>
              </a:rPr>
              <a:t>1</a:t>
            </a:r>
            <a:endParaRPr lang="en-GB" sz="1200" b="1" dirty="0">
              <a:latin typeface="Times"/>
              <a:cs typeface="Time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811800" y="1357880"/>
            <a:ext cx="55626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b="1" dirty="0" err="1" smtClean="0">
                <a:solidFill>
                  <a:srgbClr val="800000"/>
                </a:solidFill>
                <a:latin typeface="Times"/>
                <a:cs typeface="Times"/>
              </a:rPr>
              <a:t>Metodi</a:t>
            </a:r>
            <a:r>
              <a:rPr lang="en-GB" sz="1900" b="1" dirty="0" smtClean="0">
                <a:solidFill>
                  <a:srgbClr val="800000"/>
                </a:solidFill>
                <a:latin typeface="Times"/>
                <a:cs typeface="Times"/>
              </a:rPr>
              <a:t> per </a:t>
            </a:r>
            <a:r>
              <a:rPr lang="en-GB" sz="1900" b="1" dirty="0" err="1" smtClean="0">
                <a:solidFill>
                  <a:srgbClr val="800000"/>
                </a:solidFill>
                <a:latin typeface="Times"/>
                <a:cs typeface="Times"/>
              </a:rPr>
              <a:t>identificare</a:t>
            </a:r>
            <a:r>
              <a:rPr lang="en-GB" sz="19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1900" b="1" dirty="0" err="1" smtClean="0">
                <a:solidFill>
                  <a:srgbClr val="800000"/>
                </a:solidFill>
                <a:latin typeface="Times"/>
                <a:cs typeface="Times"/>
              </a:rPr>
              <a:t>i</a:t>
            </a:r>
            <a:r>
              <a:rPr lang="en-GB" sz="19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1900" b="1" dirty="0" err="1" smtClean="0">
                <a:solidFill>
                  <a:srgbClr val="800000"/>
                </a:solidFill>
                <a:latin typeface="Times"/>
                <a:cs typeface="Times"/>
              </a:rPr>
              <a:t>problemi</a:t>
            </a:r>
            <a:r>
              <a:rPr lang="en-GB" sz="1900" b="1" dirty="0" smtClean="0">
                <a:solidFill>
                  <a:srgbClr val="800000"/>
                </a:solidFill>
                <a:latin typeface="Times"/>
                <a:cs typeface="Times"/>
              </a:rPr>
              <a:t> (</a:t>
            </a:r>
            <a:r>
              <a:rPr lang="en-GB" sz="1900" b="1" dirty="0" err="1" smtClean="0">
                <a:solidFill>
                  <a:srgbClr val="800000"/>
                </a:solidFill>
                <a:latin typeface="Times"/>
                <a:cs typeface="Times"/>
              </a:rPr>
              <a:t>uno</a:t>
            </a:r>
            <a:r>
              <a:rPr lang="en-GB" sz="1900" b="1" dirty="0" smtClean="0">
                <a:solidFill>
                  <a:srgbClr val="800000"/>
                </a:solidFill>
                <a:latin typeface="Times"/>
                <a:cs typeface="Times"/>
              </a:rPr>
              <a:t> o </a:t>
            </a:r>
            <a:r>
              <a:rPr lang="en-GB" sz="1900" b="1" dirty="0" err="1" smtClean="0">
                <a:solidFill>
                  <a:srgbClr val="800000"/>
                </a:solidFill>
                <a:latin typeface="Times"/>
                <a:cs typeface="Times"/>
              </a:rPr>
              <a:t>molti</a:t>
            </a:r>
            <a:r>
              <a:rPr lang="en-GB" sz="1900" b="1" dirty="0" smtClean="0">
                <a:solidFill>
                  <a:srgbClr val="800000"/>
                </a:solidFill>
                <a:latin typeface="Times"/>
                <a:cs typeface="Times"/>
              </a:rPr>
              <a:t>)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1828800" y="2819400"/>
            <a:ext cx="1447800" cy="7536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err="1" smtClean="0">
                <a:solidFill>
                  <a:srgbClr val="953735"/>
                </a:solidFill>
                <a:latin typeface="Times"/>
                <a:cs typeface="Times"/>
              </a:rPr>
              <a:t>Discussione</a:t>
            </a:r>
            <a:r>
              <a:rPr lang="en-GB" sz="1200" b="1" dirty="0" smtClean="0">
                <a:solidFill>
                  <a:srgbClr val="953735"/>
                </a:solidFill>
                <a:latin typeface="Times"/>
                <a:cs typeface="Times"/>
              </a:rPr>
              <a:t> di  </a:t>
            </a:r>
            <a:r>
              <a:rPr lang="en-GB" sz="1200" b="1" dirty="0" err="1" smtClean="0">
                <a:solidFill>
                  <a:srgbClr val="953735"/>
                </a:solidFill>
                <a:latin typeface="Times"/>
                <a:cs typeface="Times"/>
              </a:rPr>
              <a:t>gruppo</a:t>
            </a:r>
            <a:r>
              <a:rPr lang="en-GB" sz="1200" b="1" dirty="0" smtClean="0">
                <a:solidFill>
                  <a:srgbClr val="953735"/>
                </a:solidFill>
                <a:latin typeface="Times"/>
                <a:cs typeface="Times"/>
              </a:rPr>
              <a:t> </a:t>
            </a:r>
            <a:r>
              <a:rPr lang="en-GB" sz="1200" b="1" dirty="0" err="1" smtClean="0">
                <a:solidFill>
                  <a:srgbClr val="953735"/>
                </a:solidFill>
                <a:latin typeface="Times"/>
                <a:cs typeface="Times"/>
              </a:rPr>
              <a:t>dei</a:t>
            </a:r>
            <a:r>
              <a:rPr lang="en-GB" sz="1200" b="1" dirty="0" smtClean="0">
                <a:solidFill>
                  <a:srgbClr val="953735"/>
                </a:solidFill>
                <a:latin typeface="Times"/>
                <a:cs typeface="Times"/>
              </a:rPr>
              <a:t> </a:t>
            </a:r>
            <a:r>
              <a:rPr lang="en-GB" sz="1200" b="1" dirty="0" err="1" smtClean="0">
                <a:solidFill>
                  <a:srgbClr val="953735"/>
                </a:solidFill>
                <a:latin typeface="Times"/>
                <a:cs typeface="Times"/>
              </a:rPr>
              <a:t>risolutori</a:t>
            </a:r>
            <a:r>
              <a:rPr lang="en-GB" sz="1200" b="1" dirty="0" smtClean="0">
                <a:solidFill>
                  <a:srgbClr val="953735"/>
                </a:solidFill>
                <a:latin typeface="Times"/>
                <a:cs typeface="Times"/>
              </a:rPr>
              <a:t> di </a:t>
            </a:r>
            <a:r>
              <a:rPr lang="en-GB" sz="1200" b="1" dirty="0" err="1" smtClean="0">
                <a:solidFill>
                  <a:srgbClr val="953735"/>
                </a:solidFill>
                <a:latin typeface="Times"/>
                <a:cs typeface="Times"/>
              </a:rPr>
              <a:t>problemi</a:t>
            </a:r>
            <a:endParaRPr lang="en-GB" sz="1200" dirty="0" smtClean="0">
              <a:latin typeface="Times"/>
              <a:cs typeface="Times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1979712" y="4152900"/>
            <a:ext cx="1296144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endParaRPr lang="en-GB" sz="12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marL="342900" indent="-342900" algn="ctr"/>
            <a:r>
              <a:rPr lang="en-GB" sz="1200" b="1" dirty="0" err="1" smtClean="0">
                <a:solidFill>
                  <a:srgbClr val="800000"/>
                </a:solidFill>
                <a:latin typeface="Times"/>
                <a:cs typeface="Times"/>
              </a:rPr>
              <a:t>Consultazione</a:t>
            </a:r>
            <a:r>
              <a:rPr lang="en-GB" sz="12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1200" b="1" dirty="0" err="1" smtClean="0">
                <a:solidFill>
                  <a:srgbClr val="800000"/>
                </a:solidFill>
                <a:latin typeface="Times"/>
                <a:cs typeface="Times"/>
              </a:rPr>
              <a:t>di</a:t>
            </a:r>
            <a:r>
              <a:rPr lang="en-GB" sz="12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1200" b="1" dirty="0" err="1" smtClean="0">
                <a:solidFill>
                  <a:srgbClr val="800000"/>
                </a:solidFill>
                <a:latin typeface="Times"/>
                <a:cs typeface="Times"/>
              </a:rPr>
              <a:t>esperti</a:t>
            </a:r>
            <a:endParaRPr lang="en-GB" sz="1200" dirty="0" smtClean="0">
              <a:latin typeface="Times"/>
              <a:cs typeface="Times"/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1828800" y="5486400"/>
            <a:ext cx="14478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endParaRPr lang="en-GB" sz="12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marL="342900" indent="-342900" algn="ctr"/>
            <a:r>
              <a:rPr lang="en-GB" sz="1200" b="1" dirty="0" err="1" smtClean="0">
                <a:solidFill>
                  <a:srgbClr val="800000"/>
                </a:solidFill>
                <a:latin typeface="Times"/>
                <a:cs typeface="Times"/>
              </a:rPr>
              <a:t>Consultazione</a:t>
            </a:r>
            <a:r>
              <a:rPr lang="en-GB" sz="12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1200" b="1" dirty="0" err="1" smtClean="0">
                <a:solidFill>
                  <a:srgbClr val="800000"/>
                </a:solidFill>
                <a:latin typeface="Times"/>
                <a:cs typeface="Times"/>
              </a:rPr>
              <a:t>di</a:t>
            </a:r>
            <a:r>
              <a:rPr lang="en-GB" sz="1200" b="1" dirty="0" smtClean="0">
                <a:solidFill>
                  <a:srgbClr val="800000"/>
                </a:solidFill>
                <a:latin typeface="Times"/>
                <a:cs typeface="Times"/>
              </a:rPr>
              <a:t> base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5638800" y="5486400"/>
            <a:ext cx="1597496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err="1" smtClean="0">
                <a:solidFill>
                  <a:srgbClr val="800000"/>
                </a:solidFill>
                <a:latin typeface="Times"/>
                <a:cs typeface="Times"/>
              </a:rPr>
              <a:t>Ricerca</a:t>
            </a:r>
            <a:r>
              <a:rPr lang="en-GB" sz="12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1200" b="1" dirty="0" err="1" smtClean="0">
                <a:solidFill>
                  <a:srgbClr val="800000"/>
                </a:solidFill>
                <a:latin typeface="Times"/>
                <a:cs typeface="Times"/>
              </a:rPr>
              <a:t>legata</a:t>
            </a:r>
            <a:r>
              <a:rPr lang="en-GB" sz="1200" b="1" dirty="0" smtClean="0">
                <a:solidFill>
                  <a:srgbClr val="800000"/>
                </a:solidFill>
                <a:latin typeface="Times"/>
                <a:cs typeface="Times"/>
              </a:rPr>
              <a:t> al </a:t>
            </a:r>
            <a:r>
              <a:rPr lang="en-GB" sz="1200" b="1" dirty="0" err="1" smtClean="0">
                <a:solidFill>
                  <a:srgbClr val="800000"/>
                </a:solidFill>
                <a:latin typeface="Times"/>
                <a:cs typeface="Times"/>
              </a:rPr>
              <a:t>caso</a:t>
            </a:r>
            <a:r>
              <a:rPr lang="en-GB" sz="1200" b="1" dirty="0" smtClean="0">
                <a:solidFill>
                  <a:srgbClr val="800000"/>
                </a:solidFill>
                <a:latin typeface="Times"/>
                <a:cs typeface="Times"/>
              </a:rPr>
              <a:t> e </a:t>
            </a:r>
            <a:r>
              <a:rPr lang="en-GB" sz="1200" b="1" dirty="0" err="1" smtClean="0">
                <a:solidFill>
                  <a:srgbClr val="800000"/>
                </a:solidFill>
                <a:latin typeface="Times"/>
                <a:cs typeface="Times"/>
              </a:rPr>
              <a:t>all’ispirazione</a:t>
            </a:r>
            <a:endParaRPr lang="en-GB" sz="1200" dirty="0" smtClean="0">
              <a:latin typeface="Times"/>
              <a:cs typeface="Times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5638800" y="4152900"/>
            <a:ext cx="14478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err="1" smtClean="0">
                <a:solidFill>
                  <a:srgbClr val="800000"/>
                </a:solidFill>
                <a:latin typeface="Times"/>
                <a:cs typeface="Times"/>
              </a:rPr>
              <a:t>Ricerca</a:t>
            </a:r>
            <a:r>
              <a:rPr lang="en-GB" sz="1200" b="1" dirty="0" smtClean="0">
                <a:solidFill>
                  <a:srgbClr val="800000"/>
                </a:solidFill>
                <a:latin typeface="Times"/>
                <a:cs typeface="Times"/>
              </a:rPr>
              <a:t> a </a:t>
            </a:r>
            <a:r>
              <a:rPr lang="en-GB" sz="1200" b="1" dirty="0" err="1" smtClean="0">
                <a:solidFill>
                  <a:srgbClr val="800000"/>
                </a:solidFill>
                <a:latin typeface="Times"/>
                <a:cs typeface="Times"/>
              </a:rPr>
              <a:t>tavolino</a:t>
            </a:r>
            <a:endParaRPr lang="en-GB" sz="1200" dirty="0" smtClean="0">
              <a:latin typeface="Times"/>
              <a:cs typeface="Times"/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5638800" y="2819400"/>
            <a:ext cx="14478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err="1" smtClean="0">
                <a:solidFill>
                  <a:srgbClr val="800000"/>
                </a:solidFill>
                <a:latin typeface="Times"/>
                <a:cs typeface="Times"/>
              </a:rPr>
              <a:t>Ricerca</a:t>
            </a:r>
            <a:r>
              <a:rPr lang="en-GB" sz="1200" b="1" dirty="0" smtClean="0">
                <a:solidFill>
                  <a:srgbClr val="800000"/>
                </a:solidFill>
                <a:latin typeface="Times"/>
                <a:cs typeface="Times"/>
              </a:rPr>
              <a:t> per </a:t>
            </a:r>
            <a:r>
              <a:rPr lang="en-GB" sz="1200" b="1" dirty="0" err="1">
                <a:solidFill>
                  <a:srgbClr val="800000"/>
                </a:solidFill>
                <a:latin typeface="Times"/>
                <a:cs typeface="Times"/>
              </a:rPr>
              <a:t>i</a:t>
            </a:r>
            <a:r>
              <a:rPr lang="en-GB" sz="1200" b="1" dirty="0" err="1" smtClean="0">
                <a:solidFill>
                  <a:srgbClr val="800000"/>
                </a:solidFill>
                <a:latin typeface="Times"/>
                <a:cs typeface="Times"/>
              </a:rPr>
              <a:t>ndagine</a:t>
            </a:r>
            <a:r>
              <a:rPr lang="en-GB" sz="12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1200" b="1" dirty="0" err="1">
                <a:solidFill>
                  <a:srgbClr val="800000"/>
                </a:solidFill>
                <a:latin typeface="Times"/>
                <a:cs typeface="Times"/>
              </a:rPr>
              <a:t>q</a:t>
            </a:r>
            <a:r>
              <a:rPr lang="en-GB" sz="1200" b="1" dirty="0" err="1" smtClean="0">
                <a:solidFill>
                  <a:srgbClr val="800000"/>
                </a:solidFill>
                <a:latin typeface="Times"/>
                <a:cs typeface="Times"/>
              </a:rPr>
              <a:t>uantitiva</a:t>
            </a:r>
            <a:endParaRPr lang="en-GB" sz="1200" dirty="0" smtClean="0">
              <a:latin typeface="Times"/>
              <a:cs typeface="Times"/>
            </a:endParaRPr>
          </a:p>
        </p:txBody>
      </p:sp>
      <p:sp>
        <p:nvSpPr>
          <p:cNvPr id="22" name="Ovale 21"/>
          <p:cNvSpPr/>
          <p:nvPr/>
        </p:nvSpPr>
        <p:spPr>
          <a:xfrm>
            <a:off x="3505200" y="3467100"/>
            <a:ext cx="1905000" cy="2057400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latin typeface="Times"/>
                <a:cs typeface="Times"/>
              </a:rPr>
              <a:t>Metodi</a:t>
            </a:r>
            <a:r>
              <a:rPr lang="en-GB" b="1" dirty="0" smtClean="0">
                <a:latin typeface="Times"/>
                <a:cs typeface="Times"/>
              </a:rPr>
              <a:t> per </a:t>
            </a:r>
            <a:r>
              <a:rPr lang="en-GB" b="1" dirty="0" err="1" smtClean="0">
                <a:latin typeface="Times"/>
                <a:cs typeface="Times"/>
              </a:rPr>
              <a:t>identificare</a:t>
            </a:r>
            <a:r>
              <a:rPr lang="en-GB" b="1" dirty="0" smtClean="0">
                <a:latin typeface="Times"/>
                <a:cs typeface="Times"/>
              </a:rPr>
              <a:t> </a:t>
            </a:r>
            <a:r>
              <a:rPr lang="en-GB" b="1" dirty="0" err="1" smtClean="0">
                <a:latin typeface="Times"/>
                <a:cs typeface="Times"/>
              </a:rPr>
              <a:t>problemi</a:t>
            </a:r>
            <a:r>
              <a:rPr lang="en-GB" b="1" dirty="0" smtClean="0">
                <a:latin typeface="Times"/>
                <a:cs typeface="Times"/>
              </a:rPr>
              <a:t> di </a:t>
            </a:r>
            <a:r>
              <a:rPr lang="en-GB" b="1" dirty="0" err="1" smtClean="0">
                <a:latin typeface="Times"/>
                <a:cs typeface="Times"/>
              </a:rPr>
              <a:t>comunità</a:t>
            </a:r>
            <a:endParaRPr lang="en-GB" b="1" dirty="0">
              <a:latin typeface="Times"/>
              <a:cs typeface="Times"/>
            </a:endParaRPr>
          </a:p>
        </p:txBody>
      </p:sp>
      <p:cxnSp>
        <p:nvCxnSpPr>
          <p:cNvPr id="26" name="Connettore 2 25"/>
          <p:cNvCxnSpPr/>
          <p:nvPr/>
        </p:nvCxnSpPr>
        <p:spPr>
          <a:xfrm>
            <a:off x="3276600" y="3124200"/>
            <a:ext cx="2362200" cy="1588"/>
          </a:xfrm>
          <a:prstGeom prst="straightConnector1">
            <a:avLst/>
          </a:prstGeom>
          <a:ln>
            <a:solidFill>
              <a:schemeClr val="accent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18" idx="3"/>
            <a:endCxn id="19" idx="1"/>
          </p:cNvCxnSpPr>
          <p:nvPr/>
        </p:nvCxnSpPr>
        <p:spPr>
          <a:xfrm>
            <a:off x="3276600" y="5829300"/>
            <a:ext cx="2362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7" name="Immagine 16" descr="for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743200"/>
            <a:ext cx="917459" cy="914400"/>
          </a:xfrm>
          <a:prstGeom prst="rect">
            <a:avLst/>
          </a:prstGeom>
        </p:spPr>
      </p:pic>
      <p:pic>
        <p:nvPicPr>
          <p:cNvPr id="23" name="Immagine 22" descr="inter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4133642"/>
            <a:ext cx="784823" cy="590758"/>
          </a:xfrm>
          <a:prstGeom prst="rect">
            <a:avLst/>
          </a:prstGeom>
        </p:spPr>
      </p:pic>
      <p:pic>
        <p:nvPicPr>
          <p:cNvPr id="25" name="Immagine 24" descr="Nadir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5553735"/>
            <a:ext cx="971488" cy="542266"/>
          </a:xfrm>
          <a:prstGeom prst="rect">
            <a:avLst/>
          </a:prstGeom>
        </p:spPr>
      </p:pic>
      <p:pic>
        <p:nvPicPr>
          <p:cNvPr id="27" name="Immagine 26" descr="quantitativ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9000" y="2895600"/>
            <a:ext cx="762000" cy="457200"/>
          </a:xfrm>
          <a:prstGeom prst="rect">
            <a:avLst/>
          </a:prstGeom>
        </p:spPr>
      </p:pic>
      <p:pic>
        <p:nvPicPr>
          <p:cNvPr id="28" name="Immagine 27" descr="teen with comput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15200" y="4191000"/>
            <a:ext cx="761999" cy="507349"/>
          </a:xfrm>
          <a:prstGeom prst="rect">
            <a:avLst/>
          </a:prstGeom>
        </p:spPr>
      </p:pic>
      <p:pic>
        <p:nvPicPr>
          <p:cNvPr id="31" name="Immagine 30" descr="creative-web-2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91400" y="54102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asellaDiTesto 66"/>
          <p:cNvSpPr txBox="1"/>
          <p:nvPr/>
        </p:nvSpPr>
        <p:spPr>
          <a:xfrm>
            <a:off x="2209800" y="990600"/>
            <a:ext cx="541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 smtClean="0">
                <a:solidFill>
                  <a:srgbClr val="800000"/>
                </a:solidFill>
                <a:latin typeface="Times"/>
                <a:cs typeface="Times"/>
              </a:rPr>
              <a:t>La </a:t>
            </a:r>
            <a:r>
              <a:rPr lang="en-GB" sz="2100" b="1" dirty="0" err="1" smtClean="0">
                <a:solidFill>
                  <a:srgbClr val="800000"/>
                </a:solidFill>
                <a:latin typeface="Times"/>
                <a:cs typeface="Times"/>
              </a:rPr>
              <a:t>metafora</a:t>
            </a:r>
            <a:r>
              <a:rPr lang="en-GB" sz="2100" b="1" dirty="0" smtClean="0">
                <a:solidFill>
                  <a:srgbClr val="800000"/>
                </a:solidFill>
                <a:latin typeface="Times"/>
                <a:cs typeface="Times"/>
              </a:rPr>
              <a:t> dell’ “Iceberg del </a:t>
            </a:r>
            <a:r>
              <a:rPr lang="en-GB" sz="2100" b="1" dirty="0" err="1" smtClean="0">
                <a:solidFill>
                  <a:srgbClr val="800000"/>
                </a:solidFill>
                <a:latin typeface="Times"/>
                <a:cs typeface="Times"/>
              </a:rPr>
              <a:t>Problema</a:t>
            </a:r>
            <a:r>
              <a:rPr lang="en-GB" sz="2100" b="1" dirty="0" smtClean="0">
                <a:solidFill>
                  <a:srgbClr val="800000"/>
                </a:solidFill>
                <a:latin typeface="Times"/>
                <a:cs typeface="Times"/>
              </a:rPr>
              <a:t>”</a:t>
            </a:r>
          </a:p>
          <a:p>
            <a:pPr algn="ctr"/>
            <a:r>
              <a:rPr lang="en-GB" sz="21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</a:p>
        </p:txBody>
      </p:sp>
      <p:pic>
        <p:nvPicPr>
          <p:cNvPr id="9" name="Immagine 8" descr="Whole-icebe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980" y="2573288"/>
            <a:ext cx="3352800" cy="2971800"/>
          </a:xfrm>
          <a:prstGeom prst="rect">
            <a:avLst/>
          </a:prstGeom>
        </p:spPr>
      </p:pic>
      <p:sp>
        <p:nvSpPr>
          <p:cNvPr id="10" name="Ovale 9"/>
          <p:cNvSpPr/>
          <p:nvPr/>
        </p:nvSpPr>
        <p:spPr>
          <a:xfrm>
            <a:off x="1668016" y="4935488"/>
            <a:ext cx="2209800" cy="609600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  <a:latin typeface="Times"/>
                <a:cs typeface="Times"/>
              </a:rPr>
              <a:t>Parte </a:t>
            </a:r>
            <a:r>
              <a:rPr lang="en-GB" sz="1200" dirty="0" err="1" smtClean="0">
                <a:solidFill>
                  <a:srgbClr val="000000"/>
                </a:solidFill>
                <a:latin typeface="Times"/>
                <a:cs typeface="Times"/>
              </a:rPr>
              <a:t>sottostante</a:t>
            </a:r>
            <a:r>
              <a:rPr lang="en-GB" sz="1200" dirty="0" smtClean="0">
                <a:solidFill>
                  <a:srgbClr val="000000"/>
                </a:solidFill>
                <a:latin typeface="Times"/>
                <a:cs typeface="Times"/>
              </a:rPr>
              <a:t> del </a:t>
            </a:r>
            <a:r>
              <a:rPr lang="en-GB" sz="1200" dirty="0" err="1" smtClean="0">
                <a:solidFill>
                  <a:srgbClr val="000000"/>
                </a:solidFill>
                <a:latin typeface="Times"/>
                <a:cs typeface="Times"/>
              </a:rPr>
              <a:t>problema</a:t>
            </a:r>
            <a:r>
              <a:rPr lang="en-GB" sz="1200" dirty="0" smtClean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it-IT" sz="1200" dirty="0" smtClean="0">
                <a:solidFill>
                  <a:srgbClr val="000000"/>
                </a:solidFill>
                <a:latin typeface="Times"/>
                <a:cs typeface="Times"/>
              </a:rPr>
              <a:t>–</a:t>
            </a:r>
            <a:r>
              <a:rPr lang="en-GB" sz="1200" dirty="0" smtClean="0">
                <a:solidFill>
                  <a:srgbClr val="000000"/>
                </a:solidFill>
                <a:latin typeface="Times"/>
                <a:cs typeface="Times"/>
              </a:rPr>
              <a:t> cause </a:t>
            </a:r>
            <a:r>
              <a:rPr lang="en-GB" sz="1200" dirty="0" err="1" smtClean="0">
                <a:solidFill>
                  <a:srgbClr val="000000"/>
                </a:solidFill>
                <a:latin typeface="Times"/>
                <a:cs typeface="Times"/>
              </a:rPr>
              <a:t>profonde</a:t>
            </a:r>
            <a:endParaRPr lang="en-GB" sz="12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1691680" y="2492896"/>
            <a:ext cx="2057400" cy="6096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Times"/>
                <a:cs typeface="Times"/>
              </a:rPr>
              <a:t>Parte </a:t>
            </a:r>
            <a:r>
              <a:rPr lang="en-GB" sz="1200" dirty="0" err="1" smtClean="0">
                <a:solidFill>
                  <a:schemeClr val="tx1"/>
                </a:solidFill>
                <a:latin typeface="Times"/>
                <a:cs typeface="Times"/>
              </a:rPr>
              <a:t>visibile</a:t>
            </a:r>
            <a:r>
              <a:rPr lang="en-GB" sz="1200" dirty="0" smtClean="0">
                <a:solidFill>
                  <a:schemeClr val="tx1"/>
                </a:solidFill>
                <a:latin typeface="Times"/>
                <a:cs typeface="Times"/>
              </a:rPr>
              <a:t> del </a:t>
            </a:r>
            <a:r>
              <a:rPr lang="en-GB" sz="1200" dirty="0" err="1" smtClean="0">
                <a:solidFill>
                  <a:schemeClr val="tx1"/>
                </a:solidFill>
                <a:latin typeface="Times"/>
                <a:cs typeface="Times"/>
              </a:rPr>
              <a:t>problema</a:t>
            </a:r>
            <a:r>
              <a:rPr lang="en-GB" sz="1200" dirty="0" smtClean="0">
                <a:solidFill>
                  <a:schemeClr val="tx1"/>
                </a:solidFill>
                <a:latin typeface="Times"/>
                <a:cs typeface="Times"/>
              </a:rPr>
              <a:t> - </a:t>
            </a:r>
            <a:r>
              <a:rPr lang="en-GB" sz="1200" dirty="0" err="1" smtClean="0">
                <a:solidFill>
                  <a:schemeClr val="tx1"/>
                </a:solidFill>
                <a:latin typeface="Times"/>
                <a:cs typeface="Times"/>
              </a:rPr>
              <a:t>sintomi</a:t>
            </a:r>
            <a:endParaRPr lang="en-GB" sz="12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pic>
        <p:nvPicPr>
          <p:cNvPr id="24" name="Immagine 23" descr="climate-titani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356992"/>
            <a:ext cx="3819779" cy="2864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tangolo arrotondato 34"/>
          <p:cNvSpPr/>
          <p:nvPr/>
        </p:nvSpPr>
        <p:spPr>
          <a:xfrm>
            <a:off x="1115616" y="3212976"/>
            <a:ext cx="3962400" cy="3429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uppo 11"/>
          <p:cNvGrpSpPr/>
          <p:nvPr/>
        </p:nvGrpSpPr>
        <p:grpSpPr>
          <a:xfrm>
            <a:off x="1295400" y="3429000"/>
            <a:ext cx="3581399" cy="3124200"/>
            <a:chOff x="4572000" y="2438400"/>
            <a:chExt cx="3874887" cy="3352800"/>
          </a:xfrm>
        </p:grpSpPr>
        <p:sp>
          <p:nvSpPr>
            <p:cNvPr id="13" name="Triangolo isoscele 12"/>
            <p:cNvSpPr/>
            <p:nvPr/>
          </p:nvSpPr>
          <p:spPr>
            <a:xfrm>
              <a:off x="6248400" y="2743200"/>
              <a:ext cx="1828800" cy="1981200"/>
            </a:xfrm>
            <a:prstGeom prst="triangle">
              <a:avLst/>
            </a:prstGeom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riangolo isoscele 13"/>
            <p:cNvSpPr/>
            <p:nvPr/>
          </p:nvSpPr>
          <p:spPr>
            <a:xfrm rot="10800000">
              <a:off x="4953000" y="2438400"/>
              <a:ext cx="1828800" cy="1981200"/>
            </a:xfrm>
            <a:prstGeom prst="triangl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Connettore 1 14"/>
            <p:cNvCxnSpPr/>
            <p:nvPr/>
          </p:nvCxnSpPr>
          <p:spPr>
            <a:xfrm>
              <a:off x="4648200" y="3657600"/>
              <a:ext cx="3733800" cy="1588"/>
            </a:xfrm>
            <a:prstGeom prst="line">
              <a:avLst/>
            </a:prstGeom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CasellaDiTesto 15"/>
            <p:cNvSpPr txBox="1"/>
            <p:nvPr/>
          </p:nvSpPr>
          <p:spPr>
            <a:xfrm>
              <a:off x="6858000" y="4191000"/>
              <a:ext cx="671979" cy="37984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GB" sz="1700" b="1" dirty="0" smtClean="0">
                  <a:solidFill>
                    <a:srgbClr val="FFFF00"/>
                  </a:solidFill>
                  <a:latin typeface="Times"/>
                  <a:cs typeface="Times"/>
                </a:rPr>
                <a:t>80%</a:t>
              </a:r>
              <a:endParaRPr lang="en-GB" sz="1700" b="1" dirty="0">
                <a:solidFill>
                  <a:srgbClr val="FFFF00"/>
                </a:solidFill>
                <a:latin typeface="Times"/>
                <a:cs typeface="Times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6858000" y="3276600"/>
              <a:ext cx="646331" cy="346811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en-GB" sz="1500" b="1" dirty="0" smtClean="0">
                  <a:solidFill>
                    <a:srgbClr val="FFFF00"/>
                  </a:solidFill>
                  <a:latin typeface="Times"/>
                  <a:cs typeface="Times"/>
                </a:rPr>
                <a:t>20%</a:t>
              </a:r>
              <a:endParaRPr lang="en-GB" sz="1500" b="1" dirty="0">
                <a:solidFill>
                  <a:srgbClr val="FFFF00"/>
                </a:solidFill>
                <a:latin typeface="Times"/>
                <a:cs typeface="Times"/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5562600" y="2590800"/>
              <a:ext cx="646331" cy="346811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en-GB" sz="1500" b="1" dirty="0" smtClean="0">
                  <a:solidFill>
                    <a:srgbClr val="FFFF00"/>
                  </a:solidFill>
                  <a:latin typeface="Times"/>
                  <a:cs typeface="Times"/>
                </a:rPr>
                <a:t>80%</a:t>
              </a:r>
              <a:endParaRPr lang="en-GB" sz="1500" b="1" dirty="0">
                <a:solidFill>
                  <a:srgbClr val="FFFF00"/>
                </a:solidFill>
                <a:latin typeface="Times"/>
                <a:cs typeface="Times"/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5562600" y="3657599"/>
              <a:ext cx="646331" cy="346811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en-GB" sz="1500" b="1" dirty="0" smtClean="0">
                  <a:solidFill>
                    <a:srgbClr val="FFFF00"/>
                  </a:solidFill>
                  <a:latin typeface="Times"/>
                  <a:cs typeface="Times"/>
                </a:rPr>
                <a:t>20%</a:t>
              </a:r>
              <a:endParaRPr lang="en-GB" sz="1500" b="1" dirty="0">
                <a:solidFill>
                  <a:srgbClr val="FFFF00"/>
                </a:solidFill>
                <a:latin typeface="Times"/>
                <a:cs typeface="Times"/>
              </a:endParaRPr>
            </a:p>
          </p:txBody>
        </p:sp>
        <p:cxnSp>
          <p:nvCxnSpPr>
            <p:cNvPr id="20" name="Connettore 2 19"/>
            <p:cNvCxnSpPr/>
            <p:nvPr/>
          </p:nvCxnSpPr>
          <p:spPr>
            <a:xfrm>
              <a:off x="6019800" y="4038600"/>
              <a:ext cx="457200" cy="2286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Connettore 2 20"/>
            <p:cNvCxnSpPr/>
            <p:nvPr/>
          </p:nvCxnSpPr>
          <p:spPr>
            <a:xfrm>
              <a:off x="6477000" y="3048000"/>
              <a:ext cx="457200" cy="2286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2" name="CasellaDiTesto 21"/>
            <p:cNvSpPr txBox="1"/>
            <p:nvPr/>
          </p:nvSpPr>
          <p:spPr>
            <a:xfrm>
              <a:off x="4572000" y="3276600"/>
              <a:ext cx="767158" cy="379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00" b="1" dirty="0" smtClean="0">
                  <a:solidFill>
                    <a:srgbClr val="800000"/>
                  </a:solidFill>
                  <a:latin typeface="Times"/>
                  <a:cs typeface="Times"/>
                </a:rPr>
                <a:t>Input</a:t>
              </a:r>
              <a:endParaRPr lang="en-GB" sz="1700" b="1" dirty="0">
                <a:solidFill>
                  <a:srgbClr val="800000"/>
                </a:solidFill>
                <a:latin typeface="Times"/>
                <a:cs typeface="Times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7543800" y="3276600"/>
              <a:ext cx="903087" cy="34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500" b="1" dirty="0" smtClean="0">
                  <a:solidFill>
                    <a:srgbClr val="800000"/>
                  </a:solidFill>
                  <a:latin typeface="Times"/>
                  <a:cs typeface="Times"/>
                </a:rPr>
                <a:t>Output</a:t>
              </a:r>
              <a:endParaRPr lang="en-GB" sz="1500" b="1" dirty="0">
                <a:solidFill>
                  <a:srgbClr val="800000"/>
                </a:solidFill>
                <a:latin typeface="Times"/>
                <a:cs typeface="Times"/>
              </a:endParaRPr>
            </a:p>
          </p:txBody>
        </p:sp>
        <p:sp>
          <p:nvSpPr>
            <p:cNvPr id="24" name="Rettangolo arrotondato 23"/>
            <p:cNvSpPr/>
            <p:nvPr/>
          </p:nvSpPr>
          <p:spPr>
            <a:xfrm>
              <a:off x="4648200" y="4876800"/>
              <a:ext cx="3733800" cy="914400"/>
            </a:xfrm>
            <a:prstGeom prst="roundRect">
              <a:avLst/>
            </a:prstGeom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 b="1" dirty="0" smtClean="0">
                <a:latin typeface="Times"/>
                <a:cs typeface="Times"/>
              </a:endParaRPr>
            </a:p>
            <a:p>
              <a:pPr algn="ctr"/>
              <a:r>
                <a:rPr lang="it-IT" sz="1200" b="1" dirty="0">
                  <a:latin typeface="Times"/>
                  <a:cs typeface="Times"/>
                </a:rPr>
                <a:t>Regola 80/20 o Principio di Pareto</a:t>
              </a:r>
            </a:p>
            <a:p>
              <a:pPr algn="ctr"/>
              <a:r>
                <a:rPr lang="it-IT" sz="1200" dirty="0" smtClean="0"/>
                <a:t>Il 20</a:t>
              </a:r>
              <a:r>
                <a:rPr lang="it-IT" sz="1200" dirty="0"/>
                <a:t>% </a:t>
              </a:r>
              <a:r>
                <a:rPr lang="it-IT" sz="1200" dirty="0" smtClean="0"/>
                <a:t>delle cause è responsabile </a:t>
              </a:r>
              <a:r>
                <a:rPr lang="it-IT" sz="1200" dirty="0"/>
                <a:t>dell'80% </a:t>
              </a:r>
              <a:r>
                <a:rPr lang="it-IT" sz="1200" dirty="0" smtClean="0"/>
                <a:t>degli effetti mentre </a:t>
              </a:r>
              <a:r>
                <a:rPr lang="it-IT" sz="1200" dirty="0"/>
                <a:t>il restante 80% </a:t>
              </a:r>
              <a:r>
                <a:rPr lang="it-IT" sz="1200" dirty="0" smtClean="0"/>
                <a:t>delle cause è </a:t>
              </a:r>
              <a:r>
                <a:rPr lang="it-IT" sz="1200" dirty="0"/>
                <a:t>responsabile </a:t>
              </a:r>
              <a:r>
                <a:rPr lang="it-IT" sz="1200" dirty="0" smtClean="0"/>
                <a:t>del </a:t>
              </a:r>
              <a:r>
                <a:rPr lang="it-IT" sz="1200" dirty="0"/>
                <a:t>restante 20% </a:t>
              </a:r>
              <a:r>
                <a:rPr lang="it-IT" sz="1200" dirty="0" smtClean="0"/>
                <a:t>degli effetti</a:t>
              </a:r>
              <a:endParaRPr lang="it-IT" sz="1200" dirty="0"/>
            </a:p>
            <a:p>
              <a:pPr algn="ctr"/>
              <a:endParaRPr lang="en-GB" sz="1200" b="1" dirty="0" smtClean="0">
                <a:latin typeface="Times"/>
                <a:cs typeface="Times"/>
              </a:endParaRPr>
            </a:p>
          </p:txBody>
        </p:sp>
      </p:grpSp>
      <p:sp>
        <p:nvSpPr>
          <p:cNvPr id="25" name="CasellaDiTesto 24"/>
          <p:cNvSpPr txBox="1"/>
          <p:nvPr/>
        </p:nvSpPr>
        <p:spPr>
          <a:xfrm>
            <a:off x="1619672" y="692696"/>
            <a:ext cx="6883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00" b="1" dirty="0" smtClean="0">
                <a:solidFill>
                  <a:srgbClr val="800000"/>
                </a:solidFill>
                <a:latin typeface="Times"/>
                <a:cs typeface="Times"/>
              </a:rPr>
              <a:t>La </a:t>
            </a:r>
            <a:r>
              <a:rPr lang="it-IT" sz="2100" b="1" dirty="0">
                <a:solidFill>
                  <a:srgbClr val="800000"/>
                </a:solidFill>
                <a:latin typeface="Times"/>
                <a:cs typeface="Times"/>
              </a:rPr>
              <a:t>maggior parte degli effetti di un problema risulta dal 20% delle Cause </a:t>
            </a:r>
            <a:r>
              <a:rPr lang="it-IT" sz="2100" b="1" dirty="0" smtClean="0">
                <a:solidFill>
                  <a:srgbClr val="800000"/>
                </a:solidFill>
                <a:latin typeface="Times"/>
                <a:cs typeface="Times"/>
              </a:rPr>
              <a:t>– Regola 80/20 </a:t>
            </a:r>
            <a:r>
              <a:rPr lang="it-IT" sz="2100" b="1" dirty="0">
                <a:solidFill>
                  <a:srgbClr val="800000"/>
                </a:solidFill>
                <a:latin typeface="Times"/>
                <a:cs typeface="Times"/>
              </a:rPr>
              <a:t>o Principio di </a:t>
            </a:r>
            <a:r>
              <a:rPr lang="it-IT" sz="2100" b="1" dirty="0" smtClean="0">
                <a:solidFill>
                  <a:srgbClr val="800000"/>
                </a:solidFill>
                <a:latin typeface="Times"/>
                <a:cs typeface="Times"/>
              </a:rPr>
              <a:t>Pareto</a:t>
            </a:r>
            <a:endParaRPr lang="it-IT" sz="21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28" name="Immagine 27" descr="tre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752600"/>
            <a:ext cx="914400" cy="1194179"/>
          </a:xfrm>
          <a:prstGeom prst="rect">
            <a:avLst/>
          </a:prstGeom>
        </p:spPr>
      </p:pic>
      <p:sp>
        <p:nvSpPr>
          <p:cNvPr id="34" name="Rettangolo 33"/>
          <p:cNvSpPr/>
          <p:nvPr/>
        </p:nvSpPr>
        <p:spPr>
          <a:xfrm>
            <a:off x="1661864" y="1556792"/>
            <a:ext cx="7086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latin typeface="Times"/>
                <a:cs typeface="Times"/>
              </a:rPr>
              <a:t>La </a:t>
            </a:r>
            <a:r>
              <a:rPr lang="it-IT" sz="1400" b="1" dirty="0" smtClean="0">
                <a:solidFill>
                  <a:srgbClr val="800000"/>
                </a:solidFill>
                <a:latin typeface="Times"/>
                <a:cs typeface="Times"/>
              </a:rPr>
              <a:t>Regola 80/20 o Principio di Pareto </a:t>
            </a:r>
            <a:r>
              <a:rPr lang="it-IT" sz="1400" dirty="0">
                <a:latin typeface="Times"/>
                <a:cs typeface="Times"/>
              </a:rPr>
              <a:t>afferma che in linea di massima circa l'80% degli effetti provengono dal 20% delle cause. Il primo a notare questo rapporto fu l'economista italiano Vilfredo Pareto (1848-1923) che, nei primi anni ‘90, osservò che il 20% della popolazione possedeva l'80% della ricchezza nel suo paese</a:t>
            </a:r>
            <a:r>
              <a:rPr lang="it-IT" sz="1400" dirty="0" smtClean="0">
                <a:latin typeface="Times"/>
                <a:cs typeface="Times"/>
              </a:rPr>
              <a:t>. La regola è empirica e si può applicare a molte situazioni, per esempio, il 20% dei clienti crea l'80% dei ricavi. Per i risolutori di problemi, la Regola 80/20 conduce a identificare il 20% dei fattori che hanno l’80% dell’impatto. L'identificazione immediata di questo 20% porta ad un approccio efficace al problema.</a:t>
            </a:r>
          </a:p>
        </p:txBody>
      </p:sp>
      <p:pic>
        <p:nvPicPr>
          <p:cNvPr id="29" name="Immagine 28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657600"/>
            <a:ext cx="343662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sellaDiTesto 29"/>
          <p:cNvSpPr txBox="1"/>
          <p:nvPr/>
        </p:nvSpPr>
        <p:spPr>
          <a:xfrm>
            <a:off x="2051720" y="764704"/>
            <a:ext cx="594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Strumenti</a:t>
            </a:r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 per </a:t>
            </a:r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l’Analisi</a:t>
            </a:r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della</a:t>
            </a:r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Causa</a:t>
            </a:r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Profonda</a:t>
            </a:r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 – </a:t>
            </a:r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I</a:t>
            </a:r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 5 PERCHE’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763688" y="1628800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500" dirty="0" smtClean="0">
                <a:latin typeface="Times"/>
                <a:cs typeface="Times"/>
              </a:rPr>
              <a:t>La </a:t>
            </a:r>
            <a:r>
              <a:rPr lang="en-GB" sz="1500" dirty="0" err="1" smtClean="0">
                <a:latin typeface="Times"/>
                <a:cs typeface="Times"/>
              </a:rPr>
              <a:t>tecnica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dei</a:t>
            </a:r>
            <a:r>
              <a:rPr lang="en-GB" sz="1500" dirty="0" smtClean="0">
                <a:latin typeface="Times"/>
                <a:cs typeface="Times"/>
              </a:rPr>
              <a:t> “5 </a:t>
            </a:r>
            <a:r>
              <a:rPr lang="en-GB" sz="1500" dirty="0" err="1" smtClean="0">
                <a:latin typeface="Times"/>
                <a:cs typeface="Times"/>
              </a:rPr>
              <a:t>Perché</a:t>
            </a:r>
            <a:r>
              <a:rPr lang="en-GB" sz="1500" dirty="0" smtClean="0">
                <a:latin typeface="Times"/>
                <a:cs typeface="Times"/>
              </a:rPr>
              <a:t>” </a:t>
            </a:r>
            <a:r>
              <a:rPr lang="en-GB" sz="1500" dirty="0" err="1" smtClean="0">
                <a:latin typeface="Times"/>
                <a:cs typeface="Times"/>
              </a:rPr>
              <a:t>è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semplice</a:t>
            </a:r>
            <a:r>
              <a:rPr lang="en-GB" sz="1500" dirty="0" smtClean="0">
                <a:latin typeface="Times"/>
                <a:cs typeface="Times"/>
              </a:rPr>
              <a:t>. Come </a:t>
            </a:r>
            <a:r>
              <a:rPr lang="en-GB" sz="1500" dirty="0" err="1" smtClean="0">
                <a:latin typeface="Times"/>
                <a:cs typeface="Times"/>
              </a:rPr>
              <a:t>suggerisce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il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nome</a:t>
            </a:r>
            <a:r>
              <a:rPr lang="en-GB" sz="1500" dirty="0" smtClean="0">
                <a:latin typeface="Times"/>
                <a:cs typeface="Times"/>
              </a:rPr>
              <a:t>, </a:t>
            </a:r>
            <a:r>
              <a:rPr lang="it-IT" sz="1500" dirty="0">
                <a:latin typeface="Times"/>
                <a:cs typeface="Times"/>
              </a:rPr>
              <a:t>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risolutori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dei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problemi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devono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chiedersi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perché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fino</a:t>
            </a:r>
            <a:r>
              <a:rPr lang="en-GB" sz="1500" dirty="0" smtClean="0">
                <a:latin typeface="Times"/>
                <a:cs typeface="Times"/>
              </a:rPr>
              <a:t> ad </a:t>
            </a:r>
            <a:r>
              <a:rPr lang="en-GB" sz="1500" dirty="0" err="1" smtClean="0">
                <a:latin typeface="Times"/>
                <a:cs typeface="Times"/>
              </a:rPr>
              <a:t>arrivare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alla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causa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profonda</a:t>
            </a:r>
            <a:r>
              <a:rPr lang="en-GB" sz="1500" dirty="0" smtClean="0">
                <a:latin typeface="Times"/>
                <a:cs typeface="Times"/>
              </a:rPr>
              <a:t> del </a:t>
            </a:r>
            <a:r>
              <a:rPr lang="en-GB" sz="1500" dirty="0" err="1" smtClean="0">
                <a:latin typeface="Times"/>
                <a:cs typeface="Times"/>
              </a:rPr>
              <a:t>problema</a:t>
            </a:r>
            <a:r>
              <a:rPr lang="en-GB" sz="1500" dirty="0" smtClean="0">
                <a:latin typeface="Times"/>
                <a:cs typeface="Times"/>
              </a:rPr>
              <a:t>. (ad </a:t>
            </a:r>
            <a:r>
              <a:rPr lang="en-GB" sz="1500" dirty="0" err="1" smtClean="0">
                <a:latin typeface="Times"/>
                <a:cs typeface="Times"/>
              </a:rPr>
              <a:t>es</a:t>
            </a:r>
            <a:r>
              <a:rPr lang="en-GB" sz="1500" dirty="0" smtClean="0">
                <a:latin typeface="Times"/>
                <a:cs typeface="Times"/>
              </a:rPr>
              <a:t>. </a:t>
            </a:r>
            <a:r>
              <a:rPr lang="it-IT" sz="1500" dirty="0" smtClean="0">
                <a:latin typeface="Times"/>
                <a:cs typeface="Times"/>
              </a:rPr>
              <a:t>difetti in processi di produzione). Il numero di 5 domande non è assoluto, può essere maggiore o minore. La tecnica ci arriva dalla </a:t>
            </a:r>
            <a:r>
              <a:rPr lang="en-GB" sz="1500" dirty="0">
                <a:latin typeface="Times"/>
                <a:cs typeface="Times"/>
              </a:rPr>
              <a:t>Toyota Motor Corp. </a:t>
            </a:r>
            <a:r>
              <a:rPr lang="en-GB" sz="1500" dirty="0" err="1" smtClean="0">
                <a:latin typeface="Times"/>
                <a:cs typeface="Times"/>
              </a:rPr>
              <a:t>ed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è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associata</a:t>
            </a:r>
            <a:r>
              <a:rPr lang="en-GB" sz="1500" dirty="0" smtClean="0">
                <a:latin typeface="Times"/>
                <a:cs typeface="Times"/>
              </a:rPr>
              <a:t> a </a:t>
            </a:r>
            <a:r>
              <a:rPr lang="en-GB" sz="1500" dirty="0" err="1">
                <a:latin typeface="Times"/>
                <a:cs typeface="Times"/>
              </a:rPr>
              <a:t>Taiichi</a:t>
            </a:r>
            <a:r>
              <a:rPr lang="en-GB" sz="1500" dirty="0">
                <a:latin typeface="Times"/>
                <a:cs typeface="Times"/>
              </a:rPr>
              <a:t> </a:t>
            </a:r>
            <a:r>
              <a:rPr lang="en-GB" sz="1500" dirty="0" err="1">
                <a:latin typeface="Times"/>
                <a:cs typeface="Times"/>
              </a:rPr>
              <a:t>Ohno</a:t>
            </a:r>
            <a:r>
              <a:rPr lang="en-GB" sz="1500" dirty="0">
                <a:latin typeface="Times"/>
                <a:cs typeface="Times"/>
              </a:rPr>
              <a:t>, </a:t>
            </a:r>
            <a:r>
              <a:rPr lang="en-GB" sz="1500" dirty="0" err="1" smtClean="0">
                <a:latin typeface="Times"/>
                <a:cs typeface="Times"/>
              </a:rPr>
              <a:t>architetto</a:t>
            </a:r>
            <a:r>
              <a:rPr lang="en-GB" sz="1500" dirty="0" smtClean="0">
                <a:latin typeface="Times"/>
                <a:cs typeface="Times"/>
              </a:rPr>
              <a:t> del </a:t>
            </a:r>
            <a:r>
              <a:rPr lang="en-GB" sz="1500" dirty="0" err="1" smtClean="0">
                <a:latin typeface="Times"/>
                <a:cs typeface="Times"/>
              </a:rPr>
              <a:t>Sistema</a:t>
            </a:r>
            <a:r>
              <a:rPr lang="en-GB" sz="1500" dirty="0" smtClean="0">
                <a:latin typeface="Times"/>
                <a:cs typeface="Times"/>
              </a:rPr>
              <a:t> di </a:t>
            </a:r>
            <a:r>
              <a:rPr lang="en-GB" sz="1500" dirty="0" err="1" smtClean="0">
                <a:latin typeface="Times"/>
                <a:cs typeface="Times"/>
              </a:rPr>
              <a:t>Produzione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della</a:t>
            </a:r>
            <a:r>
              <a:rPr lang="en-GB" sz="1500" dirty="0" smtClean="0">
                <a:latin typeface="Times"/>
                <a:cs typeface="Times"/>
              </a:rPr>
              <a:t> Toyota. </a:t>
            </a:r>
            <a:r>
              <a:rPr lang="en-GB" sz="1500" dirty="0" err="1" smtClean="0">
                <a:latin typeface="Times"/>
                <a:cs typeface="Times"/>
              </a:rPr>
              <a:t>Fa</a:t>
            </a:r>
            <a:r>
              <a:rPr lang="en-GB" sz="1500" dirty="0" smtClean="0">
                <a:latin typeface="Times"/>
                <a:cs typeface="Times"/>
              </a:rPr>
              <a:t> parte del </a:t>
            </a:r>
            <a:r>
              <a:rPr lang="en-GB" sz="1500" dirty="0" err="1" smtClean="0">
                <a:latin typeface="Times"/>
                <a:cs typeface="Times"/>
              </a:rPr>
              <a:t>programma</a:t>
            </a:r>
            <a:r>
              <a:rPr lang="en-GB" sz="1500" dirty="0" smtClean="0">
                <a:latin typeface="Times"/>
                <a:cs typeface="Times"/>
              </a:rPr>
              <a:t> di </a:t>
            </a:r>
            <a:r>
              <a:rPr lang="en-GB" sz="1500" dirty="0" err="1" smtClean="0">
                <a:latin typeface="Times"/>
                <a:cs typeface="Times"/>
              </a:rPr>
              <a:t>gestione</a:t>
            </a:r>
            <a:r>
              <a:rPr lang="en-GB" sz="1500" dirty="0" smtClean="0">
                <a:latin typeface="Times"/>
                <a:cs typeface="Times"/>
              </a:rPr>
              <a:t> di </a:t>
            </a:r>
            <a:r>
              <a:rPr lang="en-GB" sz="1500" dirty="0" err="1" smtClean="0">
                <a:latin typeface="Times"/>
                <a:cs typeface="Times"/>
              </a:rPr>
              <a:t>qualità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nell’industria</a:t>
            </a:r>
            <a:r>
              <a:rPr lang="en-GB" sz="1500" dirty="0" smtClean="0">
                <a:latin typeface="Times"/>
                <a:cs typeface="Times"/>
              </a:rPr>
              <a:t>.</a:t>
            </a:r>
          </a:p>
        </p:txBody>
      </p:sp>
      <p:pic>
        <p:nvPicPr>
          <p:cNvPr id="39" name="Immagine 38" descr="why-cartoon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501008"/>
            <a:ext cx="3124200" cy="2811780"/>
          </a:xfrm>
          <a:prstGeom prst="rect">
            <a:avLst/>
          </a:prstGeom>
        </p:spPr>
      </p:pic>
      <p:grpSp>
        <p:nvGrpSpPr>
          <p:cNvPr id="2" name="Gruppo 58"/>
          <p:cNvGrpSpPr/>
          <p:nvPr/>
        </p:nvGrpSpPr>
        <p:grpSpPr>
          <a:xfrm>
            <a:off x="381000" y="2057400"/>
            <a:ext cx="1371600" cy="914400"/>
            <a:chOff x="152400" y="2971800"/>
            <a:chExt cx="1295400" cy="762000"/>
          </a:xfrm>
        </p:grpSpPr>
        <p:pic>
          <p:nvPicPr>
            <p:cNvPr id="62" name="Immagine 6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3124200"/>
              <a:ext cx="1257701" cy="609600"/>
            </a:xfrm>
            <a:prstGeom prst="rect">
              <a:avLst/>
            </a:prstGeom>
          </p:spPr>
        </p:pic>
        <p:sp>
          <p:nvSpPr>
            <p:cNvPr id="65" name="Rettangolo 64"/>
            <p:cNvSpPr/>
            <p:nvPr/>
          </p:nvSpPr>
          <p:spPr>
            <a:xfrm>
              <a:off x="990600" y="2971800"/>
              <a:ext cx="457200" cy="2286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uppo 49"/>
          <p:cNvGrpSpPr/>
          <p:nvPr/>
        </p:nvGrpSpPr>
        <p:grpSpPr>
          <a:xfrm>
            <a:off x="1403648" y="3284984"/>
            <a:ext cx="3200401" cy="3276600"/>
            <a:chOff x="5486400" y="2971800"/>
            <a:chExt cx="3453065" cy="3744686"/>
          </a:xfrm>
        </p:grpSpPr>
        <p:sp>
          <p:nvSpPr>
            <p:cNvPr id="34" name="CasellaDiTesto 33"/>
            <p:cNvSpPr txBox="1"/>
            <p:nvPr/>
          </p:nvSpPr>
          <p:spPr>
            <a:xfrm>
              <a:off x="6472990" y="6019800"/>
              <a:ext cx="914401" cy="28139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>
                  <a:latin typeface="Times"/>
                  <a:cs typeface="Times"/>
                </a:rPr>
                <a:t>5</a:t>
              </a:r>
              <a:r>
                <a:rPr lang="en-GB" sz="1000" b="1" baseline="30000" dirty="0" smtClean="0">
                  <a:latin typeface="Times"/>
                  <a:cs typeface="Times"/>
                </a:rPr>
                <a:t>°</a:t>
              </a:r>
              <a:r>
                <a:rPr lang="en-GB" sz="1000" b="1" dirty="0" smtClean="0">
                  <a:latin typeface="Times"/>
                  <a:cs typeface="Times"/>
                </a:rPr>
                <a:t> </a:t>
              </a:r>
              <a:r>
                <a:rPr lang="en-GB" sz="1000" b="1" dirty="0" err="1">
                  <a:latin typeface="Times"/>
                  <a:cs typeface="Times"/>
                </a:rPr>
                <a:t>Perché</a:t>
              </a:r>
              <a:r>
                <a:rPr lang="en-GB" sz="1000" b="1" dirty="0">
                  <a:latin typeface="Times"/>
                  <a:cs typeface="Times"/>
                </a:rPr>
                <a:t>?</a:t>
              </a: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6472990" y="5410200"/>
              <a:ext cx="914401" cy="28139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>
                  <a:latin typeface="Times"/>
                  <a:cs typeface="Times"/>
                </a:rPr>
                <a:t>4</a:t>
              </a:r>
              <a:r>
                <a:rPr lang="en-GB" sz="1000" b="1" baseline="30000" dirty="0" smtClean="0">
                  <a:latin typeface="Times"/>
                  <a:cs typeface="Times"/>
                </a:rPr>
                <a:t>°</a:t>
              </a:r>
              <a:r>
                <a:rPr lang="en-GB" sz="1000" b="1" dirty="0" smtClean="0">
                  <a:latin typeface="Times"/>
                  <a:cs typeface="Times"/>
                </a:rPr>
                <a:t> </a:t>
              </a:r>
              <a:r>
                <a:rPr lang="en-GB" sz="1000" b="1" dirty="0" err="1">
                  <a:latin typeface="Times"/>
                  <a:cs typeface="Times"/>
                </a:rPr>
                <a:t>Perché</a:t>
              </a:r>
              <a:r>
                <a:rPr lang="en-GB" sz="1000" b="1" dirty="0">
                  <a:latin typeface="Times"/>
                  <a:cs typeface="Times"/>
                </a:rPr>
                <a:t>?</a:t>
              </a:r>
            </a:p>
          </p:txBody>
        </p:sp>
        <p:sp>
          <p:nvSpPr>
            <p:cNvPr id="36" name="Rettangolo 35"/>
            <p:cNvSpPr/>
            <p:nvPr/>
          </p:nvSpPr>
          <p:spPr>
            <a:xfrm>
              <a:off x="6472990" y="4800600"/>
              <a:ext cx="914401" cy="28139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sz="1000" b="1" dirty="0" smtClean="0">
                  <a:latin typeface="Times"/>
                  <a:cs typeface="Times"/>
                </a:rPr>
                <a:t>3</a:t>
              </a:r>
              <a:r>
                <a:rPr lang="en-GB" sz="1000" b="1" baseline="30000" dirty="0" smtClean="0">
                  <a:latin typeface="Times"/>
                  <a:cs typeface="Times"/>
                </a:rPr>
                <a:t>°</a:t>
              </a:r>
              <a:r>
                <a:rPr lang="en-GB" sz="1000" b="1" dirty="0" smtClean="0">
                  <a:latin typeface="Times"/>
                  <a:cs typeface="Times"/>
                </a:rPr>
                <a:t> </a:t>
              </a:r>
              <a:r>
                <a:rPr lang="en-GB" sz="1000" b="1" dirty="0" err="1">
                  <a:latin typeface="Times"/>
                  <a:cs typeface="Times"/>
                </a:rPr>
                <a:t>Perché</a:t>
              </a:r>
              <a:r>
                <a:rPr lang="en-GB" sz="1000" b="1" dirty="0">
                  <a:latin typeface="Times"/>
                  <a:cs typeface="Times"/>
                </a:rPr>
                <a:t>?</a:t>
              </a: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6472990" y="4191000"/>
              <a:ext cx="914399" cy="28139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>
                  <a:latin typeface="Times"/>
                  <a:cs typeface="Times"/>
                </a:rPr>
                <a:t>2</a:t>
              </a:r>
              <a:r>
                <a:rPr lang="en-GB" sz="1000" b="1" baseline="30000" dirty="0" smtClean="0">
                  <a:latin typeface="Times"/>
                  <a:cs typeface="Times"/>
                </a:rPr>
                <a:t>° </a:t>
              </a:r>
              <a:r>
                <a:rPr lang="en-GB" sz="1000" b="1" dirty="0" err="1" smtClean="0">
                  <a:latin typeface="Times"/>
                  <a:cs typeface="Times"/>
                </a:rPr>
                <a:t>Perché</a:t>
              </a:r>
              <a:r>
                <a:rPr lang="en-GB" sz="1000" b="1" dirty="0" smtClean="0">
                  <a:latin typeface="Times"/>
                  <a:cs typeface="Times"/>
                </a:rPr>
                <a:t>?</a:t>
              </a:r>
              <a:endParaRPr lang="en-GB" sz="1000" b="1" dirty="0">
                <a:latin typeface="Times"/>
                <a:cs typeface="Times"/>
              </a:endParaRPr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6472990" y="3581400"/>
              <a:ext cx="914399" cy="28139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sz="1000" b="1" dirty="0" smtClean="0">
                  <a:latin typeface="Times"/>
                  <a:cs typeface="Times"/>
                </a:rPr>
                <a:t>1</a:t>
              </a:r>
              <a:r>
                <a:rPr lang="en-GB" sz="1000" b="1" baseline="30000" dirty="0" smtClean="0">
                  <a:latin typeface="Times"/>
                  <a:cs typeface="Times"/>
                </a:rPr>
                <a:t>°</a:t>
              </a:r>
              <a:r>
                <a:rPr lang="en-GB" sz="1000" b="1" dirty="0" smtClean="0">
                  <a:latin typeface="Times"/>
                  <a:cs typeface="Times"/>
                </a:rPr>
                <a:t> </a:t>
              </a:r>
              <a:r>
                <a:rPr lang="en-GB" sz="1000" b="1" dirty="0" err="1" smtClean="0">
                  <a:latin typeface="Times"/>
                  <a:cs typeface="Times"/>
                </a:rPr>
                <a:t>Perché</a:t>
              </a:r>
              <a:r>
                <a:rPr lang="en-GB" sz="1000" b="1" dirty="0" smtClean="0">
                  <a:latin typeface="Times"/>
                  <a:cs typeface="Times"/>
                </a:rPr>
                <a:t>?</a:t>
              </a:r>
              <a:endParaRPr lang="en-GB" sz="1000" b="1" dirty="0">
                <a:latin typeface="Times"/>
                <a:cs typeface="Times"/>
              </a:endParaRPr>
            </a:p>
          </p:txBody>
        </p:sp>
        <p:sp>
          <p:nvSpPr>
            <p:cNvPr id="40" name="Rettangolo arrotondato 39"/>
            <p:cNvSpPr/>
            <p:nvPr/>
          </p:nvSpPr>
          <p:spPr>
            <a:xfrm>
              <a:off x="5486400" y="3200400"/>
              <a:ext cx="3124200" cy="381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b="1"/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5486400" y="3200400"/>
              <a:ext cx="2648195" cy="281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err="1" smtClean="0">
                  <a:latin typeface="Times"/>
                  <a:cs typeface="Times"/>
                </a:rPr>
                <a:t>Descrizione</a:t>
              </a:r>
              <a:r>
                <a:rPr lang="en-GB" sz="1000" b="1" dirty="0" smtClean="0">
                  <a:latin typeface="Times"/>
                  <a:cs typeface="Times"/>
                </a:rPr>
                <a:t> del </a:t>
              </a:r>
              <a:r>
                <a:rPr lang="en-GB" sz="1000" b="1" dirty="0" err="1" smtClean="0">
                  <a:latin typeface="Times"/>
                  <a:cs typeface="Times"/>
                </a:rPr>
                <a:t>Problema</a:t>
              </a:r>
              <a:r>
                <a:rPr lang="en-GB" sz="1000" b="1" dirty="0" smtClean="0">
                  <a:latin typeface="Times"/>
                  <a:cs typeface="Times"/>
                </a:rPr>
                <a:t> (</a:t>
              </a:r>
              <a:r>
                <a:rPr lang="en-GB" sz="1000" b="1" dirty="0" err="1" smtClean="0">
                  <a:latin typeface="Times"/>
                  <a:cs typeface="Times"/>
                </a:rPr>
                <a:t>Cosa</a:t>
              </a:r>
              <a:r>
                <a:rPr lang="en-GB" sz="1000" b="1" dirty="0" smtClean="0">
                  <a:latin typeface="Times"/>
                  <a:cs typeface="Times"/>
                </a:rPr>
                <a:t>):</a:t>
              </a:r>
              <a:endParaRPr lang="en-GB" sz="1000" b="1" dirty="0">
                <a:latin typeface="Times"/>
                <a:cs typeface="Times"/>
              </a:endParaRPr>
            </a:p>
          </p:txBody>
        </p:sp>
        <p:sp>
          <p:nvSpPr>
            <p:cNvPr id="42" name="Rettangolo arrotondato 41"/>
            <p:cNvSpPr/>
            <p:nvPr/>
          </p:nvSpPr>
          <p:spPr>
            <a:xfrm>
              <a:off x="5486400" y="3810000"/>
              <a:ext cx="3124200" cy="381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b="1"/>
            </a:p>
          </p:txBody>
        </p:sp>
        <p:sp>
          <p:nvSpPr>
            <p:cNvPr id="43" name="Rettangolo 42"/>
            <p:cNvSpPr/>
            <p:nvPr/>
          </p:nvSpPr>
          <p:spPr>
            <a:xfrm>
              <a:off x="5486400" y="3810000"/>
              <a:ext cx="2725888" cy="281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b="1" dirty="0" err="1" smtClean="0">
                  <a:latin typeface="Times"/>
                  <a:cs typeface="Times"/>
                </a:rPr>
                <a:t>Descrizione</a:t>
              </a:r>
              <a:r>
                <a:rPr lang="en-GB" sz="1000" b="1" dirty="0" smtClean="0">
                  <a:latin typeface="Times"/>
                  <a:cs typeface="Times"/>
                </a:rPr>
                <a:t>  </a:t>
              </a:r>
              <a:r>
                <a:rPr lang="en-GB" sz="1000" b="1" dirty="0" err="1" smtClean="0">
                  <a:latin typeface="Times"/>
                  <a:cs typeface="Times"/>
                </a:rPr>
                <a:t>delle</a:t>
              </a:r>
              <a:r>
                <a:rPr lang="en-GB" sz="1000" b="1" dirty="0" smtClean="0">
                  <a:latin typeface="Times"/>
                  <a:cs typeface="Times"/>
                </a:rPr>
                <a:t> cause di 1</a:t>
              </a:r>
              <a:r>
                <a:rPr lang="en-GB" sz="1000" b="1" baseline="30000" dirty="0" smtClean="0">
                  <a:latin typeface="Times"/>
                  <a:cs typeface="Times"/>
                </a:rPr>
                <a:t>°</a:t>
              </a:r>
              <a:r>
                <a:rPr lang="en-GB" sz="1000" b="1" dirty="0" smtClean="0">
                  <a:latin typeface="Times"/>
                  <a:cs typeface="Times"/>
                </a:rPr>
                <a:t> </a:t>
              </a:r>
              <a:r>
                <a:rPr lang="en-GB" sz="1000" b="1" dirty="0" err="1" smtClean="0">
                  <a:latin typeface="Times"/>
                  <a:cs typeface="Times"/>
                </a:rPr>
                <a:t>livello</a:t>
              </a:r>
              <a:endParaRPr lang="en-GB" sz="1000" b="1" dirty="0">
                <a:latin typeface="Times"/>
                <a:cs typeface="Times"/>
              </a:endParaRPr>
            </a:p>
          </p:txBody>
        </p:sp>
        <p:sp>
          <p:nvSpPr>
            <p:cNvPr id="44" name="Rettangolo arrotondato 43"/>
            <p:cNvSpPr/>
            <p:nvPr/>
          </p:nvSpPr>
          <p:spPr>
            <a:xfrm>
              <a:off x="5486400" y="4419600"/>
              <a:ext cx="3124200" cy="381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b="1"/>
            </a:p>
          </p:txBody>
        </p:sp>
        <p:sp>
          <p:nvSpPr>
            <p:cNvPr id="45" name="Rettangolo 44"/>
            <p:cNvSpPr/>
            <p:nvPr/>
          </p:nvSpPr>
          <p:spPr>
            <a:xfrm>
              <a:off x="5486400" y="4419600"/>
              <a:ext cx="2648195" cy="281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b="1" dirty="0" err="1">
                  <a:latin typeface="Times"/>
                  <a:cs typeface="Times"/>
                </a:rPr>
                <a:t>Descrizione</a:t>
              </a:r>
              <a:r>
                <a:rPr lang="en-GB" sz="1000" b="1" dirty="0">
                  <a:latin typeface="Times"/>
                  <a:cs typeface="Times"/>
                </a:rPr>
                <a:t>  </a:t>
              </a:r>
              <a:r>
                <a:rPr lang="en-GB" sz="1000" b="1" dirty="0" err="1">
                  <a:latin typeface="Times"/>
                  <a:cs typeface="Times"/>
                </a:rPr>
                <a:t>delle</a:t>
              </a:r>
              <a:r>
                <a:rPr lang="en-GB" sz="1000" b="1" dirty="0">
                  <a:latin typeface="Times"/>
                  <a:cs typeface="Times"/>
                </a:rPr>
                <a:t> cause di </a:t>
              </a:r>
              <a:r>
                <a:rPr lang="en-GB" sz="1000" b="1" dirty="0" smtClean="0">
                  <a:latin typeface="Times"/>
                  <a:cs typeface="Times"/>
                </a:rPr>
                <a:t>2</a:t>
              </a:r>
              <a:r>
                <a:rPr lang="en-GB" sz="1000" b="1" baseline="30000" dirty="0" smtClean="0">
                  <a:latin typeface="Times"/>
                  <a:cs typeface="Times"/>
                </a:rPr>
                <a:t>°</a:t>
              </a:r>
              <a:r>
                <a:rPr lang="en-GB" sz="1000" b="1" dirty="0" smtClean="0">
                  <a:latin typeface="Times"/>
                  <a:cs typeface="Times"/>
                </a:rPr>
                <a:t> </a:t>
              </a:r>
              <a:r>
                <a:rPr lang="en-GB" sz="1000" b="1" dirty="0" err="1">
                  <a:latin typeface="Times"/>
                  <a:cs typeface="Times"/>
                </a:rPr>
                <a:t>livello</a:t>
              </a:r>
              <a:endParaRPr lang="en-GB" sz="1000" b="1" dirty="0">
                <a:latin typeface="Times"/>
                <a:cs typeface="Times"/>
              </a:endParaRPr>
            </a:p>
          </p:txBody>
        </p:sp>
        <p:sp>
          <p:nvSpPr>
            <p:cNvPr id="46" name="Rettangolo arrotondato 45"/>
            <p:cNvSpPr/>
            <p:nvPr/>
          </p:nvSpPr>
          <p:spPr>
            <a:xfrm>
              <a:off x="5486400" y="5029200"/>
              <a:ext cx="3124200" cy="381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b="1"/>
            </a:p>
          </p:txBody>
        </p:sp>
        <p:sp>
          <p:nvSpPr>
            <p:cNvPr id="47" name="Rettangolo 46"/>
            <p:cNvSpPr/>
            <p:nvPr/>
          </p:nvSpPr>
          <p:spPr>
            <a:xfrm>
              <a:off x="5486400" y="5029200"/>
              <a:ext cx="2337423" cy="281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b="1" dirty="0" err="1">
                  <a:latin typeface="Times"/>
                  <a:cs typeface="Times"/>
                </a:rPr>
                <a:t>Descrizione</a:t>
              </a:r>
              <a:r>
                <a:rPr lang="en-GB" sz="1000" b="1" dirty="0">
                  <a:latin typeface="Times"/>
                  <a:cs typeface="Times"/>
                </a:rPr>
                <a:t>  </a:t>
              </a:r>
              <a:r>
                <a:rPr lang="en-GB" sz="1000" b="1" dirty="0" err="1">
                  <a:latin typeface="Times"/>
                  <a:cs typeface="Times"/>
                </a:rPr>
                <a:t>delle</a:t>
              </a:r>
              <a:r>
                <a:rPr lang="en-GB" sz="1000" b="1" dirty="0">
                  <a:latin typeface="Times"/>
                  <a:cs typeface="Times"/>
                </a:rPr>
                <a:t> cause di </a:t>
              </a:r>
              <a:r>
                <a:rPr lang="en-GB" sz="1000" b="1" dirty="0" smtClean="0">
                  <a:latin typeface="Times"/>
                  <a:cs typeface="Times"/>
                </a:rPr>
                <a:t>3</a:t>
              </a:r>
              <a:r>
                <a:rPr lang="en-GB" sz="1000" b="1" baseline="30000" dirty="0" smtClean="0">
                  <a:latin typeface="Times"/>
                  <a:cs typeface="Times"/>
                </a:rPr>
                <a:t>°</a:t>
              </a:r>
              <a:r>
                <a:rPr lang="en-GB" sz="1000" b="1" dirty="0" smtClean="0">
                  <a:latin typeface="Times"/>
                  <a:cs typeface="Times"/>
                </a:rPr>
                <a:t> </a:t>
              </a:r>
              <a:r>
                <a:rPr lang="en-GB" sz="1000" b="1" dirty="0" err="1">
                  <a:latin typeface="Times"/>
                  <a:cs typeface="Times"/>
                </a:rPr>
                <a:t>livello</a:t>
              </a:r>
              <a:endParaRPr lang="en-GB" sz="1000" b="1" dirty="0">
                <a:latin typeface="Times"/>
                <a:cs typeface="Times"/>
              </a:endParaRPr>
            </a:p>
          </p:txBody>
        </p:sp>
        <p:sp>
          <p:nvSpPr>
            <p:cNvPr id="48" name="Rettangolo arrotondato 47"/>
            <p:cNvSpPr/>
            <p:nvPr/>
          </p:nvSpPr>
          <p:spPr>
            <a:xfrm>
              <a:off x="5486400" y="5638800"/>
              <a:ext cx="3124200" cy="381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b="1"/>
            </a:p>
          </p:txBody>
        </p:sp>
        <p:sp>
          <p:nvSpPr>
            <p:cNvPr id="51" name="Rettangolo 50"/>
            <p:cNvSpPr/>
            <p:nvPr/>
          </p:nvSpPr>
          <p:spPr>
            <a:xfrm>
              <a:off x="5486400" y="5638800"/>
              <a:ext cx="2259731" cy="281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b="1" dirty="0" err="1">
                  <a:latin typeface="Times"/>
                  <a:cs typeface="Times"/>
                </a:rPr>
                <a:t>Descrizione</a:t>
              </a:r>
              <a:r>
                <a:rPr lang="en-GB" sz="1000" b="1" dirty="0">
                  <a:latin typeface="Times"/>
                  <a:cs typeface="Times"/>
                </a:rPr>
                <a:t>  </a:t>
              </a:r>
              <a:r>
                <a:rPr lang="en-GB" sz="1000" b="1" dirty="0" err="1">
                  <a:latin typeface="Times"/>
                  <a:cs typeface="Times"/>
                </a:rPr>
                <a:t>delle</a:t>
              </a:r>
              <a:r>
                <a:rPr lang="en-GB" sz="1000" b="1" dirty="0">
                  <a:latin typeface="Times"/>
                  <a:cs typeface="Times"/>
                </a:rPr>
                <a:t> cause di </a:t>
              </a:r>
              <a:r>
                <a:rPr lang="en-GB" sz="1000" b="1" dirty="0" smtClean="0">
                  <a:latin typeface="Times"/>
                  <a:cs typeface="Times"/>
                </a:rPr>
                <a:t>4</a:t>
              </a:r>
              <a:r>
                <a:rPr lang="en-GB" sz="1000" b="1" baseline="30000" dirty="0" smtClean="0">
                  <a:latin typeface="Times"/>
                  <a:cs typeface="Times"/>
                </a:rPr>
                <a:t>°</a:t>
              </a:r>
              <a:r>
                <a:rPr lang="en-GB" sz="1000" b="1" dirty="0" smtClean="0">
                  <a:latin typeface="Times"/>
                  <a:cs typeface="Times"/>
                </a:rPr>
                <a:t> </a:t>
              </a:r>
              <a:r>
                <a:rPr lang="en-GB" sz="1000" b="1" dirty="0" err="1">
                  <a:latin typeface="Times"/>
                  <a:cs typeface="Times"/>
                </a:rPr>
                <a:t>livello</a:t>
              </a:r>
              <a:endParaRPr lang="en-GB" sz="1000" b="1" dirty="0">
                <a:latin typeface="Times"/>
                <a:cs typeface="Times"/>
              </a:endParaRPr>
            </a:p>
          </p:txBody>
        </p:sp>
        <p:sp>
          <p:nvSpPr>
            <p:cNvPr id="52" name="Rettangolo arrotondato 51"/>
            <p:cNvSpPr/>
            <p:nvPr/>
          </p:nvSpPr>
          <p:spPr>
            <a:xfrm>
              <a:off x="5486401" y="6248400"/>
              <a:ext cx="3124201" cy="46808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b="1"/>
            </a:p>
          </p:txBody>
        </p:sp>
        <p:sp>
          <p:nvSpPr>
            <p:cNvPr id="54" name="Rettangolo 53"/>
            <p:cNvSpPr/>
            <p:nvPr/>
          </p:nvSpPr>
          <p:spPr>
            <a:xfrm>
              <a:off x="5486401" y="6248400"/>
              <a:ext cx="3453064" cy="457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b="1" dirty="0" err="1">
                  <a:latin typeface="Times"/>
                  <a:cs typeface="Times"/>
                </a:rPr>
                <a:t>Descrizione</a:t>
              </a:r>
              <a:r>
                <a:rPr lang="en-GB" sz="1000" b="1" dirty="0">
                  <a:latin typeface="Times"/>
                  <a:cs typeface="Times"/>
                </a:rPr>
                <a:t>  </a:t>
              </a:r>
              <a:r>
                <a:rPr lang="en-GB" sz="1000" b="1" dirty="0" err="1">
                  <a:latin typeface="Times"/>
                  <a:cs typeface="Times"/>
                </a:rPr>
                <a:t>delle</a:t>
              </a:r>
              <a:r>
                <a:rPr lang="en-GB" sz="1000" b="1" dirty="0">
                  <a:latin typeface="Times"/>
                  <a:cs typeface="Times"/>
                </a:rPr>
                <a:t> cause di </a:t>
              </a:r>
              <a:r>
                <a:rPr lang="en-GB" sz="1000" b="1" dirty="0" smtClean="0">
                  <a:latin typeface="Times"/>
                  <a:cs typeface="Times"/>
                </a:rPr>
                <a:t>5</a:t>
              </a:r>
              <a:r>
                <a:rPr lang="en-GB" sz="1000" b="1" baseline="30000" dirty="0" smtClean="0">
                  <a:latin typeface="Times"/>
                  <a:cs typeface="Times"/>
                </a:rPr>
                <a:t>°</a:t>
              </a:r>
              <a:r>
                <a:rPr lang="en-GB" sz="1000" b="1" dirty="0" smtClean="0">
                  <a:latin typeface="Times"/>
                  <a:cs typeface="Times"/>
                </a:rPr>
                <a:t> </a:t>
              </a:r>
              <a:r>
                <a:rPr lang="en-GB" sz="1000" b="1" dirty="0" err="1" smtClean="0">
                  <a:latin typeface="Times"/>
                  <a:cs typeface="Times"/>
                </a:rPr>
                <a:t>livello</a:t>
              </a:r>
              <a:r>
                <a:rPr lang="en-GB" sz="1000" b="1" dirty="0" smtClean="0">
                  <a:latin typeface="Times"/>
                  <a:cs typeface="Times"/>
                </a:rPr>
                <a:t>:</a:t>
              </a:r>
              <a:endParaRPr lang="en-GB" sz="1000" b="1" dirty="0">
                <a:latin typeface="Times"/>
                <a:cs typeface="Times"/>
              </a:endParaRPr>
            </a:p>
            <a:p>
              <a:pPr marL="228600" indent="-228600"/>
              <a:r>
                <a:rPr lang="en-GB" sz="1000" b="1" dirty="0" smtClean="0">
                  <a:latin typeface="Times"/>
                  <a:cs typeface="Times"/>
                </a:rPr>
                <a:t>CAUSA PROFONDA DEL PROBLEMA</a:t>
              </a:r>
              <a:endParaRPr lang="en-GB" sz="1000" b="1" dirty="0">
                <a:latin typeface="Times"/>
                <a:cs typeface="Times"/>
              </a:endParaRPr>
            </a:p>
          </p:txBody>
        </p:sp>
        <p:sp>
          <p:nvSpPr>
            <p:cNvPr id="55" name="Rettangolo arrotondato 54"/>
            <p:cNvSpPr/>
            <p:nvPr/>
          </p:nvSpPr>
          <p:spPr>
            <a:xfrm>
              <a:off x="5867400" y="2971800"/>
              <a:ext cx="2209800" cy="228600"/>
            </a:xfrm>
            <a:prstGeom prst="round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 b="1" dirty="0" smtClean="0">
                <a:solidFill>
                  <a:schemeClr val="bg1"/>
                </a:solidFill>
                <a:latin typeface="Times"/>
                <a:cs typeface="Times"/>
              </a:endParaRPr>
            </a:p>
            <a:p>
              <a:pPr algn="ctr"/>
              <a:r>
                <a:rPr lang="en-GB" sz="1000" b="1" dirty="0" smtClean="0">
                  <a:solidFill>
                    <a:schemeClr val="bg1"/>
                  </a:solidFill>
                  <a:latin typeface="Times"/>
                  <a:cs typeface="Times"/>
                </a:rPr>
                <a:t>Template </a:t>
              </a:r>
              <a:r>
                <a:rPr lang="en-GB" sz="1000" b="1" dirty="0" err="1" smtClean="0">
                  <a:solidFill>
                    <a:schemeClr val="bg1"/>
                  </a:solidFill>
                  <a:latin typeface="Times"/>
                  <a:cs typeface="Times"/>
                </a:rPr>
                <a:t>dei</a:t>
              </a:r>
              <a:r>
                <a:rPr lang="en-GB" sz="1000" b="1" dirty="0" smtClean="0">
                  <a:solidFill>
                    <a:schemeClr val="bg1"/>
                  </a:solidFill>
                  <a:latin typeface="Times"/>
                  <a:cs typeface="Times"/>
                </a:rPr>
                <a:t> 5  PERCHE’</a:t>
              </a:r>
            </a:p>
            <a:p>
              <a:pPr algn="ctr"/>
              <a:endParaRPr lang="en-GB" sz="1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1200" y="685800"/>
            <a:ext cx="4796753" cy="577679"/>
          </a:xfrm>
        </p:spPr>
        <p:txBody>
          <a:bodyPr>
            <a:norm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Template Modificabile</a:t>
            </a:r>
            <a:endParaRPr lang="it-IT" sz="2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01286" y="5307418"/>
            <a:ext cx="1957306" cy="2503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00" b="1" smtClean="0">
                <a:latin typeface="Times"/>
                <a:cs typeface="Times"/>
              </a:rPr>
              <a:t>5</a:t>
            </a:r>
            <a:r>
              <a:rPr lang="it-IT" sz="1000" b="1" baseline="30000" smtClean="0">
                <a:latin typeface="Times"/>
                <a:cs typeface="Times"/>
              </a:rPr>
              <a:t>th</a:t>
            </a:r>
            <a:r>
              <a:rPr lang="it-IT" sz="1000" b="1" smtClean="0">
                <a:latin typeface="Times"/>
                <a:cs typeface="Times"/>
              </a:rPr>
              <a:t> Why? (Quinto Perché)</a:t>
            </a:r>
            <a:endParaRPr lang="it-IT" sz="1000" b="1">
              <a:latin typeface="Times"/>
              <a:cs typeface="Time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01286" y="4550735"/>
            <a:ext cx="1957306" cy="2503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00" b="1" smtClean="0">
                <a:latin typeface="Times"/>
                <a:cs typeface="Times"/>
              </a:rPr>
              <a:t>4</a:t>
            </a:r>
            <a:r>
              <a:rPr lang="it-IT" sz="1000" b="1" baseline="30000" smtClean="0">
                <a:latin typeface="Times"/>
                <a:cs typeface="Times"/>
              </a:rPr>
              <a:t>th</a:t>
            </a:r>
            <a:r>
              <a:rPr lang="it-IT" sz="1000" b="1" smtClean="0">
                <a:latin typeface="Times"/>
                <a:cs typeface="Times"/>
              </a:rPr>
              <a:t> Why? (Quarto Perché)</a:t>
            </a:r>
            <a:endParaRPr lang="it-IT" sz="1000" b="1">
              <a:latin typeface="Times"/>
              <a:cs typeface="Time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01286" y="3794051"/>
            <a:ext cx="1957306" cy="2503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1000" b="1" smtClean="0">
                <a:latin typeface="Times"/>
                <a:cs typeface="Times"/>
              </a:rPr>
              <a:t>3</a:t>
            </a:r>
            <a:r>
              <a:rPr lang="it-IT" sz="1000" b="1" baseline="30000" smtClean="0">
                <a:latin typeface="Times"/>
                <a:cs typeface="Times"/>
              </a:rPr>
              <a:t>rd</a:t>
            </a:r>
            <a:r>
              <a:rPr lang="it-IT" sz="1000" b="1" smtClean="0">
                <a:latin typeface="Times"/>
                <a:cs typeface="Times"/>
              </a:rPr>
              <a:t> Why? (Terzo Perché)</a:t>
            </a:r>
            <a:endParaRPr lang="it-IT" sz="1000" b="1">
              <a:latin typeface="Times"/>
              <a:cs typeface="Time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01286" y="3037367"/>
            <a:ext cx="1957301" cy="2503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00" b="1" smtClean="0">
                <a:latin typeface="Times"/>
                <a:cs typeface="Times"/>
              </a:rPr>
              <a:t>2</a:t>
            </a:r>
            <a:r>
              <a:rPr lang="it-IT" sz="1000" b="1" baseline="30000" smtClean="0">
                <a:latin typeface="Times"/>
                <a:cs typeface="Times"/>
              </a:rPr>
              <a:t>nd</a:t>
            </a:r>
            <a:r>
              <a:rPr lang="it-IT" sz="1000" b="1" smtClean="0">
                <a:latin typeface="Times"/>
                <a:cs typeface="Times"/>
              </a:rPr>
              <a:t> Why? (Secondo Perché)</a:t>
            </a:r>
            <a:endParaRPr lang="it-IT" sz="1000" b="1">
              <a:latin typeface="Times"/>
              <a:cs typeface="Time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201286" y="2280684"/>
            <a:ext cx="1957301" cy="2503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1000" b="1" smtClean="0">
                <a:latin typeface="Times"/>
                <a:cs typeface="Times"/>
              </a:rPr>
              <a:t>1</a:t>
            </a:r>
            <a:r>
              <a:rPr lang="it-IT" sz="1000" b="1" baseline="30000" smtClean="0">
                <a:latin typeface="Times"/>
                <a:cs typeface="Times"/>
              </a:rPr>
              <a:t>ST</a:t>
            </a:r>
            <a:r>
              <a:rPr lang="it-IT" sz="1000" b="1" smtClean="0">
                <a:latin typeface="Times"/>
                <a:cs typeface="Times"/>
              </a:rPr>
              <a:t> Why? (Primo Perché)</a:t>
            </a:r>
            <a:endParaRPr lang="it-IT" sz="1000" b="1">
              <a:latin typeface="Times"/>
              <a:cs typeface="Times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1089457" y="1807756"/>
            <a:ext cx="6687454" cy="47292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000" b="1"/>
          </a:p>
        </p:txBody>
      </p:sp>
      <p:sp>
        <p:nvSpPr>
          <p:cNvPr id="13" name="CasellaDiTesto 12"/>
          <p:cNvSpPr txBox="1"/>
          <p:nvPr/>
        </p:nvSpPr>
        <p:spPr>
          <a:xfrm>
            <a:off x="1089457" y="1807756"/>
            <a:ext cx="3871683" cy="2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latin typeface="Times"/>
                <a:cs typeface="Times"/>
              </a:rPr>
              <a:t>Descrizione del Problema (Cosa?):</a:t>
            </a:r>
            <a:endParaRPr lang="it-IT" sz="1000" b="1" dirty="0">
              <a:latin typeface="Times"/>
              <a:cs typeface="Times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1089457" y="2564440"/>
            <a:ext cx="6687454" cy="47292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000" b="1"/>
          </a:p>
        </p:txBody>
      </p:sp>
      <p:sp>
        <p:nvSpPr>
          <p:cNvPr id="15" name="Rettangolo 14"/>
          <p:cNvSpPr/>
          <p:nvPr/>
        </p:nvSpPr>
        <p:spPr>
          <a:xfrm>
            <a:off x="1089457" y="2564440"/>
            <a:ext cx="3871683" cy="2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smtClean="0">
                <a:latin typeface="Times"/>
                <a:cs typeface="Times"/>
              </a:rPr>
              <a:t>Descrizione delle cause di primo livello </a:t>
            </a:r>
            <a:endParaRPr lang="it-IT" sz="1000" b="1">
              <a:latin typeface="Times"/>
              <a:cs typeface="Times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1089457" y="3321124"/>
            <a:ext cx="6687454" cy="47292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000" b="1"/>
          </a:p>
        </p:txBody>
      </p:sp>
      <p:sp>
        <p:nvSpPr>
          <p:cNvPr id="17" name="Rettangolo 16"/>
          <p:cNvSpPr/>
          <p:nvPr/>
        </p:nvSpPr>
        <p:spPr>
          <a:xfrm>
            <a:off x="1089457" y="3321124"/>
            <a:ext cx="4047669" cy="2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smtClean="0">
                <a:latin typeface="Times"/>
                <a:cs typeface="Times"/>
              </a:rPr>
              <a:t>Descrizione delle cause di secondo livello </a:t>
            </a:r>
            <a:endParaRPr lang="it-IT" sz="1000" b="1">
              <a:latin typeface="Times"/>
              <a:cs typeface="Times"/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1089457" y="4077807"/>
            <a:ext cx="6687454" cy="47292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000" b="1"/>
          </a:p>
        </p:txBody>
      </p:sp>
      <p:sp>
        <p:nvSpPr>
          <p:cNvPr id="19" name="Rettangolo 18"/>
          <p:cNvSpPr/>
          <p:nvPr/>
        </p:nvSpPr>
        <p:spPr>
          <a:xfrm>
            <a:off x="1089457" y="4077807"/>
            <a:ext cx="3695699" cy="2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smtClean="0">
                <a:latin typeface="Times"/>
                <a:cs typeface="Times"/>
              </a:rPr>
              <a:t>Descrizione delle cause di terzo livello </a:t>
            </a:r>
            <a:endParaRPr lang="it-IT" sz="1000" b="1">
              <a:latin typeface="Times"/>
              <a:cs typeface="Times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089457" y="4834491"/>
            <a:ext cx="6687454" cy="47292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000" b="1"/>
          </a:p>
        </p:txBody>
      </p:sp>
      <p:sp>
        <p:nvSpPr>
          <p:cNvPr id="21" name="Rettangolo 20"/>
          <p:cNvSpPr/>
          <p:nvPr/>
        </p:nvSpPr>
        <p:spPr>
          <a:xfrm>
            <a:off x="1089457" y="4834491"/>
            <a:ext cx="4047669" cy="2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smtClean="0">
                <a:latin typeface="Times"/>
                <a:cs typeface="Times"/>
              </a:rPr>
              <a:t>Descrizione delle cause di quarto livello </a:t>
            </a:r>
            <a:endParaRPr lang="it-IT" sz="1000" b="1">
              <a:latin typeface="Times"/>
              <a:cs typeface="Times"/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1089459" y="5591175"/>
            <a:ext cx="6687456" cy="5810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000" b="1"/>
          </a:p>
        </p:txBody>
      </p:sp>
      <p:sp>
        <p:nvSpPr>
          <p:cNvPr id="23" name="Rettangolo 22"/>
          <p:cNvSpPr/>
          <p:nvPr/>
        </p:nvSpPr>
        <p:spPr>
          <a:xfrm>
            <a:off x="1089459" y="5591175"/>
            <a:ext cx="7391398" cy="406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smtClean="0">
                <a:latin typeface="Times"/>
                <a:cs typeface="Times"/>
              </a:rPr>
              <a:t>Descrizione delle cause di quinto livello </a:t>
            </a:r>
          </a:p>
          <a:p>
            <a:pPr marL="228600" indent="-228600"/>
            <a:r>
              <a:rPr lang="it-IT" sz="1000" b="1" smtClean="0">
                <a:latin typeface="Times"/>
                <a:cs typeface="Times"/>
              </a:rPr>
              <a:t>ROOT CAUSE DEL PROBLEMA</a:t>
            </a:r>
            <a:endParaRPr lang="it-IT" sz="1000" b="1">
              <a:latin typeface="Times"/>
              <a:cs typeface="Times"/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1905000" y="1524000"/>
            <a:ext cx="4730150" cy="283756"/>
          </a:xfrm>
          <a:prstGeom prst="round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000" b="1" smtClean="0">
              <a:solidFill>
                <a:schemeClr val="bg1"/>
              </a:solidFill>
              <a:latin typeface="Times"/>
              <a:cs typeface="Times"/>
            </a:endParaRPr>
          </a:p>
          <a:p>
            <a:pPr algn="ctr"/>
            <a:r>
              <a:rPr lang="it-IT" sz="1000" b="1" smtClean="0">
                <a:solidFill>
                  <a:schemeClr val="bg1"/>
                </a:solidFill>
                <a:latin typeface="Times"/>
                <a:cs typeface="Times"/>
              </a:rPr>
              <a:t>Template 5 WHYs (5 Perché)</a:t>
            </a:r>
          </a:p>
          <a:p>
            <a:pPr algn="ctr"/>
            <a:endParaRPr lang="it-IT" sz="1000" b="1"/>
          </a:p>
        </p:txBody>
      </p:sp>
    </p:spTree>
    <p:extLst>
      <p:ext uri="{BB962C8B-B14F-4D97-AF65-F5344CB8AC3E}">
        <p14:creationId xmlns:p14="http://schemas.microsoft.com/office/powerpoint/2010/main" val="290186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43608" y="476672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 err="1" smtClean="0">
                <a:solidFill>
                  <a:srgbClr val="800000"/>
                </a:solidFill>
                <a:latin typeface="Times"/>
                <a:cs typeface="Times"/>
              </a:rPr>
              <a:t>Strumenti</a:t>
            </a:r>
            <a:r>
              <a:rPr lang="en-GB" sz="2100" b="1" dirty="0" smtClean="0">
                <a:solidFill>
                  <a:srgbClr val="800000"/>
                </a:solidFill>
                <a:latin typeface="Times"/>
                <a:cs typeface="Times"/>
              </a:rPr>
              <a:t> per </a:t>
            </a:r>
            <a:r>
              <a:rPr lang="en-GB" sz="2100" b="1" dirty="0" err="1" smtClean="0">
                <a:solidFill>
                  <a:srgbClr val="800000"/>
                </a:solidFill>
                <a:latin typeface="Times"/>
                <a:cs typeface="Times"/>
              </a:rPr>
              <a:t>l’Analisi</a:t>
            </a:r>
            <a:r>
              <a:rPr lang="en-GB" sz="21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100" b="1" dirty="0" err="1" smtClean="0">
                <a:solidFill>
                  <a:srgbClr val="800000"/>
                </a:solidFill>
                <a:latin typeface="Times"/>
                <a:cs typeface="Times"/>
              </a:rPr>
              <a:t>della</a:t>
            </a:r>
            <a:r>
              <a:rPr lang="en-GB" sz="21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100" b="1" dirty="0" err="1" smtClean="0">
                <a:solidFill>
                  <a:srgbClr val="800000"/>
                </a:solidFill>
                <a:latin typeface="Times"/>
                <a:cs typeface="Times"/>
              </a:rPr>
              <a:t>Causa</a:t>
            </a:r>
            <a:r>
              <a:rPr lang="en-GB" sz="21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100" b="1" dirty="0" err="1" smtClean="0">
                <a:solidFill>
                  <a:srgbClr val="800000"/>
                </a:solidFill>
                <a:latin typeface="Times"/>
                <a:cs typeface="Times"/>
              </a:rPr>
              <a:t>Radice</a:t>
            </a:r>
            <a:r>
              <a:rPr lang="en-GB" sz="2100" b="1" dirty="0" smtClean="0">
                <a:solidFill>
                  <a:srgbClr val="800000"/>
                </a:solidFill>
                <a:latin typeface="Times"/>
                <a:cs typeface="Times"/>
              </a:rPr>
              <a:t> (RCA Tools) – Issue Trees: “What” e “How Trees”</a:t>
            </a:r>
          </a:p>
        </p:txBody>
      </p:sp>
      <p:grpSp>
        <p:nvGrpSpPr>
          <p:cNvPr id="2" name="Gruppo 18"/>
          <p:cNvGrpSpPr/>
          <p:nvPr/>
        </p:nvGrpSpPr>
        <p:grpSpPr>
          <a:xfrm>
            <a:off x="364320" y="1046143"/>
            <a:ext cx="1440160" cy="1442864"/>
            <a:chOff x="3343650" y="3733800"/>
            <a:chExt cx="2599949" cy="2766004"/>
          </a:xfrm>
        </p:grpSpPr>
        <p:pic>
          <p:nvPicPr>
            <p:cNvPr id="13" name="Immagine 12" descr="FunnyTree341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3650" y="3733800"/>
              <a:ext cx="2599949" cy="2766004"/>
            </a:xfrm>
            <a:prstGeom prst="rect">
              <a:avLst/>
            </a:prstGeom>
          </p:spPr>
        </p:pic>
        <p:sp>
          <p:nvSpPr>
            <p:cNvPr id="14" name="CasellaDiTesto 13"/>
            <p:cNvSpPr txBox="1"/>
            <p:nvPr/>
          </p:nvSpPr>
          <p:spPr>
            <a:xfrm>
              <a:off x="4800601" y="5867399"/>
              <a:ext cx="990212" cy="472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i="1" dirty="0" err="1" smtClean="0">
                  <a:solidFill>
                    <a:srgbClr val="FFFF00"/>
                  </a:solidFill>
                  <a:latin typeface="Times"/>
                  <a:cs typeface="Times"/>
                </a:rPr>
                <a:t>Cosa</a:t>
              </a:r>
              <a:r>
                <a:rPr lang="en-GB" sz="1000" b="1" i="1" dirty="0" smtClean="0">
                  <a:solidFill>
                    <a:srgbClr val="FFFF00"/>
                  </a:solidFill>
                  <a:latin typeface="Times"/>
                  <a:cs typeface="Times"/>
                </a:rPr>
                <a:t>?</a:t>
              </a:r>
              <a:endParaRPr lang="en-GB" sz="1000" b="1" i="1" dirty="0">
                <a:solidFill>
                  <a:srgbClr val="FFFF00"/>
                </a:solidFill>
                <a:latin typeface="Times"/>
                <a:cs typeface="Times"/>
              </a:endParaRPr>
            </a:p>
          </p:txBody>
        </p:sp>
      </p:grpSp>
      <p:sp>
        <p:nvSpPr>
          <p:cNvPr id="36" name="Rettangolo arrotondato 35"/>
          <p:cNvSpPr/>
          <p:nvPr/>
        </p:nvSpPr>
        <p:spPr>
          <a:xfrm>
            <a:off x="685799" y="3843536"/>
            <a:ext cx="1097799" cy="533400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latin typeface="Times"/>
                <a:cs typeface="Times"/>
              </a:rPr>
              <a:t>Come aumentare i </a:t>
            </a:r>
            <a:r>
              <a:rPr lang="it-IT" sz="1000" b="1" dirty="0" smtClean="0">
                <a:latin typeface="Times"/>
                <a:cs typeface="Times"/>
              </a:rPr>
              <a:t>ricavi</a:t>
            </a:r>
            <a:endParaRPr lang="en-GB" sz="1000" b="1" dirty="0" smtClean="0">
              <a:latin typeface="Times"/>
              <a:cs typeface="Times"/>
            </a:endParaRPr>
          </a:p>
        </p:txBody>
      </p:sp>
      <p:sp>
        <p:nvSpPr>
          <p:cNvPr id="37" name="Rettangolo arrotondato 36"/>
          <p:cNvSpPr/>
          <p:nvPr/>
        </p:nvSpPr>
        <p:spPr>
          <a:xfrm>
            <a:off x="1981200" y="4834136"/>
            <a:ext cx="754737" cy="642883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526">
              <a:buClr>
                <a:schemeClr val="tx2"/>
              </a:buClr>
            </a:pPr>
            <a:r>
              <a:rPr lang="en-US" sz="1000" dirty="0" err="1" smtClean="0">
                <a:latin typeface="Times"/>
                <a:cs typeface="Times"/>
              </a:rPr>
              <a:t>Ridurre</a:t>
            </a:r>
            <a:r>
              <a:rPr lang="en-US" sz="1000" dirty="0" smtClean="0">
                <a:latin typeface="Times"/>
                <a:cs typeface="Times"/>
              </a:rPr>
              <a:t> </a:t>
            </a:r>
            <a:r>
              <a:rPr lang="it-IT" sz="1000" dirty="0" smtClean="0">
                <a:latin typeface="Times"/>
                <a:cs typeface="Times"/>
              </a:rPr>
              <a:t>i costi</a:t>
            </a:r>
            <a:endParaRPr lang="en-US" sz="1000" dirty="0">
              <a:latin typeface="Times"/>
              <a:cs typeface="Times"/>
            </a:endParaRPr>
          </a:p>
        </p:txBody>
      </p:sp>
      <p:sp>
        <p:nvSpPr>
          <p:cNvPr id="38" name="Rettangolo arrotondato 37"/>
          <p:cNvSpPr/>
          <p:nvPr/>
        </p:nvSpPr>
        <p:spPr>
          <a:xfrm>
            <a:off x="1989435" y="3050432"/>
            <a:ext cx="782365" cy="611490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526">
              <a:buClr>
                <a:schemeClr val="tx2"/>
              </a:buClr>
            </a:pPr>
            <a:r>
              <a:rPr lang="it-IT" sz="1000" dirty="0">
                <a:latin typeface="Times"/>
                <a:cs typeface="Times"/>
              </a:rPr>
              <a:t>aumentare le entrate</a:t>
            </a:r>
            <a:endParaRPr lang="en-US" sz="1000" dirty="0">
              <a:latin typeface="Times"/>
              <a:cs typeface="Times"/>
            </a:endParaRPr>
          </a:p>
        </p:txBody>
      </p:sp>
      <p:sp>
        <p:nvSpPr>
          <p:cNvPr id="39" name="Rettangolo arrotondato 38"/>
          <p:cNvSpPr/>
          <p:nvPr/>
        </p:nvSpPr>
        <p:spPr>
          <a:xfrm>
            <a:off x="3047998" y="2929136"/>
            <a:ext cx="914400" cy="381000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526">
              <a:buClr>
                <a:schemeClr val="tx2"/>
              </a:buClr>
            </a:pPr>
            <a:r>
              <a:rPr lang="en-US" sz="1000" dirty="0" err="1" smtClean="0">
                <a:latin typeface="Times"/>
                <a:cs typeface="Times"/>
              </a:rPr>
              <a:t>Aumentare</a:t>
            </a:r>
            <a:r>
              <a:rPr lang="en-US" sz="1000" dirty="0" smtClean="0">
                <a:latin typeface="Times"/>
                <a:cs typeface="Times"/>
              </a:rPr>
              <a:t> </a:t>
            </a:r>
            <a:r>
              <a:rPr lang="en-US" sz="1000" dirty="0" err="1" smtClean="0">
                <a:latin typeface="Times"/>
                <a:cs typeface="Times"/>
              </a:rPr>
              <a:t>il</a:t>
            </a:r>
            <a:r>
              <a:rPr lang="en-US" sz="1000" dirty="0" smtClean="0">
                <a:latin typeface="Times"/>
                <a:cs typeface="Times"/>
              </a:rPr>
              <a:t> </a:t>
            </a:r>
            <a:r>
              <a:rPr lang="en-US" sz="1000" dirty="0" err="1" smtClean="0">
                <a:latin typeface="Times"/>
                <a:cs typeface="Times"/>
              </a:rPr>
              <a:t>prezzo</a:t>
            </a:r>
            <a:endParaRPr lang="en-US" sz="1000" dirty="0">
              <a:latin typeface="Times"/>
              <a:cs typeface="Times"/>
            </a:endParaRPr>
          </a:p>
        </p:txBody>
      </p:sp>
      <p:sp>
        <p:nvSpPr>
          <p:cNvPr id="40" name="Rettangolo arrotondato 39"/>
          <p:cNvSpPr/>
          <p:nvPr/>
        </p:nvSpPr>
        <p:spPr>
          <a:xfrm>
            <a:off x="3047998" y="3462536"/>
            <a:ext cx="914400" cy="381000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526">
              <a:buClr>
                <a:schemeClr val="tx2"/>
              </a:buClr>
            </a:pPr>
            <a:r>
              <a:rPr lang="en-US" sz="1000" dirty="0" err="1" smtClean="0">
                <a:latin typeface="Times"/>
                <a:cs typeface="Times"/>
              </a:rPr>
              <a:t>Aumentare</a:t>
            </a:r>
            <a:r>
              <a:rPr lang="en-US" sz="1000" dirty="0" smtClean="0">
                <a:latin typeface="Times"/>
                <a:cs typeface="Times"/>
              </a:rPr>
              <a:t> la </a:t>
            </a:r>
            <a:r>
              <a:rPr lang="en-US" sz="1000" dirty="0" err="1" smtClean="0">
                <a:latin typeface="Times"/>
                <a:cs typeface="Times"/>
              </a:rPr>
              <a:t>quantità</a:t>
            </a:r>
            <a:endParaRPr lang="en-US" sz="1000" dirty="0">
              <a:latin typeface="Times"/>
              <a:cs typeface="Times"/>
            </a:endParaRPr>
          </a:p>
        </p:txBody>
      </p:sp>
      <p:sp>
        <p:nvSpPr>
          <p:cNvPr id="41" name="Rettangolo arrotondato 40"/>
          <p:cNvSpPr/>
          <p:nvPr/>
        </p:nvSpPr>
        <p:spPr>
          <a:xfrm>
            <a:off x="3039763" y="4590968"/>
            <a:ext cx="914400" cy="376721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526">
              <a:buClr>
                <a:schemeClr val="tx2"/>
              </a:buClr>
            </a:pPr>
            <a:r>
              <a:rPr lang="en-US" sz="1000" dirty="0" err="1" smtClean="0">
                <a:latin typeface="Times"/>
                <a:cs typeface="Times"/>
              </a:rPr>
              <a:t>Ridurre</a:t>
            </a:r>
            <a:r>
              <a:rPr lang="en-US" sz="1000" dirty="0" smtClean="0">
                <a:latin typeface="Times"/>
                <a:cs typeface="Times"/>
              </a:rPr>
              <a:t> </a:t>
            </a:r>
            <a:r>
              <a:rPr lang="it-IT" sz="1000" dirty="0" smtClean="0">
                <a:latin typeface="Times"/>
                <a:cs typeface="Times"/>
              </a:rPr>
              <a:t>i</a:t>
            </a:r>
            <a:r>
              <a:rPr lang="en-US" sz="1000" dirty="0" smtClean="0">
                <a:latin typeface="Times"/>
                <a:cs typeface="Times"/>
              </a:rPr>
              <a:t> </a:t>
            </a:r>
            <a:r>
              <a:rPr lang="en-US" sz="1000" dirty="0" err="1" smtClean="0">
                <a:latin typeface="Times"/>
                <a:cs typeface="Times"/>
              </a:rPr>
              <a:t>costi</a:t>
            </a:r>
            <a:r>
              <a:rPr lang="en-US" sz="1000" dirty="0" smtClean="0">
                <a:latin typeface="Times"/>
                <a:cs typeface="Times"/>
              </a:rPr>
              <a:t> </a:t>
            </a:r>
            <a:r>
              <a:rPr lang="en-US" sz="1000" dirty="0" err="1" smtClean="0">
                <a:latin typeface="Times"/>
                <a:cs typeface="Times"/>
              </a:rPr>
              <a:t>variabili</a:t>
            </a:r>
            <a:endParaRPr lang="en-US" sz="1000" dirty="0">
              <a:latin typeface="Times"/>
              <a:cs typeface="Times"/>
            </a:endParaRPr>
          </a:p>
        </p:txBody>
      </p:sp>
      <p:sp>
        <p:nvSpPr>
          <p:cNvPr id="42" name="Rettangolo arrotondato 41"/>
          <p:cNvSpPr/>
          <p:nvPr/>
        </p:nvSpPr>
        <p:spPr>
          <a:xfrm>
            <a:off x="3048000" y="5672336"/>
            <a:ext cx="914400" cy="384124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526">
              <a:buClr>
                <a:schemeClr val="tx2"/>
              </a:buClr>
            </a:pPr>
            <a:r>
              <a:rPr lang="en-US" sz="1000" dirty="0" err="1">
                <a:latin typeface="Times"/>
                <a:cs typeface="Times"/>
              </a:rPr>
              <a:t>Ridurre</a:t>
            </a:r>
            <a:r>
              <a:rPr lang="en-US" sz="1000" dirty="0">
                <a:latin typeface="Times"/>
                <a:cs typeface="Times"/>
              </a:rPr>
              <a:t> </a:t>
            </a:r>
            <a:r>
              <a:rPr lang="it-IT" sz="1000" dirty="0" smtClean="0">
                <a:latin typeface="Times"/>
                <a:cs typeface="Times"/>
              </a:rPr>
              <a:t>i</a:t>
            </a:r>
            <a:r>
              <a:rPr lang="en-US" sz="1000" dirty="0" smtClean="0">
                <a:latin typeface="Times"/>
                <a:cs typeface="Times"/>
              </a:rPr>
              <a:t> </a:t>
            </a:r>
            <a:r>
              <a:rPr lang="en-US" sz="1000" dirty="0" err="1">
                <a:latin typeface="Times"/>
                <a:cs typeface="Times"/>
              </a:rPr>
              <a:t>costi</a:t>
            </a:r>
            <a:r>
              <a:rPr lang="en-US" sz="1000" dirty="0">
                <a:latin typeface="Times"/>
                <a:cs typeface="Times"/>
              </a:rPr>
              <a:t> </a:t>
            </a:r>
            <a:r>
              <a:rPr lang="en-US" sz="1000" dirty="0" err="1" smtClean="0">
                <a:latin typeface="Times"/>
                <a:cs typeface="Times"/>
              </a:rPr>
              <a:t>fissi</a:t>
            </a:r>
            <a:endParaRPr lang="en-US" sz="1000" dirty="0">
              <a:latin typeface="Times"/>
              <a:cs typeface="Times"/>
            </a:endParaRPr>
          </a:p>
        </p:txBody>
      </p:sp>
      <p:cxnSp>
        <p:nvCxnSpPr>
          <p:cNvPr id="43" name="Connettore 4 42"/>
          <p:cNvCxnSpPr>
            <a:stCxn id="36" idx="3"/>
            <a:endCxn id="37" idx="1"/>
          </p:cNvCxnSpPr>
          <p:nvPr/>
        </p:nvCxnSpPr>
        <p:spPr>
          <a:xfrm>
            <a:off x="1783598" y="4110236"/>
            <a:ext cx="197602" cy="1045342"/>
          </a:xfrm>
          <a:prstGeom prst="bentConnector3">
            <a:avLst>
              <a:gd name="adj1" fmla="val 50000"/>
            </a:avLst>
          </a:prstGeom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Connettore 4 43"/>
          <p:cNvCxnSpPr>
            <a:stCxn id="36" idx="3"/>
            <a:endCxn id="38" idx="1"/>
          </p:cNvCxnSpPr>
          <p:nvPr/>
        </p:nvCxnSpPr>
        <p:spPr>
          <a:xfrm flipV="1">
            <a:off x="1783598" y="3356177"/>
            <a:ext cx="205837" cy="754059"/>
          </a:xfrm>
          <a:prstGeom prst="bentConnector3">
            <a:avLst>
              <a:gd name="adj1" fmla="val 50000"/>
            </a:avLst>
          </a:prstGeom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Rettangolo arrotondato 44"/>
          <p:cNvSpPr/>
          <p:nvPr/>
        </p:nvSpPr>
        <p:spPr>
          <a:xfrm>
            <a:off x="685799" y="2624336"/>
            <a:ext cx="1118681" cy="304800"/>
          </a:xfrm>
          <a:prstGeom prst="round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526">
              <a:buClr>
                <a:schemeClr val="tx2"/>
              </a:buClr>
            </a:pPr>
            <a:r>
              <a:rPr lang="en-US" sz="1000" b="1" dirty="0" err="1" smtClean="0">
                <a:latin typeface="Times"/>
                <a:cs typeface="Times"/>
              </a:rPr>
              <a:t>Definizione</a:t>
            </a:r>
            <a:r>
              <a:rPr lang="en-US" sz="1000" b="1" dirty="0" smtClean="0">
                <a:latin typeface="Times"/>
                <a:cs typeface="Times"/>
              </a:rPr>
              <a:t> del </a:t>
            </a:r>
            <a:r>
              <a:rPr lang="en-US" sz="1000" b="1" dirty="0" err="1" smtClean="0">
                <a:latin typeface="Times"/>
                <a:cs typeface="Times"/>
              </a:rPr>
              <a:t>problema</a:t>
            </a:r>
            <a:endParaRPr lang="en-US" sz="1000" b="1" dirty="0">
              <a:latin typeface="Times"/>
              <a:cs typeface="Times"/>
            </a:endParaRPr>
          </a:p>
        </p:txBody>
      </p:sp>
      <p:sp>
        <p:nvSpPr>
          <p:cNvPr id="46" name="Rettangolo arrotondato 45"/>
          <p:cNvSpPr/>
          <p:nvPr/>
        </p:nvSpPr>
        <p:spPr>
          <a:xfrm>
            <a:off x="1981199" y="2624337"/>
            <a:ext cx="754737" cy="188361"/>
          </a:xfrm>
          <a:prstGeom prst="round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526">
              <a:buClr>
                <a:schemeClr val="tx2"/>
              </a:buClr>
            </a:pPr>
            <a:r>
              <a:rPr lang="en-US" sz="1000" b="1" dirty="0" smtClean="0">
                <a:latin typeface="Times"/>
                <a:cs typeface="Times"/>
              </a:rPr>
              <a:t>Come?</a:t>
            </a:r>
            <a:endParaRPr lang="en-US" sz="1000" b="1" dirty="0">
              <a:latin typeface="Times"/>
              <a:cs typeface="Times"/>
            </a:endParaRPr>
          </a:p>
        </p:txBody>
      </p:sp>
      <p:sp>
        <p:nvSpPr>
          <p:cNvPr id="47" name="Rettangolo arrotondato 46"/>
          <p:cNvSpPr/>
          <p:nvPr/>
        </p:nvSpPr>
        <p:spPr>
          <a:xfrm>
            <a:off x="3048001" y="2624336"/>
            <a:ext cx="914400" cy="188361"/>
          </a:xfrm>
          <a:prstGeom prst="round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526">
              <a:buClr>
                <a:schemeClr val="tx2"/>
              </a:buClr>
            </a:pPr>
            <a:r>
              <a:rPr lang="en-US" sz="1000" b="1" dirty="0">
                <a:latin typeface="Times"/>
                <a:cs typeface="Times"/>
              </a:rPr>
              <a:t>Come?</a:t>
            </a:r>
          </a:p>
        </p:txBody>
      </p:sp>
      <p:cxnSp>
        <p:nvCxnSpPr>
          <p:cNvPr id="48" name="Connettore 4 47"/>
          <p:cNvCxnSpPr>
            <a:stCxn id="38" idx="3"/>
            <a:endCxn id="39" idx="1"/>
          </p:cNvCxnSpPr>
          <p:nvPr/>
        </p:nvCxnSpPr>
        <p:spPr>
          <a:xfrm flipV="1">
            <a:off x="2771800" y="3119636"/>
            <a:ext cx="276198" cy="236541"/>
          </a:xfrm>
          <a:prstGeom prst="bentConnector3">
            <a:avLst>
              <a:gd name="adj1" fmla="val 50000"/>
            </a:avLst>
          </a:prstGeom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Connettore 4 48"/>
          <p:cNvCxnSpPr>
            <a:stCxn id="38" idx="3"/>
            <a:endCxn id="40" idx="1"/>
          </p:cNvCxnSpPr>
          <p:nvPr/>
        </p:nvCxnSpPr>
        <p:spPr>
          <a:xfrm>
            <a:off x="2771800" y="3356177"/>
            <a:ext cx="276198" cy="296859"/>
          </a:xfrm>
          <a:prstGeom prst="bentConnector3">
            <a:avLst>
              <a:gd name="adj1" fmla="val 50000"/>
            </a:avLst>
          </a:prstGeom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Connettore 4 49"/>
          <p:cNvCxnSpPr>
            <a:stCxn id="37" idx="3"/>
            <a:endCxn id="41" idx="1"/>
          </p:cNvCxnSpPr>
          <p:nvPr/>
        </p:nvCxnSpPr>
        <p:spPr>
          <a:xfrm flipV="1">
            <a:off x="2735936" y="4779329"/>
            <a:ext cx="303827" cy="376249"/>
          </a:xfrm>
          <a:prstGeom prst="bentConnector3">
            <a:avLst>
              <a:gd name="adj1" fmla="val 50000"/>
            </a:avLst>
          </a:prstGeom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Connettore 4 50"/>
          <p:cNvCxnSpPr>
            <a:stCxn id="37" idx="3"/>
            <a:endCxn id="42" idx="1"/>
          </p:cNvCxnSpPr>
          <p:nvPr/>
        </p:nvCxnSpPr>
        <p:spPr>
          <a:xfrm>
            <a:off x="2735937" y="5155578"/>
            <a:ext cx="312063" cy="708820"/>
          </a:xfrm>
          <a:prstGeom prst="bentConnector3">
            <a:avLst>
              <a:gd name="adj1" fmla="val 50000"/>
            </a:avLst>
          </a:prstGeom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Rettangolo 51"/>
          <p:cNvSpPr/>
          <p:nvPr/>
        </p:nvSpPr>
        <p:spPr>
          <a:xfrm>
            <a:off x="533400" y="5443736"/>
            <a:ext cx="1371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 smtClean="0">
                <a:latin typeface="Times"/>
                <a:cs typeface="Times"/>
              </a:rPr>
              <a:t>“</a:t>
            </a:r>
            <a:r>
              <a:rPr lang="en-GB" sz="1100" b="1" dirty="0">
                <a:latin typeface="Times"/>
                <a:cs typeface="Times"/>
              </a:rPr>
              <a:t>How </a:t>
            </a:r>
            <a:r>
              <a:rPr lang="en-GB" sz="1100" b="1" dirty="0" smtClean="0">
                <a:latin typeface="Times"/>
                <a:cs typeface="Times"/>
              </a:rPr>
              <a:t>Tree” per </a:t>
            </a:r>
            <a:r>
              <a:rPr lang="en-GB" sz="1100" b="1" dirty="0" err="1" smtClean="0">
                <a:latin typeface="Times"/>
                <a:cs typeface="Times"/>
              </a:rPr>
              <a:t>Incrementare</a:t>
            </a:r>
            <a:r>
              <a:rPr lang="en-GB" sz="1100" b="1" dirty="0">
                <a:latin typeface="Times"/>
                <a:cs typeface="Times"/>
              </a:rPr>
              <a:t> </a:t>
            </a:r>
            <a:r>
              <a:rPr lang="en-GB" sz="1100" b="1" dirty="0" err="1" smtClean="0">
                <a:latin typeface="Times"/>
                <a:cs typeface="Times"/>
              </a:rPr>
              <a:t>i</a:t>
            </a:r>
            <a:r>
              <a:rPr lang="en-GB" sz="1100" b="1" dirty="0" smtClean="0">
                <a:latin typeface="Times"/>
                <a:cs typeface="Times"/>
              </a:rPr>
              <a:t> </a:t>
            </a:r>
            <a:r>
              <a:rPr lang="en-GB" sz="1100" b="1" dirty="0" err="1" smtClean="0">
                <a:latin typeface="Times"/>
                <a:cs typeface="Times"/>
              </a:rPr>
              <a:t>Ricavi</a:t>
            </a:r>
            <a:r>
              <a:rPr lang="en-GB" sz="1100" b="1" dirty="0" smtClean="0">
                <a:latin typeface="Times"/>
                <a:cs typeface="Times"/>
              </a:rPr>
              <a:t>”</a:t>
            </a:r>
          </a:p>
        </p:txBody>
      </p:sp>
      <p:sp>
        <p:nvSpPr>
          <p:cNvPr id="53" name="Rettangolo arrotondato 52"/>
          <p:cNvSpPr/>
          <p:nvPr/>
        </p:nvSpPr>
        <p:spPr>
          <a:xfrm>
            <a:off x="4182765" y="4362368"/>
            <a:ext cx="914400" cy="395568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526">
              <a:buClr>
                <a:schemeClr val="tx2"/>
              </a:buClr>
            </a:pPr>
            <a:r>
              <a:rPr lang="en-US" sz="1000" dirty="0" err="1" smtClean="0">
                <a:latin typeface="Times"/>
                <a:cs typeface="Times"/>
              </a:rPr>
              <a:t>Ridurre</a:t>
            </a:r>
            <a:r>
              <a:rPr lang="en-US" sz="1000" dirty="0" smtClean="0">
                <a:latin typeface="Times"/>
                <a:cs typeface="Times"/>
              </a:rPr>
              <a:t> </a:t>
            </a:r>
            <a:r>
              <a:rPr lang="en-US" sz="1000" dirty="0" err="1" smtClean="0">
                <a:latin typeface="Times"/>
                <a:cs typeface="Times"/>
              </a:rPr>
              <a:t>costo</a:t>
            </a:r>
            <a:r>
              <a:rPr lang="en-US" sz="1000" dirty="0" smtClean="0">
                <a:latin typeface="Times"/>
                <a:cs typeface="Times"/>
              </a:rPr>
              <a:t> / </a:t>
            </a:r>
            <a:r>
              <a:rPr lang="en-US" sz="1000" dirty="0" err="1" smtClean="0">
                <a:latin typeface="Times"/>
                <a:cs typeface="Times"/>
              </a:rPr>
              <a:t>unità</a:t>
            </a:r>
            <a:endParaRPr lang="en-US" sz="1000" dirty="0">
              <a:latin typeface="Times"/>
              <a:cs typeface="Times"/>
            </a:endParaRPr>
          </a:p>
        </p:txBody>
      </p:sp>
      <p:sp>
        <p:nvSpPr>
          <p:cNvPr id="54" name="Rettangolo arrotondato 53"/>
          <p:cNvSpPr/>
          <p:nvPr/>
        </p:nvSpPr>
        <p:spPr>
          <a:xfrm>
            <a:off x="4191000" y="5215136"/>
            <a:ext cx="914400" cy="395568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526">
              <a:buClr>
                <a:schemeClr val="tx2"/>
              </a:buClr>
            </a:pPr>
            <a:r>
              <a:rPr lang="en-US" sz="1000" dirty="0" err="1" smtClean="0">
                <a:latin typeface="Times"/>
                <a:cs typeface="Times"/>
              </a:rPr>
              <a:t>Ridurre</a:t>
            </a:r>
            <a:r>
              <a:rPr lang="en-US" sz="1000" dirty="0" smtClean="0">
                <a:latin typeface="Times"/>
                <a:cs typeface="Times"/>
              </a:rPr>
              <a:t> </a:t>
            </a:r>
            <a:r>
              <a:rPr lang="en-US" sz="1000" dirty="0" err="1" smtClean="0">
                <a:latin typeface="Times"/>
                <a:cs typeface="Times"/>
              </a:rPr>
              <a:t>quantità</a:t>
            </a:r>
            <a:endParaRPr lang="en-US" sz="1000" dirty="0">
              <a:latin typeface="Times"/>
              <a:cs typeface="Times"/>
            </a:endParaRPr>
          </a:p>
        </p:txBody>
      </p:sp>
      <p:sp>
        <p:nvSpPr>
          <p:cNvPr id="55" name="Rettangolo arrotondato 54"/>
          <p:cNvSpPr/>
          <p:nvPr/>
        </p:nvSpPr>
        <p:spPr>
          <a:xfrm>
            <a:off x="5410200" y="2929136"/>
            <a:ext cx="1447800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 err="1" smtClean="0">
                <a:latin typeface="Times"/>
                <a:cs typeface="Times"/>
              </a:rPr>
              <a:t>S</a:t>
            </a:r>
            <a:r>
              <a:rPr lang="en-GB" sz="1000" dirty="0" err="1" smtClean="0">
                <a:latin typeface="Times"/>
                <a:cs typeface="Times"/>
              </a:rPr>
              <a:t>enza</a:t>
            </a:r>
            <a:r>
              <a:rPr lang="en-GB" sz="1000" dirty="0" smtClean="0">
                <a:latin typeface="Times"/>
                <a:cs typeface="Times"/>
              </a:rPr>
              <a:t> </a:t>
            </a:r>
            <a:r>
              <a:rPr lang="en-GB" sz="1000" dirty="0" err="1" smtClean="0">
                <a:latin typeface="Times"/>
                <a:cs typeface="Times"/>
              </a:rPr>
              <a:t>perdere</a:t>
            </a:r>
            <a:r>
              <a:rPr lang="en-GB" sz="1000" dirty="0" smtClean="0">
                <a:latin typeface="Times"/>
                <a:cs typeface="Times"/>
              </a:rPr>
              <a:t> </a:t>
            </a:r>
            <a:r>
              <a:rPr lang="en-GB" sz="1000" dirty="0" err="1" smtClean="0">
                <a:latin typeface="Times"/>
                <a:cs typeface="Times"/>
              </a:rPr>
              <a:t>competitività</a:t>
            </a:r>
            <a:endParaRPr lang="en-GB" sz="1000" dirty="0">
              <a:latin typeface="Times"/>
              <a:cs typeface="Times"/>
            </a:endParaRPr>
          </a:p>
        </p:txBody>
      </p:sp>
      <p:cxnSp>
        <p:nvCxnSpPr>
          <p:cNvPr id="56" name="Connettore 4 55"/>
          <p:cNvCxnSpPr>
            <a:stCxn id="41" idx="3"/>
            <a:endCxn id="53" idx="1"/>
          </p:cNvCxnSpPr>
          <p:nvPr/>
        </p:nvCxnSpPr>
        <p:spPr>
          <a:xfrm flipV="1">
            <a:off x="3954163" y="4560152"/>
            <a:ext cx="228602" cy="219177"/>
          </a:xfrm>
          <a:prstGeom prst="bentConnector3">
            <a:avLst>
              <a:gd name="adj1" fmla="val 50000"/>
            </a:avLst>
          </a:prstGeom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Connettore 4 56"/>
          <p:cNvCxnSpPr>
            <a:stCxn id="41" idx="3"/>
            <a:endCxn id="54" idx="1"/>
          </p:cNvCxnSpPr>
          <p:nvPr/>
        </p:nvCxnSpPr>
        <p:spPr>
          <a:xfrm>
            <a:off x="3954163" y="4779329"/>
            <a:ext cx="236837" cy="633591"/>
          </a:xfrm>
          <a:prstGeom prst="bentConnector3">
            <a:avLst>
              <a:gd name="adj1" fmla="val 50000"/>
            </a:avLst>
          </a:prstGeom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Rettangolo arrotondato 57"/>
          <p:cNvSpPr/>
          <p:nvPr/>
        </p:nvSpPr>
        <p:spPr>
          <a:xfrm>
            <a:off x="4191000" y="2624336"/>
            <a:ext cx="914400" cy="188361"/>
          </a:xfrm>
          <a:prstGeom prst="round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526">
              <a:buClr>
                <a:schemeClr val="tx2"/>
              </a:buClr>
            </a:pPr>
            <a:r>
              <a:rPr lang="en-US" sz="1000" b="1" dirty="0">
                <a:latin typeface="Times"/>
                <a:cs typeface="Times"/>
              </a:rPr>
              <a:t>Come?</a:t>
            </a:r>
          </a:p>
        </p:txBody>
      </p:sp>
      <p:sp>
        <p:nvSpPr>
          <p:cNvPr id="59" name="Rettangolo arrotondato 58"/>
          <p:cNvSpPr/>
          <p:nvPr/>
        </p:nvSpPr>
        <p:spPr>
          <a:xfrm>
            <a:off x="5410200" y="2624336"/>
            <a:ext cx="1447800" cy="22859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26">
              <a:buClr>
                <a:schemeClr val="tx2"/>
              </a:buClr>
            </a:pPr>
            <a:r>
              <a:rPr lang="en-US" sz="1000" b="1" dirty="0" smtClean="0">
                <a:latin typeface="Times"/>
                <a:cs typeface="Times"/>
              </a:rPr>
              <a:t>Si </a:t>
            </a:r>
            <a:r>
              <a:rPr lang="en-US" sz="1000" b="1" dirty="0" err="1" smtClean="0">
                <a:latin typeface="Times"/>
                <a:cs typeface="Times"/>
              </a:rPr>
              <a:t>può</a:t>
            </a:r>
            <a:r>
              <a:rPr lang="en-US" sz="1000" b="1" dirty="0" smtClean="0">
                <a:latin typeface="Times"/>
                <a:cs typeface="Times"/>
              </a:rPr>
              <a:t> fare?</a:t>
            </a:r>
            <a:endParaRPr lang="en-US" sz="1000" b="1" dirty="0">
              <a:latin typeface="Times"/>
              <a:cs typeface="Times"/>
            </a:endParaRPr>
          </a:p>
        </p:txBody>
      </p:sp>
      <p:cxnSp>
        <p:nvCxnSpPr>
          <p:cNvPr id="60" name="Connettore 1 59"/>
          <p:cNvCxnSpPr>
            <a:stCxn id="39" idx="3"/>
            <a:endCxn id="55" idx="1"/>
          </p:cNvCxnSpPr>
          <p:nvPr/>
        </p:nvCxnSpPr>
        <p:spPr>
          <a:xfrm>
            <a:off x="3962398" y="3119636"/>
            <a:ext cx="1447802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1" name="Rettangolo arrotondato 60"/>
          <p:cNvSpPr/>
          <p:nvPr/>
        </p:nvSpPr>
        <p:spPr>
          <a:xfrm>
            <a:off x="5410200" y="3386336"/>
            <a:ext cx="1447800" cy="304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 err="1" smtClean="0">
                <a:latin typeface="Times"/>
                <a:cs typeface="Times"/>
              </a:rPr>
              <a:t>S</a:t>
            </a:r>
            <a:r>
              <a:rPr lang="en-GB" sz="1000" dirty="0" err="1" smtClean="0">
                <a:latin typeface="Times"/>
                <a:cs typeface="Times"/>
              </a:rPr>
              <a:t>enza</a:t>
            </a:r>
            <a:r>
              <a:rPr lang="en-GB" sz="1000" dirty="0" smtClean="0">
                <a:latin typeface="Times"/>
                <a:cs typeface="Times"/>
              </a:rPr>
              <a:t> </a:t>
            </a:r>
            <a:r>
              <a:rPr lang="en-GB" sz="1000" dirty="0" err="1" smtClean="0">
                <a:latin typeface="Times"/>
                <a:cs typeface="Times"/>
              </a:rPr>
              <a:t>aumentare</a:t>
            </a:r>
            <a:r>
              <a:rPr lang="en-GB" sz="1000" dirty="0" smtClean="0">
                <a:latin typeface="Times"/>
                <a:cs typeface="Times"/>
              </a:rPr>
              <a:t> </a:t>
            </a:r>
            <a:r>
              <a:rPr lang="it-IT" sz="1000" dirty="0" smtClean="0">
                <a:latin typeface="Times"/>
                <a:cs typeface="Times"/>
              </a:rPr>
              <a:t>i</a:t>
            </a:r>
            <a:r>
              <a:rPr lang="en-GB" sz="1000" dirty="0" smtClean="0">
                <a:latin typeface="Times"/>
                <a:cs typeface="Times"/>
              </a:rPr>
              <a:t> </a:t>
            </a:r>
            <a:r>
              <a:rPr lang="en-GB" sz="1000" dirty="0" err="1" smtClean="0">
                <a:latin typeface="Times"/>
                <a:cs typeface="Times"/>
              </a:rPr>
              <a:t>costi</a:t>
            </a:r>
            <a:r>
              <a:rPr lang="en-GB" sz="1000" dirty="0" smtClean="0">
                <a:latin typeface="Times"/>
                <a:cs typeface="Times"/>
              </a:rPr>
              <a:t> di </a:t>
            </a:r>
            <a:r>
              <a:rPr lang="en-GB" sz="1000" dirty="0" err="1" smtClean="0">
                <a:latin typeface="Times"/>
                <a:cs typeface="Times"/>
              </a:rPr>
              <a:t>produzione</a:t>
            </a:r>
            <a:endParaRPr lang="en-GB" sz="1000" dirty="0">
              <a:latin typeface="Times"/>
              <a:cs typeface="Times"/>
            </a:endParaRPr>
          </a:p>
        </p:txBody>
      </p:sp>
      <p:sp>
        <p:nvSpPr>
          <p:cNvPr id="62" name="Rettangolo arrotondato 61"/>
          <p:cNvSpPr/>
          <p:nvPr/>
        </p:nvSpPr>
        <p:spPr>
          <a:xfrm>
            <a:off x="5410200" y="3767336"/>
            <a:ext cx="1447800" cy="304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 err="1" smtClean="0">
                <a:latin typeface="Times"/>
                <a:cs typeface="Times"/>
              </a:rPr>
              <a:t>S</a:t>
            </a:r>
            <a:r>
              <a:rPr lang="en-GB" sz="1000" dirty="0" err="1" smtClean="0">
                <a:latin typeface="Times"/>
                <a:cs typeface="Times"/>
              </a:rPr>
              <a:t>enza</a:t>
            </a:r>
            <a:r>
              <a:rPr lang="en-GB" sz="1000" dirty="0" smtClean="0">
                <a:latin typeface="Times"/>
                <a:cs typeface="Times"/>
              </a:rPr>
              <a:t> </a:t>
            </a:r>
            <a:r>
              <a:rPr lang="en-GB" sz="1000" dirty="0" err="1" smtClean="0">
                <a:latin typeface="Times"/>
                <a:cs typeface="Times"/>
              </a:rPr>
              <a:t>saturazione</a:t>
            </a:r>
            <a:r>
              <a:rPr lang="en-GB" sz="1000" dirty="0" smtClean="0">
                <a:latin typeface="Times"/>
                <a:cs typeface="Times"/>
              </a:rPr>
              <a:t> del </a:t>
            </a:r>
            <a:r>
              <a:rPr lang="en-GB" sz="1000" dirty="0" err="1" smtClean="0">
                <a:latin typeface="Times"/>
                <a:cs typeface="Times"/>
              </a:rPr>
              <a:t>mercato</a:t>
            </a:r>
            <a:endParaRPr lang="en-GB" sz="1000" dirty="0">
              <a:latin typeface="Times"/>
              <a:cs typeface="Times"/>
            </a:endParaRPr>
          </a:p>
        </p:txBody>
      </p:sp>
      <p:sp>
        <p:nvSpPr>
          <p:cNvPr id="63" name="Rettangolo arrotondato 62"/>
          <p:cNvSpPr/>
          <p:nvPr/>
        </p:nvSpPr>
        <p:spPr>
          <a:xfrm>
            <a:off x="7162800" y="3233936"/>
            <a:ext cx="1524000" cy="304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 smtClean="0">
                <a:latin typeface="Times"/>
                <a:cs typeface="Times"/>
              </a:rPr>
              <a:t>C</a:t>
            </a:r>
            <a:r>
              <a:rPr lang="en-GB" sz="1000" dirty="0" smtClean="0">
                <a:latin typeface="Times"/>
                <a:cs typeface="Times"/>
              </a:rPr>
              <a:t>on </a:t>
            </a:r>
            <a:r>
              <a:rPr lang="en-GB" sz="1000" dirty="0" err="1" smtClean="0">
                <a:latin typeface="Times"/>
                <a:cs typeface="Times"/>
              </a:rPr>
              <a:t>il</a:t>
            </a:r>
            <a:r>
              <a:rPr lang="en-GB" sz="1000" dirty="0" smtClean="0">
                <a:latin typeface="Times"/>
                <a:cs typeface="Times"/>
              </a:rPr>
              <a:t> set di </a:t>
            </a:r>
            <a:r>
              <a:rPr lang="en-GB" sz="1000" dirty="0" err="1" smtClean="0">
                <a:latin typeface="Times"/>
                <a:cs typeface="Times"/>
              </a:rPr>
              <a:t>competenze</a:t>
            </a:r>
            <a:r>
              <a:rPr lang="en-GB" sz="1000" dirty="0" smtClean="0">
                <a:latin typeface="Times"/>
                <a:cs typeface="Times"/>
              </a:rPr>
              <a:t> </a:t>
            </a:r>
            <a:r>
              <a:rPr lang="en-GB" sz="1000" dirty="0" err="1" smtClean="0">
                <a:latin typeface="Times"/>
                <a:cs typeface="Times"/>
              </a:rPr>
              <a:t>dell’organizzazione</a:t>
            </a:r>
            <a:endParaRPr lang="en-GB" sz="1000" dirty="0">
              <a:latin typeface="Times"/>
              <a:cs typeface="Times"/>
            </a:endParaRPr>
          </a:p>
        </p:txBody>
      </p:sp>
      <p:sp>
        <p:nvSpPr>
          <p:cNvPr id="64" name="Rettangolo arrotondato 63"/>
          <p:cNvSpPr/>
          <p:nvPr/>
        </p:nvSpPr>
        <p:spPr>
          <a:xfrm>
            <a:off x="7162800" y="3614936"/>
            <a:ext cx="1524000" cy="304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>
                <a:latin typeface="Times"/>
                <a:cs typeface="Times"/>
              </a:rPr>
              <a:t>C</a:t>
            </a:r>
            <a:r>
              <a:rPr lang="en-GB" sz="1000" dirty="0">
                <a:latin typeface="Times"/>
                <a:cs typeface="Times"/>
              </a:rPr>
              <a:t>on </a:t>
            </a:r>
            <a:r>
              <a:rPr lang="en-GB" sz="1000" dirty="0" smtClean="0">
                <a:latin typeface="Times"/>
                <a:cs typeface="Times"/>
              </a:rPr>
              <a:t>la </a:t>
            </a:r>
            <a:r>
              <a:rPr lang="en-GB" sz="1000" dirty="0" err="1" smtClean="0">
                <a:latin typeface="Times"/>
                <a:cs typeface="Times"/>
              </a:rPr>
              <a:t>tecnologia</a:t>
            </a:r>
            <a:r>
              <a:rPr lang="en-GB" sz="1000" dirty="0" smtClean="0">
                <a:latin typeface="Times"/>
                <a:cs typeface="Times"/>
              </a:rPr>
              <a:t> </a:t>
            </a:r>
            <a:r>
              <a:rPr lang="en-GB" sz="1000" dirty="0" err="1" smtClean="0">
                <a:latin typeface="Times"/>
                <a:cs typeface="Times"/>
              </a:rPr>
              <a:t>dell’organizzazione</a:t>
            </a:r>
            <a:endParaRPr lang="en-GB" sz="1000" dirty="0">
              <a:latin typeface="Times"/>
              <a:cs typeface="Times"/>
            </a:endParaRPr>
          </a:p>
        </p:txBody>
      </p:sp>
      <p:cxnSp>
        <p:nvCxnSpPr>
          <p:cNvPr id="65" name="Connettore 4 64"/>
          <p:cNvCxnSpPr>
            <a:endCxn id="63" idx="1"/>
          </p:cNvCxnSpPr>
          <p:nvPr/>
        </p:nvCxnSpPr>
        <p:spPr>
          <a:xfrm flipV="1">
            <a:off x="6858000" y="3386336"/>
            <a:ext cx="304800" cy="1883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6" name="Connettore 4 65"/>
          <p:cNvCxnSpPr>
            <a:endCxn id="64" idx="1"/>
          </p:cNvCxnSpPr>
          <p:nvPr/>
        </p:nvCxnSpPr>
        <p:spPr>
          <a:xfrm>
            <a:off x="6858000" y="3574697"/>
            <a:ext cx="304800" cy="19263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7" name="Connettore 4 66"/>
          <p:cNvCxnSpPr>
            <a:stCxn id="40" idx="3"/>
            <a:endCxn id="61" idx="1"/>
          </p:cNvCxnSpPr>
          <p:nvPr/>
        </p:nvCxnSpPr>
        <p:spPr>
          <a:xfrm flipV="1">
            <a:off x="3962398" y="3538736"/>
            <a:ext cx="1447802" cy="114300"/>
          </a:xfrm>
          <a:prstGeom prst="bentConnector3">
            <a:avLst>
              <a:gd name="adj1" fmla="val 10126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8" name="Connettore 4 67"/>
          <p:cNvCxnSpPr>
            <a:stCxn id="40" idx="3"/>
            <a:endCxn id="62" idx="1"/>
          </p:cNvCxnSpPr>
          <p:nvPr/>
        </p:nvCxnSpPr>
        <p:spPr>
          <a:xfrm>
            <a:off x="3962398" y="3653036"/>
            <a:ext cx="1447802" cy="266700"/>
          </a:xfrm>
          <a:prstGeom prst="bentConnector3">
            <a:avLst>
              <a:gd name="adj1" fmla="val 10126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9" name="Rettangolo arrotondato 68"/>
          <p:cNvSpPr/>
          <p:nvPr/>
        </p:nvSpPr>
        <p:spPr>
          <a:xfrm>
            <a:off x="7162800" y="2624336"/>
            <a:ext cx="1447800" cy="22859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26">
              <a:buClr>
                <a:schemeClr val="tx2"/>
              </a:buClr>
            </a:pPr>
            <a:r>
              <a:rPr lang="en-US" sz="1000" b="1" dirty="0">
                <a:latin typeface="Times"/>
                <a:cs typeface="Times"/>
              </a:rPr>
              <a:t>Si </a:t>
            </a:r>
            <a:r>
              <a:rPr lang="en-US" sz="1000" b="1" dirty="0" err="1">
                <a:latin typeface="Times"/>
                <a:cs typeface="Times"/>
              </a:rPr>
              <a:t>può</a:t>
            </a:r>
            <a:r>
              <a:rPr lang="en-US" sz="1000" b="1" dirty="0">
                <a:latin typeface="Times"/>
                <a:cs typeface="Times"/>
              </a:rPr>
              <a:t> fare?</a:t>
            </a:r>
          </a:p>
        </p:txBody>
      </p:sp>
      <p:sp>
        <p:nvSpPr>
          <p:cNvPr id="70" name="Rettangolo arrotondato 69"/>
          <p:cNvSpPr/>
          <p:nvPr/>
        </p:nvSpPr>
        <p:spPr>
          <a:xfrm>
            <a:off x="5410200" y="4224536"/>
            <a:ext cx="1447800" cy="304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>
                <a:latin typeface="Times"/>
                <a:cs typeface="Times"/>
              </a:rPr>
              <a:t>riducendo i costi di manodopera</a:t>
            </a:r>
            <a:endParaRPr lang="en-GB" sz="1000" dirty="0" smtClean="0">
              <a:latin typeface="Times"/>
              <a:cs typeface="Times"/>
            </a:endParaRPr>
          </a:p>
        </p:txBody>
      </p:sp>
      <p:sp>
        <p:nvSpPr>
          <p:cNvPr id="71" name="Rettangolo arrotondato 70"/>
          <p:cNvSpPr/>
          <p:nvPr/>
        </p:nvSpPr>
        <p:spPr>
          <a:xfrm>
            <a:off x="5410200" y="4605536"/>
            <a:ext cx="1447800" cy="304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dirty="0" smtClean="0">
              <a:latin typeface="Times"/>
              <a:cs typeface="Times"/>
            </a:endParaRPr>
          </a:p>
          <a:p>
            <a:pPr algn="ctr"/>
            <a:r>
              <a:rPr lang="en-GB" sz="1000" dirty="0" smtClean="0">
                <a:latin typeface="Times"/>
                <a:cs typeface="Times"/>
              </a:rPr>
              <a:t> </a:t>
            </a:r>
            <a:r>
              <a:rPr lang="en-GB" sz="1000" dirty="0" err="1" smtClean="0">
                <a:latin typeface="Times"/>
                <a:cs typeface="Times"/>
              </a:rPr>
              <a:t>aumentando</a:t>
            </a:r>
            <a:r>
              <a:rPr lang="en-GB" sz="1000" dirty="0" smtClean="0">
                <a:latin typeface="Times"/>
                <a:cs typeface="Times"/>
              </a:rPr>
              <a:t> la </a:t>
            </a:r>
            <a:r>
              <a:rPr lang="en-GB" sz="1000" dirty="0" err="1" smtClean="0">
                <a:latin typeface="Times"/>
                <a:cs typeface="Times"/>
              </a:rPr>
              <a:t>prodiuttività</a:t>
            </a:r>
            <a:endParaRPr lang="en-GB" sz="1000" dirty="0" smtClean="0">
              <a:latin typeface="Times"/>
              <a:cs typeface="Times"/>
            </a:endParaRPr>
          </a:p>
          <a:p>
            <a:pPr algn="ctr"/>
            <a:endParaRPr lang="en-GB" sz="1000" dirty="0">
              <a:latin typeface="Times"/>
              <a:cs typeface="Times"/>
            </a:endParaRPr>
          </a:p>
        </p:txBody>
      </p:sp>
      <p:cxnSp>
        <p:nvCxnSpPr>
          <p:cNvPr id="72" name="Connettore 4 71"/>
          <p:cNvCxnSpPr>
            <a:endCxn id="70" idx="1"/>
          </p:cNvCxnSpPr>
          <p:nvPr/>
        </p:nvCxnSpPr>
        <p:spPr>
          <a:xfrm flipV="1">
            <a:off x="5105400" y="4376936"/>
            <a:ext cx="304800" cy="1883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3" name="Connettore 4 72"/>
          <p:cNvCxnSpPr>
            <a:endCxn id="71" idx="1"/>
          </p:cNvCxnSpPr>
          <p:nvPr/>
        </p:nvCxnSpPr>
        <p:spPr>
          <a:xfrm>
            <a:off x="5105400" y="4565297"/>
            <a:ext cx="304800" cy="19263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4" name="Rettangolo arrotondato 73"/>
          <p:cNvSpPr/>
          <p:nvPr/>
        </p:nvSpPr>
        <p:spPr>
          <a:xfrm>
            <a:off x="7162800" y="4453136"/>
            <a:ext cx="1524000" cy="304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>
                <a:latin typeface="Times"/>
                <a:cs typeface="Times"/>
              </a:rPr>
              <a:t>C</a:t>
            </a:r>
            <a:r>
              <a:rPr lang="en-GB" sz="1000" dirty="0">
                <a:latin typeface="Times"/>
                <a:cs typeface="Times"/>
              </a:rPr>
              <a:t>on </a:t>
            </a:r>
            <a:r>
              <a:rPr lang="en-GB" sz="1000" dirty="0" err="1">
                <a:latin typeface="Times"/>
                <a:cs typeface="Times"/>
              </a:rPr>
              <a:t>il</a:t>
            </a:r>
            <a:r>
              <a:rPr lang="en-GB" sz="1000" dirty="0">
                <a:latin typeface="Times"/>
                <a:cs typeface="Times"/>
              </a:rPr>
              <a:t> set di </a:t>
            </a:r>
            <a:r>
              <a:rPr lang="en-GB" sz="1000" dirty="0" err="1">
                <a:latin typeface="Times"/>
                <a:cs typeface="Times"/>
              </a:rPr>
              <a:t>competenze</a:t>
            </a:r>
            <a:r>
              <a:rPr lang="en-GB" sz="1000" dirty="0">
                <a:latin typeface="Times"/>
                <a:cs typeface="Times"/>
              </a:rPr>
              <a:t> </a:t>
            </a:r>
            <a:r>
              <a:rPr lang="en-GB" sz="1000" dirty="0" err="1">
                <a:latin typeface="Times"/>
                <a:cs typeface="Times"/>
              </a:rPr>
              <a:t>dell’organizzazione</a:t>
            </a:r>
            <a:endParaRPr lang="en-GB" sz="1000" dirty="0">
              <a:latin typeface="Times"/>
              <a:cs typeface="Times"/>
            </a:endParaRPr>
          </a:p>
        </p:txBody>
      </p:sp>
      <p:sp>
        <p:nvSpPr>
          <p:cNvPr id="75" name="Rettangolo arrotondato 74"/>
          <p:cNvSpPr/>
          <p:nvPr/>
        </p:nvSpPr>
        <p:spPr>
          <a:xfrm>
            <a:off x="7162800" y="4834136"/>
            <a:ext cx="1524000" cy="304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>
                <a:latin typeface="Times"/>
                <a:cs typeface="Times"/>
              </a:rPr>
              <a:t>C</a:t>
            </a:r>
            <a:r>
              <a:rPr lang="en-GB" sz="1000" dirty="0">
                <a:latin typeface="Times"/>
                <a:cs typeface="Times"/>
              </a:rPr>
              <a:t>on la </a:t>
            </a:r>
            <a:r>
              <a:rPr lang="en-GB" sz="1000" dirty="0" err="1">
                <a:latin typeface="Times"/>
                <a:cs typeface="Times"/>
              </a:rPr>
              <a:t>tecnologia</a:t>
            </a:r>
            <a:r>
              <a:rPr lang="en-GB" sz="1000" dirty="0">
                <a:latin typeface="Times"/>
                <a:cs typeface="Times"/>
              </a:rPr>
              <a:t> </a:t>
            </a:r>
            <a:r>
              <a:rPr lang="en-GB" sz="1000" dirty="0" err="1">
                <a:latin typeface="Times"/>
                <a:cs typeface="Times"/>
              </a:rPr>
              <a:t>dell’organizzazione</a:t>
            </a:r>
            <a:endParaRPr lang="en-GB" sz="1000" dirty="0">
              <a:latin typeface="Times"/>
              <a:cs typeface="Times"/>
            </a:endParaRPr>
          </a:p>
        </p:txBody>
      </p:sp>
      <p:cxnSp>
        <p:nvCxnSpPr>
          <p:cNvPr id="76" name="Connettore 4 75"/>
          <p:cNvCxnSpPr>
            <a:endCxn id="74" idx="1"/>
          </p:cNvCxnSpPr>
          <p:nvPr/>
        </p:nvCxnSpPr>
        <p:spPr>
          <a:xfrm flipV="1">
            <a:off x="6858000" y="4605536"/>
            <a:ext cx="304800" cy="1883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7" name="Connettore 4 76"/>
          <p:cNvCxnSpPr>
            <a:endCxn id="75" idx="1"/>
          </p:cNvCxnSpPr>
          <p:nvPr/>
        </p:nvCxnSpPr>
        <p:spPr>
          <a:xfrm>
            <a:off x="6858000" y="4793897"/>
            <a:ext cx="304800" cy="19263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8" name="Rettangolo arrotondato 77"/>
          <p:cNvSpPr/>
          <p:nvPr/>
        </p:nvSpPr>
        <p:spPr>
          <a:xfrm>
            <a:off x="5410200" y="5062736"/>
            <a:ext cx="1447800" cy="304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>
                <a:latin typeface="Times"/>
                <a:cs typeface="Times"/>
              </a:rPr>
              <a:t>riducendo </a:t>
            </a:r>
            <a:r>
              <a:rPr lang="it-IT" sz="1000" dirty="0" smtClean="0">
                <a:latin typeface="Times"/>
                <a:cs typeface="Times"/>
              </a:rPr>
              <a:t>il personale </a:t>
            </a:r>
            <a:r>
              <a:rPr lang="it-IT" sz="1000" dirty="0">
                <a:latin typeface="Times"/>
                <a:cs typeface="Times"/>
              </a:rPr>
              <a:t>senza impatto negativo</a:t>
            </a:r>
            <a:endParaRPr lang="en-GB" sz="1000" dirty="0" smtClean="0">
              <a:latin typeface="Times"/>
              <a:cs typeface="Times"/>
            </a:endParaRPr>
          </a:p>
        </p:txBody>
      </p:sp>
      <p:sp>
        <p:nvSpPr>
          <p:cNvPr id="79" name="Rettangolo arrotondato 78"/>
          <p:cNvSpPr/>
          <p:nvPr/>
        </p:nvSpPr>
        <p:spPr>
          <a:xfrm>
            <a:off x="5410200" y="5443736"/>
            <a:ext cx="1447800" cy="4335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dirty="0" smtClean="0">
              <a:latin typeface="Times"/>
              <a:cs typeface="Times"/>
            </a:endParaRPr>
          </a:p>
          <a:p>
            <a:pPr algn="ctr"/>
            <a:r>
              <a:rPr lang="en-GB" sz="1000" dirty="0" smtClean="0">
                <a:latin typeface="Times"/>
                <a:cs typeface="Times"/>
              </a:rPr>
              <a:t> </a:t>
            </a:r>
            <a:r>
              <a:rPr lang="en-GB" sz="1000" dirty="0" err="1" smtClean="0">
                <a:latin typeface="Times"/>
                <a:cs typeface="Times"/>
              </a:rPr>
              <a:t>ottimizzando</a:t>
            </a:r>
            <a:r>
              <a:rPr lang="en-GB" sz="1000" dirty="0" smtClean="0">
                <a:latin typeface="Times"/>
                <a:cs typeface="Times"/>
              </a:rPr>
              <a:t> </a:t>
            </a:r>
            <a:r>
              <a:rPr lang="en-GB" sz="1000" dirty="0" err="1" smtClean="0">
                <a:latin typeface="Times"/>
                <a:cs typeface="Times"/>
              </a:rPr>
              <a:t>il</a:t>
            </a:r>
            <a:r>
              <a:rPr lang="en-GB" sz="1000" dirty="0" smtClean="0">
                <a:latin typeface="Times"/>
                <a:cs typeface="Times"/>
              </a:rPr>
              <a:t> </a:t>
            </a:r>
            <a:r>
              <a:rPr lang="en-GB" sz="1000" dirty="0" err="1" smtClean="0">
                <a:latin typeface="Times"/>
                <a:cs typeface="Times"/>
              </a:rPr>
              <a:t>consumo</a:t>
            </a:r>
            <a:r>
              <a:rPr lang="en-GB" sz="1000" dirty="0" smtClean="0">
                <a:latin typeface="Times"/>
                <a:cs typeface="Times"/>
              </a:rPr>
              <a:t> di </a:t>
            </a:r>
            <a:r>
              <a:rPr lang="en-GB" sz="1000" dirty="0" err="1" smtClean="0">
                <a:latin typeface="Times"/>
                <a:cs typeface="Times"/>
              </a:rPr>
              <a:t>energia</a:t>
            </a:r>
            <a:r>
              <a:rPr lang="en-GB" sz="1000" dirty="0" smtClean="0">
                <a:latin typeface="Times"/>
                <a:cs typeface="Times"/>
              </a:rPr>
              <a:t> e </a:t>
            </a:r>
            <a:r>
              <a:rPr lang="en-GB" sz="1000" dirty="0" err="1" smtClean="0">
                <a:latin typeface="Times"/>
                <a:cs typeface="Times"/>
              </a:rPr>
              <a:t>materiali</a:t>
            </a:r>
            <a:endParaRPr lang="en-GB" sz="1000" dirty="0" smtClean="0">
              <a:latin typeface="Times"/>
              <a:cs typeface="Times"/>
            </a:endParaRPr>
          </a:p>
          <a:p>
            <a:pPr algn="ctr"/>
            <a:endParaRPr lang="en-GB" sz="1000" dirty="0">
              <a:latin typeface="Times"/>
              <a:cs typeface="Times"/>
            </a:endParaRPr>
          </a:p>
        </p:txBody>
      </p:sp>
      <p:cxnSp>
        <p:nvCxnSpPr>
          <p:cNvPr id="80" name="Connettore 4 79"/>
          <p:cNvCxnSpPr/>
          <p:nvPr/>
        </p:nvCxnSpPr>
        <p:spPr>
          <a:xfrm flipV="1">
            <a:off x="5105400" y="5215136"/>
            <a:ext cx="304800" cy="1883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1" name="Connettore 4 80"/>
          <p:cNvCxnSpPr>
            <a:endCxn id="79" idx="1"/>
          </p:cNvCxnSpPr>
          <p:nvPr/>
        </p:nvCxnSpPr>
        <p:spPr>
          <a:xfrm>
            <a:off x="5105400" y="5403497"/>
            <a:ext cx="304800" cy="25700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2" name="Rettangolo arrotondato 81"/>
          <p:cNvSpPr/>
          <p:nvPr/>
        </p:nvSpPr>
        <p:spPr>
          <a:xfrm>
            <a:off x="4191000" y="5672336"/>
            <a:ext cx="914400" cy="381000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526">
              <a:buClr>
                <a:schemeClr val="tx2"/>
              </a:buClr>
            </a:pPr>
            <a:r>
              <a:rPr lang="it-IT" sz="1000" dirty="0">
                <a:latin typeface="Times"/>
                <a:cs typeface="Times"/>
              </a:rPr>
              <a:t>Edifici, macchinari</a:t>
            </a:r>
            <a:endParaRPr lang="en-US" sz="1000" dirty="0">
              <a:latin typeface="Times"/>
              <a:cs typeface="Times"/>
            </a:endParaRPr>
          </a:p>
        </p:txBody>
      </p:sp>
      <p:cxnSp>
        <p:nvCxnSpPr>
          <p:cNvPr id="83" name="Connettore 1 82"/>
          <p:cNvCxnSpPr/>
          <p:nvPr/>
        </p:nvCxnSpPr>
        <p:spPr>
          <a:xfrm>
            <a:off x="3962400" y="5900936"/>
            <a:ext cx="228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4" name="Rettangolo arrotondato 83"/>
          <p:cNvSpPr/>
          <p:nvPr/>
        </p:nvSpPr>
        <p:spPr>
          <a:xfrm>
            <a:off x="7162800" y="5229200"/>
            <a:ext cx="1524000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 smtClean="0">
                <a:latin typeface="Times"/>
                <a:cs typeface="Times"/>
              </a:rPr>
              <a:t>C</a:t>
            </a:r>
            <a:r>
              <a:rPr lang="en-GB" sz="1000" dirty="0" smtClean="0">
                <a:latin typeface="Times"/>
                <a:cs typeface="Times"/>
              </a:rPr>
              <a:t>on </a:t>
            </a:r>
            <a:r>
              <a:rPr lang="en-GB" sz="1000" dirty="0" err="1" smtClean="0">
                <a:latin typeface="Times"/>
                <a:cs typeface="Times"/>
              </a:rPr>
              <a:t>l’accesso</a:t>
            </a:r>
            <a:r>
              <a:rPr lang="en-GB" sz="1000" dirty="0" smtClean="0">
                <a:latin typeface="Times"/>
                <a:cs typeface="Times"/>
              </a:rPr>
              <a:t> a </a:t>
            </a:r>
            <a:r>
              <a:rPr lang="en-GB" sz="1000" dirty="0" err="1" smtClean="0">
                <a:latin typeface="Times"/>
                <a:cs typeface="Times"/>
              </a:rPr>
              <a:t>nuove</a:t>
            </a:r>
            <a:r>
              <a:rPr lang="en-GB" sz="1000" dirty="0" smtClean="0">
                <a:latin typeface="Times"/>
                <a:cs typeface="Times"/>
              </a:rPr>
              <a:t> </a:t>
            </a:r>
            <a:r>
              <a:rPr lang="en-GB" sz="1000" dirty="0" err="1" smtClean="0">
                <a:latin typeface="Times"/>
                <a:cs typeface="Times"/>
              </a:rPr>
              <a:t>forme</a:t>
            </a:r>
            <a:r>
              <a:rPr lang="en-GB" sz="1000" dirty="0" smtClean="0">
                <a:latin typeface="Times"/>
                <a:cs typeface="Times"/>
              </a:rPr>
              <a:t> di </a:t>
            </a:r>
            <a:r>
              <a:rPr lang="en-GB" sz="1000" dirty="0" err="1" smtClean="0">
                <a:latin typeface="Times"/>
                <a:cs typeface="Times"/>
              </a:rPr>
              <a:t>energia</a:t>
            </a:r>
            <a:r>
              <a:rPr lang="en-GB" sz="1000" dirty="0" smtClean="0">
                <a:latin typeface="Times"/>
                <a:cs typeface="Times"/>
              </a:rPr>
              <a:t> &amp; </a:t>
            </a:r>
            <a:r>
              <a:rPr lang="en-GB" sz="1000" dirty="0" err="1" smtClean="0">
                <a:latin typeface="Times"/>
                <a:cs typeface="Times"/>
              </a:rPr>
              <a:t>materiali</a:t>
            </a:r>
            <a:r>
              <a:rPr lang="en-GB" sz="1000" dirty="0" smtClean="0">
                <a:latin typeface="Times"/>
                <a:cs typeface="Times"/>
              </a:rPr>
              <a:t> </a:t>
            </a:r>
            <a:endParaRPr lang="en-GB" sz="1000" dirty="0">
              <a:latin typeface="Times"/>
              <a:cs typeface="Times"/>
            </a:endParaRPr>
          </a:p>
        </p:txBody>
      </p:sp>
      <p:sp>
        <p:nvSpPr>
          <p:cNvPr id="85" name="Rettangolo arrotondato 84"/>
          <p:cNvSpPr/>
          <p:nvPr/>
        </p:nvSpPr>
        <p:spPr>
          <a:xfrm>
            <a:off x="7162800" y="5712296"/>
            <a:ext cx="1524000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>
                <a:latin typeface="Times"/>
                <a:cs typeface="Times"/>
              </a:rPr>
              <a:t>C</a:t>
            </a:r>
            <a:r>
              <a:rPr lang="en-GB" sz="1000" dirty="0">
                <a:latin typeface="Times"/>
                <a:cs typeface="Times"/>
              </a:rPr>
              <a:t>on la </a:t>
            </a:r>
            <a:r>
              <a:rPr lang="en-GB" sz="1000" dirty="0" err="1">
                <a:latin typeface="Times"/>
                <a:cs typeface="Times"/>
              </a:rPr>
              <a:t>tecnologia</a:t>
            </a:r>
            <a:r>
              <a:rPr lang="en-GB" sz="1000" dirty="0">
                <a:latin typeface="Times"/>
                <a:cs typeface="Times"/>
              </a:rPr>
              <a:t> </a:t>
            </a:r>
            <a:r>
              <a:rPr lang="en-GB" sz="1000" dirty="0" err="1">
                <a:latin typeface="Times"/>
                <a:cs typeface="Times"/>
              </a:rPr>
              <a:t>dell’organizzazione</a:t>
            </a:r>
            <a:endParaRPr lang="en-GB" sz="1000" dirty="0">
              <a:latin typeface="Times"/>
              <a:cs typeface="Times"/>
            </a:endParaRPr>
          </a:p>
        </p:txBody>
      </p:sp>
      <p:cxnSp>
        <p:nvCxnSpPr>
          <p:cNvPr id="86" name="Connettore 4 85"/>
          <p:cNvCxnSpPr/>
          <p:nvPr/>
        </p:nvCxnSpPr>
        <p:spPr>
          <a:xfrm flipV="1">
            <a:off x="6858000" y="5474374"/>
            <a:ext cx="304800" cy="18687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7" name="Connettore 4 86"/>
          <p:cNvCxnSpPr>
            <a:endCxn id="85" idx="1"/>
          </p:cNvCxnSpPr>
          <p:nvPr/>
        </p:nvCxnSpPr>
        <p:spPr>
          <a:xfrm>
            <a:off x="6858000" y="5672057"/>
            <a:ext cx="304800" cy="23073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77650" y="2440966"/>
            <a:ext cx="4796753" cy="724560"/>
          </a:xfrm>
        </p:spPr>
        <p:txBody>
          <a:bodyPr>
            <a:normAutofit/>
          </a:bodyPr>
          <a:lstStyle/>
          <a:p>
            <a:r>
              <a:rPr lang="it-IT" sz="3300" b="1" smtClean="0">
                <a:solidFill>
                  <a:srgbClr val="800000"/>
                </a:solidFill>
                <a:latin typeface="Times"/>
                <a:cs typeface="Times"/>
              </a:rPr>
              <a:t>Problem solver</a:t>
            </a:r>
            <a:endParaRPr lang="it-IT" sz="3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4" name="Immagine 3" descr="Holmes-Image-Lou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4536" y="2818736"/>
            <a:ext cx="743114" cy="1110918"/>
          </a:xfrm>
          <a:prstGeom prst="rect">
            <a:avLst/>
          </a:prstGeom>
        </p:spPr>
      </p:pic>
      <p:pic>
        <p:nvPicPr>
          <p:cNvPr id="5" name="Immagine 4" descr="FirefightersPutOutF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4403" y="2799964"/>
            <a:ext cx="1554619" cy="1129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ttangolo 1"/>
          <p:cNvSpPr>
            <a:spLocks noChangeArrowheads="1"/>
          </p:cNvSpPr>
          <p:nvPr/>
        </p:nvSpPr>
        <p:spPr bwMode="auto">
          <a:xfrm>
            <a:off x="533400" y="2209800"/>
            <a:ext cx="8077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it-IT" sz="2100" dirty="0">
                <a:latin typeface="Trebuchet MS" pitchFamily="34" charset="0"/>
                <a:ea typeface="Times" pitchFamily="-1" charset="0"/>
                <a:cs typeface="Times" pitchFamily="-1" charset="0"/>
              </a:rPr>
              <a:t>“</a:t>
            </a:r>
            <a:r>
              <a:rPr lang="it-IT" altLang="ja-JP" sz="2100" dirty="0">
                <a:latin typeface="Trebuchet MS" pitchFamily="34" charset="0"/>
                <a:ea typeface="Times" pitchFamily="-1" charset="0"/>
                <a:cs typeface="Times" pitchFamily="-1" charset="0"/>
              </a:rPr>
              <a:t>Secondo una stima, il 65 per cento dei bambini che entrano </a:t>
            </a:r>
            <a:r>
              <a:rPr lang="it-IT" altLang="ja-JP" sz="2100" dirty="0" err="1">
                <a:latin typeface="Trebuchet MS" pitchFamily="34" charset="0"/>
                <a:ea typeface="Times" pitchFamily="-1" charset="0"/>
                <a:cs typeface="Times" pitchFamily="-1" charset="0"/>
              </a:rPr>
              <a:t>quest</a:t>
            </a:r>
            <a:r>
              <a:rPr lang="ja-JP" altLang="it-IT" sz="2100" dirty="0">
                <a:latin typeface="Trebuchet MS" pitchFamily="34" charset="0"/>
                <a:ea typeface="Times" pitchFamily="-1" charset="0"/>
                <a:cs typeface="Times" pitchFamily="-1" charset="0"/>
              </a:rPr>
              <a:t>’</a:t>
            </a:r>
            <a:r>
              <a:rPr lang="it-IT" altLang="ja-JP" sz="2100" dirty="0">
                <a:latin typeface="Trebuchet MS" pitchFamily="34" charset="0"/>
                <a:ea typeface="Times" pitchFamily="-1" charset="0"/>
                <a:cs typeface="Times" pitchFamily="-1" charset="0"/>
              </a:rPr>
              <a:t>anno nella scuola elementare finiranno per fare un lavoro che non è stato ancora inventato.</a:t>
            </a:r>
            <a:r>
              <a:rPr lang="ja-JP" altLang="it-IT" sz="2100" dirty="0">
                <a:latin typeface="Trebuchet MS" pitchFamily="34" charset="0"/>
                <a:ea typeface="Times" pitchFamily="-1" charset="0"/>
                <a:cs typeface="Times" pitchFamily="-1" charset="0"/>
              </a:rPr>
              <a:t>”</a:t>
            </a:r>
            <a:r>
              <a:rPr lang="it-IT" altLang="ja-JP" sz="2100" dirty="0">
                <a:latin typeface="Trebuchet MS" pitchFamily="34" charset="0"/>
                <a:ea typeface="Times" pitchFamily="-1" charset="0"/>
                <a:cs typeface="Times" pitchFamily="-1" charset="0"/>
              </a:rPr>
              <a:t> </a:t>
            </a:r>
          </a:p>
          <a:p>
            <a:endParaRPr lang="it-IT" sz="1600" dirty="0">
              <a:latin typeface="Trebuchet MS" pitchFamily="34" charset="0"/>
            </a:endParaRPr>
          </a:p>
          <a:p>
            <a:endParaRPr lang="it-IT" sz="1600" dirty="0">
              <a:latin typeface="Trebuchet MS" pitchFamily="34" charset="0"/>
            </a:endParaRPr>
          </a:p>
          <a:p>
            <a:r>
              <a:rPr lang="en-US" sz="1100" dirty="0">
                <a:latin typeface="Trebuchet MS" pitchFamily="34" charset="0"/>
                <a:ea typeface="Times" pitchFamily="-1" charset="0"/>
                <a:cs typeface="Times" pitchFamily="-1" charset="0"/>
              </a:rPr>
              <a:t>Davidson, C., </a:t>
            </a:r>
            <a:r>
              <a:rPr lang="en-US" sz="1100" i="1" dirty="0">
                <a:latin typeface="Trebuchet MS" pitchFamily="34" charset="0"/>
                <a:ea typeface="Times" pitchFamily="-1" charset="0"/>
                <a:cs typeface="Times" pitchFamily="-1" charset="0"/>
              </a:rPr>
              <a:t>Now You See It. How Technology and Brain Science Will Transform Schools and Business in the 21st Century</a:t>
            </a:r>
            <a:r>
              <a:rPr lang="en-US" sz="1100" dirty="0">
                <a:latin typeface="Trebuchet MS" pitchFamily="34" charset="0"/>
                <a:ea typeface="Times" pitchFamily="-1" charset="0"/>
                <a:cs typeface="Times" pitchFamily="-1" charset="0"/>
              </a:rPr>
              <a:t>, Penguin Books, NY, 2011, p.18.  </a:t>
            </a:r>
          </a:p>
          <a:p>
            <a:r>
              <a:rPr lang="en-US" sz="1600" dirty="0">
                <a:latin typeface="Trebuchet MS" pitchFamily="34" charset="0"/>
              </a:rPr>
              <a:t> </a:t>
            </a:r>
          </a:p>
          <a:p>
            <a:endParaRPr lang="it-IT" sz="1700" b="1" dirty="0">
              <a:solidFill>
                <a:srgbClr val="800000"/>
              </a:solidFill>
              <a:latin typeface="Times" pitchFamily="-1" charset="0"/>
              <a:ea typeface="Times" pitchFamily="-1" charset="0"/>
              <a:cs typeface="Times" pitchFamily="-1" charset="0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21D4-068B-4C23-9FF1-6F9DEA1A7BDB}" type="datetime1">
              <a:rPr lang="it-IT" smtClean="0"/>
              <a:t>23/03/2016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33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2692554" y="414975"/>
            <a:ext cx="3526958" cy="428503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 smtClean="0">
                <a:solidFill>
                  <a:srgbClr val="800000"/>
                </a:solidFill>
                <a:latin typeface="Times"/>
                <a:cs typeface="Times"/>
              </a:rPr>
              <a:t>Il </a:t>
            </a:r>
            <a:r>
              <a:rPr lang="it-IT" b="1" dirty="0" err="1" smtClean="0">
                <a:solidFill>
                  <a:srgbClr val="800000"/>
                </a:solidFill>
                <a:latin typeface="Times"/>
                <a:cs typeface="Times"/>
              </a:rPr>
              <a:t>problem</a:t>
            </a:r>
            <a:r>
              <a:rPr lang="it-IT" b="1" dirty="0" smtClean="0">
                <a:solidFill>
                  <a:srgbClr val="800000"/>
                </a:solidFill>
                <a:latin typeface="Times"/>
                <a:cs typeface="Times"/>
              </a:rPr>
              <a:t> solver</a:t>
            </a:r>
            <a:endParaRPr lang="it-IT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971600" y="980728"/>
            <a:ext cx="7603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“.. .un problema esiste solo se le persone (un individuo, un gruppo, una società) lo percepiscono come tale, ossia quando credono che sia opportuno cercare l’incognita e colmare il divario esistente tra la situazione  reale e quella desiderata. “ (David </a:t>
            </a:r>
            <a:r>
              <a:rPr lang="it-IT" sz="1200" dirty="0" err="1" smtClean="0">
                <a:latin typeface="Times"/>
                <a:cs typeface="Times"/>
              </a:rPr>
              <a:t>Jonassen</a:t>
            </a:r>
            <a:r>
              <a:rPr lang="it-IT" sz="1200" dirty="0" smtClean="0">
                <a:latin typeface="Times"/>
                <a:cs typeface="Times"/>
              </a:rPr>
              <a:t>)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2459110" y="2474717"/>
            <a:ext cx="4050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La soluzione di un problema richiede risolutori, siano essi individui o gruppi sociali di qualsiasi ampiezza (persino società).</a:t>
            </a:r>
            <a:endParaRPr lang="it-IT" dirty="0"/>
          </a:p>
        </p:txBody>
      </p:sp>
      <p:pic>
        <p:nvPicPr>
          <p:cNvPr id="22" name="Immagine 21" descr="zex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797152"/>
            <a:ext cx="1401612" cy="1393953"/>
          </a:xfrm>
          <a:prstGeom prst="rect">
            <a:avLst/>
          </a:prstGeom>
        </p:spPr>
      </p:pic>
      <p:pic>
        <p:nvPicPr>
          <p:cNvPr id="23" name="Immagine 22" descr="14-our-strong-tie-group-size-is-150-peo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5157192"/>
            <a:ext cx="1981237" cy="1485928"/>
          </a:xfrm>
          <a:prstGeom prst="rect">
            <a:avLst/>
          </a:prstGeom>
        </p:spPr>
      </p:pic>
      <p:pic>
        <p:nvPicPr>
          <p:cNvPr id="25" name="Immagine 24" descr="ima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6862" y="3382528"/>
            <a:ext cx="1141054" cy="1469540"/>
          </a:xfrm>
          <a:prstGeom prst="rect">
            <a:avLst/>
          </a:prstGeom>
        </p:spPr>
      </p:pic>
      <p:pic>
        <p:nvPicPr>
          <p:cNvPr id="28" name="Immagine 27" descr="images-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1784" y="3382528"/>
            <a:ext cx="1906086" cy="1782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899593" y="414974"/>
            <a:ext cx="7046840" cy="428503"/>
          </a:xfrm>
        </p:spPr>
        <p:txBody>
          <a:bodyPr>
            <a:noAutofit/>
          </a:bodyPr>
          <a:lstStyle/>
          <a:p>
            <a:r>
              <a:rPr lang="it-IT" sz="2500" b="1" dirty="0" smtClean="0">
                <a:solidFill>
                  <a:srgbClr val="800000"/>
                </a:solidFill>
                <a:latin typeface="Times"/>
                <a:cs typeface="Times"/>
              </a:rPr>
              <a:t>Attributi principali di un </a:t>
            </a:r>
            <a:r>
              <a:rPr lang="it-IT" sz="2500" b="1" dirty="0" err="1" smtClean="0">
                <a:solidFill>
                  <a:srgbClr val="800000"/>
                </a:solidFill>
                <a:latin typeface="Times"/>
                <a:cs typeface="Times"/>
              </a:rPr>
              <a:t>problem</a:t>
            </a:r>
            <a:r>
              <a:rPr lang="it-IT" sz="2500" b="1" dirty="0" smtClean="0">
                <a:solidFill>
                  <a:srgbClr val="800000"/>
                </a:solidFill>
                <a:latin typeface="Times"/>
                <a:cs typeface="Times"/>
              </a:rPr>
              <a:t> solver</a:t>
            </a:r>
            <a:endParaRPr lang="it-IT" sz="2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4147339" y="1554021"/>
            <a:ext cx="2269075" cy="1041673"/>
          </a:xfrm>
          <a:prstGeom prst="roundRec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Times"/>
                <a:cs typeface="Times"/>
              </a:rPr>
              <a:t>Conoscenza pregressa dell’ambito del problema</a:t>
            </a:r>
            <a:endParaRPr lang="it-IT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4147339" y="2790955"/>
            <a:ext cx="2269075" cy="1142101"/>
          </a:xfrm>
          <a:prstGeom prst="roundRec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0000"/>
                </a:solidFill>
                <a:latin typeface="Times"/>
                <a:cs typeface="Times"/>
              </a:rPr>
              <a:t>Esperienza precedente di risoluzione di problemi simili </a:t>
            </a:r>
            <a:endParaRPr lang="it-IT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4147339" y="4058877"/>
            <a:ext cx="2269075" cy="1170323"/>
          </a:xfrm>
          <a:prstGeom prst="roundRec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Times"/>
                <a:cs typeface="Times"/>
              </a:rPr>
              <a:t>Abilità cognitive (per es. pensiero critico, ragionamento causale)</a:t>
            </a:r>
            <a:endParaRPr lang="it-IT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4139953" y="5445224"/>
            <a:ext cx="2304255" cy="1041673"/>
          </a:xfrm>
          <a:prstGeom prst="roundRec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Times"/>
                <a:cs typeface="Times"/>
              </a:rPr>
              <a:t>Motivazione (per es. volontà e voglia di impegnarsi, investire e persistere)</a:t>
            </a:r>
            <a:endParaRPr lang="it-IT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900795" y="3015504"/>
            <a:ext cx="2269075" cy="1634247"/>
          </a:xfrm>
          <a:prstGeom prst="roundRec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Times"/>
                <a:cs typeface="Times"/>
              </a:rPr>
              <a:t>L’abilità di un risolutore di problemi è definita da almeno 4 caratteristiche </a:t>
            </a:r>
          </a:p>
          <a:p>
            <a:pPr algn="ctr"/>
            <a:endParaRPr lang="it-IT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cxnSp>
        <p:nvCxnSpPr>
          <p:cNvPr id="17" name="Connettore 2 16"/>
          <p:cNvCxnSpPr>
            <a:stCxn id="15" idx="3"/>
            <a:endCxn id="11" idx="1"/>
          </p:cNvCxnSpPr>
          <p:nvPr/>
        </p:nvCxnSpPr>
        <p:spPr>
          <a:xfrm flipV="1">
            <a:off x="3169870" y="2074858"/>
            <a:ext cx="977469" cy="1757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5" idx="3"/>
            <a:endCxn id="12" idx="1"/>
          </p:cNvCxnSpPr>
          <p:nvPr/>
        </p:nvCxnSpPr>
        <p:spPr>
          <a:xfrm flipV="1">
            <a:off x="3169870" y="3362006"/>
            <a:ext cx="977469" cy="4706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15" idx="3"/>
            <a:endCxn id="13" idx="1"/>
          </p:cNvCxnSpPr>
          <p:nvPr/>
        </p:nvCxnSpPr>
        <p:spPr>
          <a:xfrm>
            <a:off x="3169870" y="3832628"/>
            <a:ext cx="977469" cy="8114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15" idx="3"/>
            <a:endCxn id="14" idx="1"/>
          </p:cNvCxnSpPr>
          <p:nvPr/>
        </p:nvCxnSpPr>
        <p:spPr>
          <a:xfrm>
            <a:off x="3169870" y="3832628"/>
            <a:ext cx="970083" cy="21334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Immagine 29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1296" y="1841670"/>
            <a:ext cx="1173834" cy="1173834"/>
          </a:xfrm>
          <a:prstGeom prst="rect">
            <a:avLst/>
          </a:prstGeom>
        </p:spPr>
      </p:pic>
      <p:pic>
        <p:nvPicPr>
          <p:cNvPr id="31" name="Immagine 30" descr="Proble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2788" y="4688645"/>
            <a:ext cx="1269351" cy="1269351"/>
          </a:xfrm>
          <a:prstGeom prst="rect">
            <a:avLst/>
          </a:prstGeom>
        </p:spPr>
      </p:pic>
      <p:pic>
        <p:nvPicPr>
          <p:cNvPr id="32" name="Immagine 31" descr="ima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3962" y="1256133"/>
            <a:ext cx="1208166" cy="1171074"/>
          </a:xfrm>
          <a:prstGeom prst="rect">
            <a:avLst/>
          </a:prstGeom>
        </p:spPr>
      </p:pic>
      <p:pic>
        <p:nvPicPr>
          <p:cNvPr id="33" name="Immagine 32" descr="ferrari-te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3962" y="2694580"/>
            <a:ext cx="1517397" cy="1138048"/>
          </a:xfrm>
          <a:prstGeom prst="rect">
            <a:avLst/>
          </a:prstGeom>
        </p:spPr>
      </p:pic>
      <p:pic>
        <p:nvPicPr>
          <p:cNvPr id="18" name="Immagine 17" descr="mountain-climbers-reaching-summi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65437" y="5249966"/>
            <a:ext cx="1003386" cy="1236038"/>
          </a:xfrm>
          <a:prstGeom prst="rect">
            <a:avLst/>
          </a:prstGeom>
        </p:spPr>
      </p:pic>
      <p:pic>
        <p:nvPicPr>
          <p:cNvPr id="19" name="Immagine 18" descr="Eureka Archimede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3962" y="3967526"/>
            <a:ext cx="1632610" cy="128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881670" y="1652245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ttangolo arrotondato 4"/>
          <p:cNvSpPr/>
          <p:nvPr/>
        </p:nvSpPr>
        <p:spPr>
          <a:xfrm>
            <a:off x="3004570" y="1431907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"/>
                <a:cs typeface="Times"/>
              </a:rPr>
              <a:t>Conoscenza pregressa</a:t>
            </a:r>
          </a:p>
          <a:p>
            <a:pPr algn="ctr"/>
            <a:endParaRPr lang="it-IT" sz="1200" dirty="0">
              <a:latin typeface="Times"/>
              <a:cs typeface="Time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90409" y="5196819"/>
            <a:ext cx="97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Molto basso</a:t>
            </a:r>
            <a:endParaRPr lang="it-IT" sz="1200" b="1" dirty="0">
              <a:latin typeface="Times"/>
              <a:cs typeface="Time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101032" y="5196819"/>
            <a:ext cx="8659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Molto alto</a:t>
            </a:r>
            <a:endParaRPr lang="it-IT" sz="1200" b="1" dirty="0">
              <a:latin typeface="Times"/>
              <a:cs typeface="Times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881670" y="2400126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881670" y="3163368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ttangolo arrotondato 11"/>
          <p:cNvSpPr/>
          <p:nvPr/>
        </p:nvSpPr>
        <p:spPr>
          <a:xfrm>
            <a:off x="3004570" y="2943030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"/>
                <a:cs typeface="Times"/>
              </a:rPr>
              <a:t>Abilità Cognitive</a:t>
            </a:r>
          </a:p>
          <a:p>
            <a:pPr algn="ctr"/>
            <a:endParaRPr lang="it-IT" sz="1200" dirty="0">
              <a:latin typeface="Times"/>
              <a:cs typeface="Times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881670" y="4034813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ttangolo arrotondato 13"/>
          <p:cNvSpPr/>
          <p:nvPr/>
        </p:nvSpPr>
        <p:spPr>
          <a:xfrm>
            <a:off x="3004570" y="3814475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"/>
                <a:cs typeface="Times"/>
              </a:rPr>
              <a:t>Motivazione</a:t>
            </a:r>
          </a:p>
          <a:p>
            <a:pPr algn="ctr"/>
            <a:endParaRPr lang="it-IT" sz="1200" dirty="0">
              <a:latin typeface="Times"/>
              <a:cs typeface="Times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14804" y="1358864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Poca conoscenza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70547" y="2106745"/>
            <a:ext cx="11753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latin typeface="Times"/>
                <a:cs typeface="Times"/>
              </a:rPr>
              <a:t>P</a:t>
            </a:r>
            <a:r>
              <a:rPr lang="it-IT" sz="1200" dirty="0" smtClean="0">
                <a:latin typeface="Times"/>
                <a:cs typeface="Times"/>
              </a:rPr>
              <a:t>oca esperienza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14804" y="3757814"/>
            <a:ext cx="9332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Molto bassa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06452" y="2886369"/>
            <a:ext cx="11657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Poco sviluppate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827995" y="1358864"/>
            <a:ext cx="1303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Molta conoscenza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635635" y="2106745"/>
            <a:ext cx="1244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Molta esperienza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677839" y="2869987"/>
            <a:ext cx="12779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Molto </a:t>
            </a:r>
            <a:r>
              <a:rPr lang="it-IT" sz="1200" dirty="0" err="1" smtClean="0">
                <a:latin typeface="Times"/>
                <a:cs typeface="Times"/>
              </a:rPr>
              <a:t>sviiluppate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7177976" y="3741432"/>
            <a:ext cx="824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Molto alta</a:t>
            </a:r>
            <a:endParaRPr lang="it-IT" sz="1200" dirty="0">
              <a:latin typeface="Times"/>
              <a:cs typeface="Times"/>
            </a:endParaRPr>
          </a:p>
        </p:txBody>
      </p:sp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859852" y="5490200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30" name="Rettangolo arrotondato 29"/>
          <p:cNvSpPr/>
          <p:nvPr/>
        </p:nvSpPr>
        <p:spPr>
          <a:xfrm>
            <a:off x="2339752" y="5085184"/>
            <a:ext cx="3803884" cy="4155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"/>
                <a:cs typeface="Times"/>
              </a:rPr>
              <a:t>S</a:t>
            </a:r>
            <a:r>
              <a:rPr lang="it-IT" sz="1100" b="1" dirty="0" smtClean="0">
                <a:solidFill>
                  <a:srgbClr val="000000"/>
                </a:solidFill>
                <a:latin typeface="Times"/>
                <a:cs typeface="Times"/>
              </a:rPr>
              <a:t>uccesso potenziale del risolutore di problemi</a:t>
            </a:r>
            <a:r>
              <a:rPr lang="it-IT" sz="1200" b="1" dirty="0" smtClean="0">
                <a:solidFill>
                  <a:srgbClr val="000000"/>
                </a:solidFill>
                <a:latin typeface="Times"/>
                <a:cs typeface="Times"/>
              </a:rPr>
              <a:t> = Totale / 4</a:t>
            </a:r>
          </a:p>
          <a:p>
            <a:pPr algn="ctr"/>
            <a:endParaRPr lang="it-IT" sz="1200" dirty="0">
              <a:latin typeface="Times"/>
              <a:cs typeface="Times"/>
            </a:endParaRPr>
          </a:p>
        </p:txBody>
      </p:sp>
      <p:graphicFrame>
        <p:nvGraphicFramePr>
          <p:cNvPr id="38" name="Tabella 37"/>
          <p:cNvGraphicFramePr>
            <a:graphicFrameLocks noGrp="1"/>
          </p:cNvGraphicFramePr>
          <p:nvPr/>
        </p:nvGraphicFramePr>
        <p:xfrm>
          <a:off x="8243720" y="1635863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ella 38"/>
          <p:cNvGraphicFramePr>
            <a:graphicFrameLocks noGrp="1"/>
          </p:cNvGraphicFramePr>
          <p:nvPr/>
        </p:nvGraphicFramePr>
        <p:xfrm>
          <a:off x="8243720" y="2383744"/>
          <a:ext cx="501156" cy="407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40790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ella 39"/>
          <p:cNvGraphicFramePr>
            <a:graphicFrameLocks noGrp="1"/>
          </p:cNvGraphicFramePr>
          <p:nvPr/>
        </p:nvGraphicFramePr>
        <p:xfrm>
          <a:off x="8243720" y="3163368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ella 40"/>
          <p:cNvGraphicFramePr>
            <a:graphicFrameLocks noGrp="1"/>
          </p:cNvGraphicFramePr>
          <p:nvPr/>
        </p:nvGraphicFramePr>
        <p:xfrm>
          <a:off x="8243720" y="4034813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el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896689"/>
              </p:ext>
            </p:extLst>
          </p:nvPr>
        </p:nvGraphicFramePr>
        <p:xfrm>
          <a:off x="7995578" y="4585817"/>
          <a:ext cx="972791" cy="337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791"/>
              </a:tblGrid>
              <a:tr h="337027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Totale: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Ovale 44"/>
          <p:cNvSpPr/>
          <p:nvPr/>
        </p:nvSpPr>
        <p:spPr>
          <a:xfrm>
            <a:off x="305451" y="1654399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/>
          <p:cNvSpPr/>
          <p:nvPr/>
        </p:nvSpPr>
        <p:spPr>
          <a:xfrm>
            <a:off x="305451" y="3181904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/>
          <p:cNvSpPr/>
          <p:nvPr/>
        </p:nvSpPr>
        <p:spPr>
          <a:xfrm>
            <a:off x="305451" y="4018431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/>
          <p:cNvSpPr/>
          <p:nvPr/>
        </p:nvSpPr>
        <p:spPr>
          <a:xfrm>
            <a:off x="322986" y="2418662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arrotondato 49"/>
          <p:cNvSpPr/>
          <p:nvPr/>
        </p:nvSpPr>
        <p:spPr>
          <a:xfrm>
            <a:off x="2961487" y="2179788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dirty="0">
                <a:solidFill>
                  <a:srgbClr val="000000"/>
                </a:solidFill>
                <a:latin typeface="Times"/>
                <a:cs typeface="Times"/>
              </a:rPr>
              <a:t>Esperienza pregressa</a:t>
            </a:r>
            <a:endParaRPr lang="it-IT" sz="1200" b="1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endParaRPr lang="it-IT" sz="1200" dirty="0">
              <a:latin typeface="Times"/>
              <a:cs typeface="Times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1259632" y="548680"/>
            <a:ext cx="9122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800000"/>
                </a:solidFill>
                <a:latin typeface="Times"/>
                <a:cs typeface="Times"/>
              </a:rPr>
              <a:t>Strumento di valutazione:</a:t>
            </a:r>
          </a:p>
          <a:p>
            <a:r>
              <a:rPr lang="it-IT" sz="2200" b="1" dirty="0" smtClean="0">
                <a:solidFill>
                  <a:srgbClr val="800000"/>
                </a:solidFill>
                <a:latin typeface="Times"/>
                <a:cs typeface="Times"/>
              </a:rPr>
              <a:t>Caratteristiche del risolutore di problemi e potenziale successo</a:t>
            </a:r>
            <a:endParaRPr lang="it-IT" sz="22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02451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4176464" cy="5081348"/>
        </p:xfrm>
        <a:graphic>
          <a:graphicData uri="http://schemas.openxmlformats.org/drawingml/2006/table">
            <a:tbl>
              <a:tblPr/>
              <a:tblGrid>
                <a:gridCol w="4176464"/>
              </a:tblGrid>
              <a:tr h="142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/>
                          <a:ea typeface="Calibri"/>
                          <a:cs typeface="Times New Roman"/>
                        </a:rPr>
                        <a:t>Titolo del progetto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9" marR="38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2490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1" dirty="0">
                          <a:latin typeface="Arial"/>
                          <a:ea typeface="Calibri"/>
                          <a:cs typeface="Times New Roman"/>
                        </a:rPr>
                        <a:t>Fornire un titolo accattivante e indicativo del contenuto e della tematica del progetto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9" marR="38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42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 err="1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Abstract</a:t>
                      </a:r>
                      <a:r>
                        <a:rPr lang="it-IT" sz="1000" b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del progetto</a:t>
                      </a:r>
                      <a:endParaRPr lang="it-IT" sz="1000" b="1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415" marR="33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461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Scrivere una breve descrizione</a:t>
                      </a:r>
                      <a:r>
                        <a:rPr lang="it-IT" sz="1000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de</a:t>
                      </a:r>
                      <a:r>
                        <a:rPr lang="it-IT" sz="1000" i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l progetto, che sintetizzi gli</a:t>
                      </a:r>
                      <a:r>
                        <a:rPr lang="it-IT" sz="1000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aspetti spiegati nel dettaglio nei prossimi campi</a:t>
                      </a:r>
                      <a:endParaRPr lang="it-IT" sz="1000" i="1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415" marR="33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/>
                          <a:ea typeface="Calibri"/>
                          <a:cs typeface="Times New Roman"/>
                        </a:rPr>
                        <a:t>Analisi del </a:t>
                      </a:r>
                      <a:r>
                        <a:rPr lang="it-IT" sz="1000" b="1" dirty="0" smtClean="0">
                          <a:latin typeface="Arial"/>
                          <a:ea typeface="Calibri"/>
                          <a:cs typeface="Times New Roman"/>
                        </a:rPr>
                        <a:t>bisogno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9" marR="38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36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1" dirty="0">
                          <a:latin typeface="Arial"/>
                          <a:ea typeface="Calibri"/>
                          <a:cs typeface="Times New Roman"/>
                        </a:rPr>
                        <a:t>Descrivere il contesto e le problematiche che il progetto intende affrontare, le ragioni per intraprendere il progetto.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9" marR="38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42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/>
                          <a:ea typeface="Calibri"/>
                          <a:cs typeface="Times New Roman"/>
                        </a:rPr>
                        <a:t>Obiettivo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9" marR="38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596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1" dirty="0">
                          <a:latin typeface="Arial"/>
                          <a:ea typeface="Calibri"/>
                          <a:cs typeface="Times New Roman"/>
                        </a:rPr>
                        <a:t>L’obiettivo del progetto deve essere stabilito con chiarezza, come meta finale da raggiungere al termine del </a:t>
                      </a:r>
                      <a:r>
                        <a:rPr lang="it-IT" sz="1000" i="1" dirty="0" smtClean="0">
                          <a:latin typeface="Arial"/>
                          <a:ea typeface="Calibri"/>
                          <a:cs typeface="Times New Roman"/>
                        </a:rPr>
                        <a:t>progetto.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9" marR="38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142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Beneficiari</a:t>
                      </a:r>
                      <a:endParaRPr lang="it-IT" sz="1000" b="1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029" marR="38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665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Descrivere a chi è </a:t>
                      </a:r>
                      <a:r>
                        <a:rPr lang="it-IT" sz="1000" i="1" kern="1200" dirty="0" err="1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riovolto</a:t>
                      </a:r>
                      <a:r>
                        <a:rPr lang="it-IT" sz="1000" i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/chi beneficia del progetto</a:t>
                      </a:r>
                      <a:endParaRPr lang="it-IT" sz="1000" i="1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029" marR="38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42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/>
                          <a:ea typeface="Calibri"/>
                          <a:cs typeface="Times New Roman"/>
                        </a:rPr>
                        <a:t>Risultati attesi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9" marR="38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6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 risultati corrispondono alle soluzioni ai problemi individuati che verranno realizzate nel corso del progetto.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9" marR="38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D7F"/>
                    </a:solidFill>
                  </a:tcPr>
                </a:tc>
              </a:tr>
              <a:tr h="142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err="1" smtClean="0">
                          <a:latin typeface="Arial"/>
                          <a:ea typeface="Calibri"/>
                          <a:cs typeface="Times New Roman"/>
                        </a:rPr>
                        <a:t>Partners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9" marR="38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2925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Descrivere  i </a:t>
                      </a:r>
                      <a:r>
                        <a:rPr lang="it-IT" sz="1000" i="1" kern="1200" dirty="0" err="1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partners</a:t>
                      </a:r>
                      <a:r>
                        <a:rPr lang="it-IT" sz="1000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che collaborano alla realizzazione del progetto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9" marR="38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6B5"/>
                    </a:solidFill>
                  </a:tcPr>
                </a:tc>
              </a:tr>
              <a:tr h="142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Tecnologie  utilizzate</a:t>
                      </a:r>
                    </a:p>
                  </a:txBody>
                  <a:tcPr marL="38029" marR="38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2258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1" dirty="0" smtClean="0">
                          <a:latin typeface="Arial"/>
                          <a:ea typeface="Calibri"/>
                          <a:cs typeface="Times New Roman"/>
                        </a:rPr>
                        <a:t>Descrivere gli strumenti utilizzati</a:t>
                      </a:r>
                      <a:r>
                        <a:rPr lang="it-IT" sz="1000" i="1" baseline="0" dirty="0" smtClean="0">
                          <a:latin typeface="Arial"/>
                          <a:ea typeface="Calibri"/>
                          <a:cs typeface="Times New Roman"/>
                        </a:rPr>
                        <a:t> per la realizzazione del progetto</a:t>
                      </a:r>
                      <a:endParaRPr lang="it-IT" sz="1000" i="1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029" marR="38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142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/>
                          <a:ea typeface="Calibri"/>
                          <a:cs typeface="Times New Roman"/>
                        </a:rPr>
                        <a:t>Durata del </a:t>
                      </a:r>
                      <a:r>
                        <a:rPr lang="it-IT" sz="1000" b="1" dirty="0" smtClean="0">
                          <a:latin typeface="Arial"/>
                          <a:ea typeface="Calibri"/>
                          <a:cs typeface="Times New Roman"/>
                        </a:rPr>
                        <a:t>progetto e attività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9" marR="38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188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1" dirty="0">
                          <a:latin typeface="Arial"/>
                          <a:ea typeface="Calibri"/>
                          <a:cs typeface="Times New Roman"/>
                        </a:rPr>
                        <a:t>Identificare la data di inizio e fine del progetto e la durata in mesi. </a:t>
                      </a:r>
                      <a:r>
                        <a:rPr lang="it-IT" sz="1000" i="1" dirty="0" smtClean="0">
                          <a:latin typeface="Arial"/>
                          <a:ea typeface="Calibri"/>
                          <a:cs typeface="Times New Roman"/>
                        </a:rPr>
                        <a:t>Compilare il </a:t>
                      </a:r>
                      <a:r>
                        <a:rPr lang="it-IT" sz="1000" b="1" i="1" dirty="0" smtClean="0">
                          <a:latin typeface="Arial"/>
                          <a:ea typeface="Calibri"/>
                          <a:cs typeface="Times New Roman"/>
                        </a:rPr>
                        <a:t>cronogramma</a:t>
                      </a:r>
                      <a:r>
                        <a:rPr lang="it-IT" sz="1000" i="1" baseline="0" dirty="0" smtClean="0">
                          <a:latin typeface="Arial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it-IT" sz="1000" i="1" dirty="0" smtClean="0">
                          <a:latin typeface="Arial"/>
                          <a:ea typeface="Calibri"/>
                          <a:cs typeface="Times New Roman"/>
                        </a:rPr>
                        <a:t>del </a:t>
                      </a:r>
                      <a:r>
                        <a:rPr lang="it-IT" sz="1000" i="1" dirty="0">
                          <a:latin typeface="Arial"/>
                          <a:ea typeface="Calibri"/>
                          <a:cs typeface="Times New Roman"/>
                        </a:rPr>
                        <a:t>progetto in cui viene presentata la durata di ogni attività </a:t>
                      </a:r>
                      <a:r>
                        <a:rPr lang="it-IT" sz="1000" i="1" dirty="0" smtClean="0">
                          <a:latin typeface="Arial"/>
                          <a:ea typeface="Calibri"/>
                          <a:cs typeface="Times New Roman"/>
                        </a:rPr>
                        <a:t>parte del </a:t>
                      </a:r>
                      <a:r>
                        <a:rPr lang="it-IT" sz="1000" i="1" dirty="0">
                          <a:latin typeface="Arial"/>
                          <a:ea typeface="Calibri"/>
                          <a:cs typeface="Times New Roman"/>
                        </a:rPr>
                        <a:t>progetto.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9" marR="38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CFFF"/>
                    </a:solidFill>
                  </a:tcPr>
                </a:tc>
              </a:tr>
              <a:tr h="142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latin typeface="Arial"/>
                          <a:ea typeface="Calibri"/>
                          <a:cs typeface="Times New Roman"/>
                        </a:rPr>
                        <a:t>Costi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9" marR="38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256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1" dirty="0">
                          <a:latin typeface="Arial"/>
                          <a:ea typeface="Calibri"/>
                          <a:cs typeface="Times New Roman"/>
                        </a:rPr>
                        <a:t>Indicare </a:t>
                      </a:r>
                      <a:r>
                        <a:rPr lang="it-IT" sz="1000" i="1" dirty="0" smtClean="0">
                          <a:latin typeface="Arial"/>
                          <a:ea typeface="Calibri"/>
                          <a:cs typeface="Times New Roman"/>
                        </a:rPr>
                        <a:t>il</a:t>
                      </a:r>
                      <a:r>
                        <a:rPr lang="it-IT" sz="1000" i="1" baseline="0" dirty="0" smtClean="0">
                          <a:latin typeface="Arial"/>
                          <a:ea typeface="Calibri"/>
                          <a:cs typeface="Times New Roman"/>
                        </a:rPr>
                        <a:t> dettaglio dei </a:t>
                      </a:r>
                      <a:r>
                        <a:rPr lang="it-IT" sz="1000" i="1" dirty="0" smtClean="0">
                          <a:latin typeface="Arial"/>
                          <a:ea typeface="Calibri"/>
                          <a:cs typeface="Times New Roman"/>
                        </a:rPr>
                        <a:t>costi del progetto compilando il modello di </a:t>
                      </a:r>
                      <a:r>
                        <a:rPr lang="it-IT" sz="1000" b="1" i="1" dirty="0" smtClean="0">
                          <a:latin typeface="Arial"/>
                          <a:ea typeface="Calibri"/>
                          <a:cs typeface="Times New Roman"/>
                        </a:rPr>
                        <a:t>budget</a:t>
                      </a:r>
                      <a:endParaRPr lang="it-IT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9" marR="38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5" name="Sottotitolo 4"/>
          <p:cNvSpPr txBox="1">
            <a:spLocks/>
          </p:cNvSpPr>
          <p:nvPr/>
        </p:nvSpPr>
        <p:spPr bwMode="auto">
          <a:xfrm>
            <a:off x="2411760" y="332656"/>
            <a:ext cx="4248472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it-IT" sz="2400" b="1" dirty="0">
                <a:solidFill>
                  <a:srgbClr val="800000"/>
                </a:solidFill>
                <a:latin typeface="Times" charset="0"/>
                <a:cs typeface="Times" charset="0"/>
              </a:rPr>
              <a:t>Piano di </a:t>
            </a:r>
            <a:r>
              <a:rPr lang="it-IT" sz="2400" b="1" dirty="0" smtClean="0">
                <a:solidFill>
                  <a:srgbClr val="800000"/>
                </a:solidFill>
                <a:latin typeface="Times" charset="0"/>
                <a:cs typeface="Times" charset="0"/>
              </a:rPr>
              <a:t>sviluppo</a:t>
            </a:r>
          </a:p>
          <a:p>
            <a:pPr marL="342900" indent="-342900" algn="ctr">
              <a:spcBef>
                <a:spcPct val="20000"/>
              </a:spcBef>
            </a:pPr>
            <a:endParaRPr lang="it-IT" sz="1300" b="1" dirty="0">
              <a:solidFill>
                <a:srgbClr val="800000"/>
              </a:solidFill>
              <a:latin typeface="Times" charset="0"/>
              <a:cs typeface="Times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716016" y="1268760"/>
            <a:ext cx="381642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4763">
              <a:spcBef>
                <a:spcPct val="20000"/>
              </a:spcBef>
            </a:pPr>
            <a:r>
              <a:rPr lang="it-IT" sz="1400" dirty="0" smtClean="0">
                <a:latin typeface="Times" charset="0"/>
                <a:cs typeface="Times" charset="0"/>
              </a:rPr>
              <a:t>Il piano di sviluppo è un documento che raccoglie tutte le informazioni necessarie alla realizzazione del progetto.</a:t>
            </a:r>
          </a:p>
          <a:p>
            <a:pPr marL="354013" indent="4763">
              <a:spcBef>
                <a:spcPct val="20000"/>
              </a:spcBef>
            </a:pPr>
            <a:r>
              <a:rPr lang="it-IT" sz="1400" dirty="0" smtClean="0">
                <a:latin typeface="Times" charset="0"/>
                <a:cs typeface="Times" charset="0"/>
              </a:rPr>
              <a:t>E’ anche uno strumento di presentazione organica e ben strutturata del progetto perché sia comprensibile a chi non lo conosce, ad es. potenziali finanziatori.</a:t>
            </a:r>
          </a:p>
          <a:p>
            <a:pPr marL="354013" indent="4763">
              <a:spcBef>
                <a:spcPct val="20000"/>
              </a:spcBef>
            </a:pPr>
            <a:endParaRPr lang="it-IT" sz="1400" dirty="0" smtClean="0">
              <a:latin typeface="Times" charset="0"/>
              <a:cs typeface="Times" charset="0"/>
            </a:endParaRPr>
          </a:p>
          <a:p>
            <a:pPr marL="354013" indent="4763">
              <a:spcBef>
                <a:spcPct val="20000"/>
              </a:spcBef>
            </a:pPr>
            <a:r>
              <a:rPr lang="it-IT" sz="1400" dirty="0" smtClean="0">
                <a:latin typeface="Times" charset="0"/>
                <a:cs typeface="Times" charset="0"/>
              </a:rPr>
              <a:t>Con il percorso sviluppato nel modulo precedente “Ideazione”, è stata già raggiunta una prima bozza dell’idea progettuale con obiettivi, risultati, ecc. Se il livello di dettaglio nell’Albero del “Come” lo ha consentito, anche alcune attività sono state già individuate.</a:t>
            </a:r>
          </a:p>
          <a:p>
            <a:pPr marL="354013" indent="4763">
              <a:spcBef>
                <a:spcPct val="20000"/>
              </a:spcBef>
            </a:pPr>
            <a:endParaRPr lang="it-IT" sz="1400" dirty="0" smtClean="0">
              <a:latin typeface="Times" charset="0"/>
              <a:cs typeface="Times" charset="0"/>
            </a:endParaRPr>
          </a:p>
          <a:p>
            <a:pPr marL="354013" indent="4763">
              <a:spcBef>
                <a:spcPct val="20000"/>
              </a:spcBef>
            </a:pPr>
            <a:r>
              <a:rPr lang="it-IT" sz="1400" dirty="0" smtClean="0">
                <a:latin typeface="Times" charset="0"/>
                <a:cs typeface="Times" charset="0"/>
              </a:rPr>
              <a:t>Compilando tutti i campi del Piano di Sviluppo il progetto acquisirà una struttura ben definita e chiara, facendo con l’occasione tutti gli aggiustamenti ritenuti necessari all’idea originaria.</a:t>
            </a:r>
          </a:p>
          <a:p>
            <a:pPr marL="354013" indent="4763">
              <a:spcBef>
                <a:spcPct val="20000"/>
              </a:spcBef>
            </a:pPr>
            <a:r>
              <a:rPr lang="it-IT" sz="1400" dirty="0" smtClean="0">
                <a:latin typeface="Times" charset="0"/>
                <a:cs typeface="Times" charset="0"/>
              </a:rPr>
              <a:t> </a:t>
            </a:r>
          </a:p>
          <a:p>
            <a:pPr marL="354013" indent="4763">
              <a:spcBef>
                <a:spcPct val="20000"/>
              </a:spcBef>
            </a:pPr>
            <a:endParaRPr lang="it-IT" sz="1400" dirty="0" smtClean="0">
              <a:latin typeface="Times" charset="0"/>
              <a:cs typeface="Times" charset="0"/>
            </a:endParaRPr>
          </a:p>
          <a:p>
            <a:pPr marL="354013" indent="4763">
              <a:spcBef>
                <a:spcPct val="20000"/>
              </a:spcBef>
            </a:pPr>
            <a:endParaRPr lang="it-IT" sz="1200" dirty="0" smtClean="0">
              <a:latin typeface="Times" charset="0"/>
              <a:cs typeface="Times" charset="0"/>
            </a:endParaRPr>
          </a:p>
          <a:p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210E-B1D9-469B-AE11-8654062FBFC9}" type="datetime1">
              <a:rPr lang="it-IT" smtClean="0"/>
              <a:t>23/03/2016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7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89654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it-IT" sz="4400" b="1" dirty="0" smtClean="0">
                <a:solidFill>
                  <a:schemeClr val="bg1"/>
                </a:solidFill>
              </a:rPr>
              <a:t>GRAZIE!</a:t>
            </a:r>
          </a:p>
          <a:p>
            <a:pPr marL="0" indent="0" algn="ctr">
              <a:buNone/>
            </a:pPr>
            <a:endParaRPr lang="it-IT" b="1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t-IT" b="1" dirty="0" smtClean="0">
                <a:solidFill>
                  <a:schemeClr val="bg1"/>
                </a:solidFill>
              </a:rPr>
              <a:t>Ana Lain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dirty="0" smtClean="0">
                <a:solidFill>
                  <a:schemeClr val="bg1"/>
                </a:solidFill>
              </a:rPr>
              <a:t>Innovazione nella scuola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dirty="0" smtClean="0">
                <a:solidFill>
                  <a:schemeClr val="bg1"/>
                </a:solidFill>
              </a:rPr>
              <a:t>Fondazione Mondo Digitale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t-IT" dirty="0" smtClean="0">
                <a:solidFill>
                  <a:schemeClr val="bg1"/>
                </a:solidFill>
              </a:rPr>
              <a:t>mondodigitale.org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dirty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nnovationgym.org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dirty="0" smtClean="0">
                <a:solidFill>
                  <a:schemeClr val="bg1"/>
                </a:solidFill>
              </a:rPr>
              <a:t>phyrtual.org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t-IT" dirty="0">
                <a:solidFill>
                  <a:schemeClr val="bg1"/>
                </a:solidFill>
                <a:hlinkClick r:id="rId3"/>
              </a:rPr>
              <a:t>a.lain@mondodigitale.org</a:t>
            </a:r>
            <a:endParaRPr lang="it-IT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t-IT" dirty="0">
                <a:solidFill>
                  <a:schemeClr val="bg1"/>
                </a:solidFill>
              </a:rPr>
              <a:t>@</a:t>
            </a:r>
            <a:r>
              <a:rPr lang="it-IT" dirty="0" err="1">
                <a:solidFill>
                  <a:schemeClr val="bg1"/>
                </a:solidFill>
              </a:rPr>
              <a:t>Ana_fmd</a:t>
            </a:r>
            <a:endParaRPr lang="it-IT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t-IT" dirty="0" smtClean="0">
                <a:solidFill>
                  <a:schemeClr val="bg1"/>
                </a:solidFill>
              </a:rPr>
              <a:t>345.4186710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t-IT" dirty="0" smtClean="0">
                <a:solidFill>
                  <a:schemeClr val="bg1"/>
                </a:solidFill>
              </a:rPr>
              <a:t>Palestra dell’Innovazione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dirty="0" smtClean="0">
                <a:solidFill>
                  <a:schemeClr val="bg1"/>
                </a:solidFill>
              </a:rPr>
              <a:t>Via del </a:t>
            </a:r>
            <a:r>
              <a:rPr lang="it-IT" dirty="0" err="1" smtClean="0">
                <a:solidFill>
                  <a:schemeClr val="bg1"/>
                </a:solidFill>
              </a:rPr>
              <a:t>Quadraro</a:t>
            </a:r>
            <a:r>
              <a:rPr lang="it-IT" dirty="0" smtClean="0">
                <a:solidFill>
                  <a:schemeClr val="bg1"/>
                </a:solidFill>
              </a:rPr>
              <a:t> 102</a:t>
            </a:r>
            <a:endParaRPr lang="it-IT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t-IT" dirty="0" smtClean="0">
                <a:solidFill>
                  <a:schemeClr val="bg1"/>
                </a:solidFill>
              </a:rPr>
              <a:t>Rosy D’Elia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dirty="0" smtClean="0">
                <a:solidFill>
                  <a:schemeClr val="bg1"/>
                </a:solidFill>
                <a:hlinkClick r:id="rId4"/>
              </a:rPr>
              <a:t>r.delia@mondodigitale.org</a:t>
            </a:r>
            <a:endParaRPr lang="it-IT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t-IT" dirty="0" smtClean="0">
                <a:solidFill>
                  <a:schemeClr val="bg1"/>
                </a:solidFill>
              </a:rPr>
              <a:t>320.2858656</a:t>
            </a:r>
            <a:endParaRPr lang="it-IT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it-IT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rgbClr val="800000"/>
                </a:solidFill>
                <a:latin typeface="Trebuchet MS" pitchFamily="34" charset="0"/>
                <a:ea typeface="Times" pitchFamily="-84" charset="0"/>
                <a:cs typeface="Times" pitchFamily="-84" charset="0"/>
              </a:rPr>
              <a:t>Metafora del viaggiatore </a:t>
            </a:r>
            <a:br>
              <a:rPr lang="it-IT" sz="2800" b="1" dirty="0" smtClean="0">
                <a:solidFill>
                  <a:srgbClr val="800000"/>
                </a:solidFill>
                <a:latin typeface="Trebuchet MS" pitchFamily="34" charset="0"/>
                <a:ea typeface="Times" pitchFamily="-84" charset="0"/>
                <a:cs typeface="Times" pitchFamily="-84" charset="0"/>
              </a:rPr>
            </a:br>
            <a:r>
              <a:rPr lang="it-IT" sz="2800" b="1" dirty="0" smtClean="0">
                <a:solidFill>
                  <a:srgbClr val="800000"/>
                </a:solidFill>
                <a:latin typeface="Trebuchet MS" pitchFamily="34" charset="0"/>
                <a:ea typeface="Times" pitchFamily="-84" charset="0"/>
                <a:cs typeface="Times" pitchFamily="-84" charset="0"/>
              </a:rPr>
              <a:t>Attrezzarsi per il viaggio della vita</a:t>
            </a:r>
            <a:endParaRPr lang="it-IT" sz="2800" b="1" dirty="0">
              <a:solidFill>
                <a:srgbClr val="800000"/>
              </a:solidFill>
              <a:latin typeface="Trebuchet MS" pitchFamily="34" charset="0"/>
              <a:ea typeface="Times" pitchFamily="-84" charset="0"/>
              <a:cs typeface="Times" pitchFamily="-84" charset="0"/>
            </a:endParaRPr>
          </a:p>
        </p:txBody>
      </p:sp>
      <p:pic>
        <p:nvPicPr>
          <p:cNvPr id="4" name="Immagine 3" descr="overstuffed-bagg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828800"/>
            <a:ext cx="3581400" cy="2428068"/>
          </a:xfrm>
          <a:prstGeom prst="rect">
            <a:avLst/>
          </a:prstGeom>
        </p:spPr>
      </p:pic>
      <p:pic>
        <p:nvPicPr>
          <p:cNvPr id="6" name="Immagine 5" descr="Excess-Baggage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4343400"/>
            <a:ext cx="2089139" cy="1981200"/>
          </a:xfrm>
          <a:prstGeom prst="rect">
            <a:avLst/>
          </a:prstGeom>
        </p:spPr>
      </p:pic>
      <p:pic>
        <p:nvPicPr>
          <p:cNvPr id="8" name="Immagine 7" descr="Unknown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2133600"/>
            <a:ext cx="3116671" cy="3962400"/>
          </a:xfrm>
          <a:prstGeom prst="rect">
            <a:avLst/>
          </a:prstGeom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B231-8ECA-4C7E-88E2-130A40077C7E}" type="datetime1">
              <a:rPr lang="it-IT" smtClean="0"/>
              <a:t>23/03/2016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4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ttangolo 83"/>
          <p:cNvSpPr>
            <a:spLocks noChangeArrowheads="1"/>
          </p:cNvSpPr>
          <p:nvPr/>
        </p:nvSpPr>
        <p:spPr bwMode="auto">
          <a:xfrm>
            <a:off x="1295400" y="765175"/>
            <a:ext cx="6553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500" b="1" dirty="0">
                <a:solidFill>
                  <a:srgbClr val="800000"/>
                </a:solidFill>
                <a:latin typeface="Trebuchet MS" pitchFamily="34" charset="0"/>
                <a:ea typeface="Times" pitchFamily="-84" charset="0"/>
                <a:cs typeface="Times" pitchFamily="-84" charset="0"/>
              </a:rPr>
              <a:t>Educazione per la </a:t>
            </a:r>
            <a:r>
              <a:rPr lang="it-IT" sz="2500" b="1" dirty="0" smtClean="0">
                <a:solidFill>
                  <a:srgbClr val="800000"/>
                </a:solidFill>
                <a:latin typeface="Trebuchet MS" pitchFamily="34" charset="0"/>
                <a:ea typeface="Times" pitchFamily="-84" charset="0"/>
                <a:cs typeface="Times" pitchFamily="-84" charset="0"/>
              </a:rPr>
              <a:t>vita</a:t>
            </a:r>
            <a:endParaRPr lang="it-IT" sz="2500" b="1" dirty="0">
              <a:solidFill>
                <a:srgbClr val="800000"/>
              </a:solidFill>
              <a:latin typeface="Trebuchet MS" pitchFamily="34" charset="0"/>
              <a:ea typeface="Times" pitchFamily="-84" charset="0"/>
              <a:cs typeface="Times" pitchFamily="-84" charset="0"/>
            </a:endParaRPr>
          </a:p>
        </p:txBody>
      </p:sp>
      <p:pic>
        <p:nvPicPr>
          <p:cNvPr id="2051" name="Immagine 5" descr="logo_phyrtual_palestradell'innovazio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18250"/>
            <a:ext cx="15652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Immagine 2" descr="Edu4Life-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025" y="1557338"/>
            <a:ext cx="8059738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466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83768" y="2780928"/>
            <a:ext cx="4330824" cy="74868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hlinkClick r:id="rId2"/>
              </a:rPr>
              <a:t>Palestra dell’Innovazione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398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3491880" y="2636912"/>
            <a:ext cx="4330824" cy="74868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hlinkClick r:id="rId2"/>
              </a:rPr>
              <a:t>Phyrtual.org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648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tangolo arrotondato 44"/>
          <p:cNvSpPr/>
          <p:nvPr/>
        </p:nvSpPr>
        <p:spPr>
          <a:xfrm>
            <a:off x="2599928" y="2420888"/>
            <a:ext cx="3196208" cy="424847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10000"/>
                </a:schemeClr>
              </a:gs>
              <a:gs pos="35000">
                <a:schemeClr val="accent3">
                  <a:tint val="37000"/>
                  <a:satMod val="300000"/>
                  <a:alpha val="10000"/>
                </a:schemeClr>
              </a:gs>
              <a:gs pos="100000">
                <a:schemeClr val="accent3">
                  <a:tint val="15000"/>
                  <a:satMod val="350000"/>
                  <a:alpha val="1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2 14"/>
          <p:cNvCxnSpPr>
            <a:stCxn id="22" idx="2"/>
          </p:cNvCxnSpPr>
          <p:nvPr/>
        </p:nvCxnSpPr>
        <p:spPr>
          <a:xfrm rot="5400000">
            <a:off x="3895328" y="3849960"/>
            <a:ext cx="609600" cy="158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rot="5400000">
            <a:off x="3819128" y="522156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" name="Rettangolo arrotondato 21"/>
          <p:cNvSpPr/>
          <p:nvPr/>
        </p:nvSpPr>
        <p:spPr>
          <a:xfrm>
            <a:off x="3590528" y="2783160"/>
            <a:ext cx="12192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solidFill>
                  <a:schemeClr val="tx1"/>
                </a:solidFill>
                <a:latin typeface="Times"/>
                <a:cs typeface="Times"/>
              </a:rPr>
              <a:t>Identificazione del problema/</a:t>
            </a:r>
          </a:p>
          <a:p>
            <a:pPr algn="ctr"/>
            <a:r>
              <a:rPr lang="it-IT" sz="1100" b="1" dirty="0" smtClean="0">
                <a:solidFill>
                  <a:schemeClr val="tx1"/>
                </a:solidFill>
                <a:latin typeface="Times"/>
                <a:cs typeface="Times"/>
              </a:rPr>
              <a:t>opportunità</a:t>
            </a:r>
            <a:endParaRPr lang="it-IT" sz="1100" b="1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3590528" y="4154760"/>
            <a:ext cx="12192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latin typeface="Times"/>
                <a:cs typeface="Times"/>
              </a:rPr>
              <a:t>Valutazione e selezione dei problemi</a:t>
            </a:r>
            <a:endParaRPr lang="it-IT" sz="1100" b="1" dirty="0">
              <a:latin typeface="Times"/>
              <a:cs typeface="Times"/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3635896" y="5589240"/>
            <a:ext cx="12192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latin typeface="Times"/>
                <a:cs typeface="Times"/>
              </a:rPr>
              <a:t>Identificazione delle soluzioni potenziali</a:t>
            </a:r>
            <a:endParaRPr lang="it-IT" sz="1100" b="1" dirty="0">
              <a:latin typeface="Times"/>
              <a:cs typeface="Times"/>
            </a:endParaRPr>
          </a:p>
        </p:txBody>
      </p:sp>
      <p:sp>
        <p:nvSpPr>
          <p:cNvPr id="28" name="Rettangolo arrotondato 27"/>
          <p:cNvSpPr/>
          <p:nvPr/>
        </p:nvSpPr>
        <p:spPr>
          <a:xfrm>
            <a:off x="7315200" y="2883024"/>
            <a:ext cx="1361256" cy="762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16000"/>
                </a:schemeClr>
              </a:gs>
              <a:gs pos="35000">
                <a:schemeClr val="accent3">
                  <a:tint val="37000"/>
                  <a:satMod val="300000"/>
                  <a:alpha val="16000"/>
                </a:schemeClr>
              </a:gs>
              <a:gs pos="100000">
                <a:schemeClr val="accent3">
                  <a:tint val="15000"/>
                  <a:satMod val="350000"/>
                  <a:alpha val="16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  <a:alpha val="1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A6A6A6"/>
                </a:solidFill>
                <a:latin typeface="Times"/>
                <a:cs typeface="Times"/>
              </a:rPr>
              <a:t>Implementazione</a:t>
            </a:r>
            <a:endParaRPr lang="it-IT" sz="1100">
              <a:solidFill>
                <a:srgbClr val="A6A6A6"/>
              </a:solidFill>
              <a:latin typeface="Times"/>
              <a:cs typeface="Times"/>
            </a:endParaRPr>
          </a:p>
        </p:txBody>
      </p:sp>
      <p:cxnSp>
        <p:nvCxnSpPr>
          <p:cNvPr id="59" name="Connettore 2 58"/>
          <p:cNvCxnSpPr/>
          <p:nvPr/>
        </p:nvCxnSpPr>
        <p:spPr>
          <a:xfrm>
            <a:off x="5796136" y="2996952"/>
            <a:ext cx="1519064" cy="16396"/>
          </a:xfrm>
          <a:prstGeom prst="straightConnector1">
            <a:avLst/>
          </a:prstGeom>
          <a:ln w="25400" cap="flat" cmpd="sng" algn="ctr">
            <a:solidFill>
              <a:schemeClr val="accent3">
                <a:alpha val="28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0" name="Ovale 59"/>
          <p:cNvSpPr/>
          <p:nvPr/>
        </p:nvSpPr>
        <p:spPr>
          <a:xfrm>
            <a:off x="3361928" y="2630760"/>
            <a:ext cx="381000" cy="3048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smtClean="0">
                <a:latin typeface="Times"/>
                <a:cs typeface="Times"/>
              </a:rPr>
              <a:t>1</a:t>
            </a:r>
            <a:endParaRPr lang="it-IT" sz="1200" b="1">
              <a:latin typeface="Times"/>
              <a:cs typeface="Times"/>
            </a:endParaRPr>
          </a:p>
        </p:txBody>
      </p:sp>
      <p:sp>
        <p:nvSpPr>
          <p:cNvPr id="61" name="Ovale 60"/>
          <p:cNvSpPr/>
          <p:nvPr/>
        </p:nvSpPr>
        <p:spPr>
          <a:xfrm>
            <a:off x="3438128" y="4078560"/>
            <a:ext cx="381000" cy="3048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smtClean="0">
                <a:latin typeface="Times"/>
                <a:cs typeface="Times"/>
              </a:rPr>
              <a:t>2</a:t>
            </a:r>
            <a:endParaRPr lang="it-IT" sz="1200" b="1">
              <a:latin typeface="Times"/>
              <a:cs typeface="Times"/>
            </a:endParaRPr>
          </a:p>
        </p:txBody>
      </p:sp>
      <p:sp>
        <p:nvSpPr>
          <p:cNvPr id="63" name="Ovale 62"/>
          <p:cNvSpPr/>
          <p:nvPr/>
        </p:nvSpPr>
        <p:spPr>
          <a:xfrm>
            <a:off x="3491880" y="5445224"/>
            <a:ext cx="381000" cy="3048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latin typeface="Times"/>
                <a:cs typeface="Times"/>
              </a:rPr>
              <a:t>3</a:t>
            </a:r>
            <a:endParaRPr lang="it-IT" sz="1200" b="1" dirty="0">
              <a:latin typeface="Times"/>
              <a:cs typeface="Times"/>
            </a:endParaRPr>
          </a:p>
        </p:txBody>
      </p:sp>
      <p:sp>
        <p:nvSpPr>
          <p:cNvPr id="66" name="Ovale 65"/>
          <p:cNvSpPr/>
          <p:nvPr/>
        </p:nvSpPr>
        <p:spPr>
          <a:xfrm>
            <a:off x="7308304" y="2708920"/>
            <a:ext cx="406400" cy="3048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latin typeface="Times"/>
                <a:cs typeface="Times"/>
              </a:rPr>
              <a:t>4</a:t>
            </a:r>
            <a:endParaRPr lang="it-IT" sz="1200" b="1" dirty="0">
              <a:latin typeface="Times"/>
              <a:cs typeface="Times"/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1977244" y="1111106"/>
            <a:ext cx="45365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00" b="1" dirty="0" smtClean="0">
                <a:solidFill>
                  <a:srgbClr val="800000"/>
                </a:solidFill>
                <a:latin typeface="Times"/>
                <a:cs typeface="Times"/>
              </a:rPr>
              <a:t>Il processo di ideazione </a:t>
            </a:r>
          </a:p>
        </p:txBody>
      </p:sp>
      <p:cxnSp>
        <p:nvCxnSpPr>
          <p:cNvPr id="35" name="Connettore 4 46"/>
          <p:cNvCxnSpPr/>
          <p:nvPr/>
        </p:nvCxnSpPr>
        <p:spPr>
          <a:xfrm rot="16200000" flipV="1">
            <a:off x="6641248" y="1540040"/>
            <a:ext cx="362272" cy="2412000"/>
          </a:xfrm>
          <a:prstGeom prst="bentConnector2">
            <a:avLst/>
          </a:prstGeom>
          <a:ln w="3175" cap="flat" cmpd="sng" algn="ctr">
            <a:solidFill>
              <a:srgbClr val="FF0000"/>
            </a:solidFill>
            <a:prstDash val="dashDot"/>
            <a:round/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grpSp>
        <p:nvGrpSpPr>
          <p:cNvPr id="2" name="Gruppo 55"/>
          <p:cNvGrpSpPr/>
          <p:nvPr/>
        </p:nvGrpSpPr>
        <p:grpSpPr>
          <a:xfrm rot="5400000">
            <a:off x="2739008" y="5241776"/>
            <a:ext cx="1398240" cy="304800"/>
            <a:chOff x="2894806" y="3810000"/>
            <a:chExt cx="1600994" cy="534194"/>
          </a:xfrm>
        </p:grpSpPr>
        <p:cxnSp>
          <p:nvCxnSpPr>
            <p:cNvPr id="41" name="Connettore 4 46"/>
            <p:cNvCxnSpPr/>
            <p:nvPr/>
          </p:nvCxnSpPr>
          <p:spPr>
            <a:xfrm rot="5400000">
              <a:off x="3429000" y="3276600"/>
              <a:ext cx="533400" cy="1600200"/>
            </a:xfrm>
            <a:prstGeom prst="bentConnector2">
              <a:avLst/>
            </a:prstGeom>
            <a:ln w="31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42" name="Connettore 2 41"/>
            <p:cNvCxnSpPr/>
            <p:nvPr/>
          </p:nvCxnSpPr>
          <p:spPr>
            <a:xfrm rot="5400000" flipH="1" flipV="1">
              <a:off x="2628900" y="4076700"/>
              <a:ext cx="533400" cy="1588"/>
            </a:xfrm>
            <a:prstGeom prst="straightConnector1">
              <a:avLst/>
            </a:prstGeom>
            <a:ln w="31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arrow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</p:grpSp>
      <p:sp>
        <p:nvSpPr>
          <p:cNvPr id="44" name="CasellaDiTesto 43"/>
          <p:cNvSpPr txBox="1"/>
          <p:nvPr/>
        </p:nvSpPr>
        <p:spPr>
          <a:xfrm>
            <a:off x="3707904" y="6309320"/>
            <a:ext cx="108074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700" b="1" dirty="0" smtClean="0">
                <a:solidFill>
                  <a:srgbClr val="800000"/>
                </a:solidFill>
                <a:latin typeface="Times"/>
                <a:cs typeface="Times"/>
              </a:rPr>
              <a:t>Ideazione</a:t>
            </a:r>
            <a:endParaRPr lang="it-IT" sz="1700" dirty="0"/>
          </a:p>
        </p:txBody>
      </p:sp>
      <p:grpSp>
        <p:nvGrpSpPr>
          <p:cNvPr id="3" name="Gruppo 5"/>
          <p:cNvGrpSpPr/>
          <p:nvPr/>
        </p:nvGrpSpPr>
        <p:grpSpPr>
          <a:xfrm>
            <a:off x="6628916" y="526767"/>
            <a:ext cx="1765176" cy="792088"/>
            <a:chOff x="2514600" y="3860800"/>
            <a:chExt cx="3505200" cy="1796898"/>
          </a:xfrm>
        </p:grpSpPr>
        <p:pic>
          <p:nvPicPr>
            <p:cNvPr id="47" name="Immagine 46" descr="081209-light-bulb-0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0" y="3860800"/>
              <a:ext cx="609600" cy="812800"/>
            </a:xfrm>
            <a:prstGeom prst="rect">
              <a:avLst/>
            </a:prstGeom>
          </p:spPr>
        </p:pic>
        <p:pic>
          <p:nvPicPr>
            <p:cNvPr id="50" name="Immagine 49" descr="dreamstim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600" y="4648200"/>
              <a:ext cx="3505200" cy="1009498"/>
            </a:xfrm>
            <a:prstGeom prst="rect">
              <a:avLst/>
            </a:prstGeom>
          </p:spPr>
        </p:pic>
      </p:grpSp>
      <p:grpSp>
        <p:nvGrpSpPr>
          <p:cNvPr id="4" name="Gruppo 55"/>
          <p:cNvGrpSpPr/>
          <p:nvPr/>
        </p:nvGrpSpPr>
        <p:grpSpPr>
          <a:xfrm rot="5400000">
            <a:off x="2729136" y="3729608"/>
            <a:ext cx="1398240" cy="304800"/>
            <a:chOff x="2894806" y="3810000"/>
            <a:chExt cx="1600994" cy="534194"/>
          </a:xfrm>
        </p:grpSpPr>
        <p:cxnSp>
          <p:nvCxnSpPr>
            <p:cNvPr id="53" name="Connettore 4 46"/>
            <p:cNvCxnSpPr/>
            <p:nvPr/>
          </p:nvCxnSpPr>
          <p:spPr>
            <a:xfrm rot="5400000">
              <a:off x="3429000" y="3276600"/>
              <a:ext cx="533400" cy="1600200"/>
            </a:xfrm>
            <a:prstGeom prst="bentConnector2">
              <a:avLst/>
            </a:prstGeom>
            <a:ln w="31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54" name="Connettore 2 53"/>
            <p:cNvCxnSpPr/>
            <p:nvPr/>
          </p:nvCxnSpPr>
          <p:spPr>
            <a:xfrm rot="5400000" flipH="1" flipV="1">
              <a:off x="2628900" y="4076700"/>
              <a:ext cx="533400" cy="1588"/>
            </a:xfrm>
            <a:prstGeom prst="straightConnector1">
              <a:avLst/>
            </a:prstGeom>
            <a:ln w="31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arrow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</p:grpSp>
      <p:grpSp>
        <p:nvGrpSpPr>
          <p:cNvPr id="5" name="Gruppo 55"/>
          <p:cNvGrpSpPr/>
          <p:nvPr/>
        </p:nvGrpSpPr>
        <p:grpSpPr>
          <a:xfrm rot="16200000" flipH="1">
            <a:off x="3527884" y="4473116"/>
            <a:ext cx="2952328" cy="288032"/>
            <a:chOff x="2894806" y="3810000"/>
            <a:chExt cx="1600994" cy="534194"/>
          </a:xfrm>
        </p:grpSpPr>
        <p:cxnSp>
          <p:nvCxnSpPr>
            <p:cNvPr id="69" name="Connettore 4 46"/>
            <p:cNvCxnSpPr/>
            <p:nvPr/>
          </p:nvCxnSpPr>
          <p:spPr>
            <a:xfrm rot="5400000">
              <a:off x="3429000" y="3276600"/>
              <a:ext cx="533400" cy="1600200"/>
            </a:xfrm>
            <a:prstGeom prst="bentConnector2">
              <a:avLst/>
            </a:prstGeom>
            <a:ln w="31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70" name="Connettore 2 69"/>
            <p:cNvCxnSpPr/>
            <p:nvPr/>
          </p:nvCxnSpPr>
          <p:spPr>
            <a:xfrm rot="5400000" flipH="1" flipV="1">
              <a:off x="2628900" y="4076700"/>
              <a:ext cx="533400" cy="1588"/>
            </a:xfrm>
            <a:prstGeom prst="straightConnector1">
              <a:avLst/>
            </a:prstGeom>
            <a:ln w="31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arrow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33982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77650" y="2440966"/>
            <a:ext cx="4796753" cy="724560"/>
          </a:xfrm>
        </p:spPr>
        <p:txBody>
          <a:bodyPr>
            <a:normAutofit/>
          </a:bodyPr>
          <a:lstStyle/>
          <a:p>
            <a:r>
              <a:rPr lang="en-GB" sz="3300" b="1" dirty="0" err="1" smtClean="0">
                <a:solidFill>
                  <a:srgbClr val="800000"/>
                </a:solidFill>
                <a:latin typeface="Times"/>
                <a:cs typeface="Times"/>
              </a:rPr>
              <a:t>Cos’è</a:t>
            </a:r>
            <a:r>
              <a:rPr lang="en-GB" sz="3300" b="1" dirty="0" smtClean="0">
                <a:solidFill>
                  <a:srgbClr val="800000"/>
                </a:solidFill>
                <a:latin typeface="Times"/>
                <a:cs typeface="Times"/>
              </a:rPr>
              <a:t> un </a:t>
            </a:r>
            <a:r>
              <a:rPr lang="en-GB" sz="3300" b="1" dirty="0" err="1" smtClean="0">
                <a:solidFill>
                  <a:srgbClr val="800000"/>
                </a:solidFill>
                <a:latin typeface="Times"/>
                <a:cs typeface="Times"/>
              </a:rPr>
              <a:t>problema</a:t>
            </a:r>
            <a:r>
              <a:rPr lang="en-GB" sz="3300" b="1" dirty="0" smtClean="0">
                <a:solidFill>
                  <a:srgbClr val="800000"/>
                </a:solidFill>
                <a:latin typeface="Times"/>
                <a:cs typeface="Times"/>
              </a:rPr>
              <a:t>?</a:t>
            </a:r>
            <a:endParaRPr lang="en-GB" sz="33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12" name="Immagine 11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6515" y="790207"/>
            <a:ext cx="1519022" cy="1519022"/>
          </a:xfrm>
          <a:prstGeom prst="rect">
            <a:avLst/>
          </a:prstGeom>
        </p:spPr>
      </p:pic>
      <p:pic>
        <p:nvPicPr>
          <p:cNvPr id="4" name="Immagine 71" descr="Unknown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429000"/>
            <a:ext cx="2376264" cy="262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1000"/>
            <a:ext cx="4796753" cy="724560"/>
          </a:xfrm>
        </p:spPr>
        <p:txBody>
          <a:bodyPr>
            <a:normAutofit/>
          </a:bodyPr>
          <a:lstStyle/>
          <a:p>
            <a:r>
              <a:rPr lang="en-GB" sz="2700" b="1" dirty="0" err="1" smtClean="0">
                <a:solidFill>
                  <a:srgbClr val="800000"/>
                </a:solidFill>
                <a:latin typeface="Times"/>
                <a:cs typeface="Times"/>
              </a:rPr>
              <a:t>Cos’è</a:t>
            </a:r>
            <a:r>
              <a:rPr lang="en-GB" sz="2700" b="1" dirty="0" smtClean="0">
                <a:solidFill>
                  <a:srgbClr val="800000"/>
                </a:solidFill>
                <a:latin typeface="Times"/>
                <a:cs typeface="Times"/>
              </a:rPr>
              <a:t> un </a:t>
            </a:r>
            <a:r>
              <a:rPr lang="en-GB" sz="2700" b="1" dirty="0" err="1" smtClean="0">
                <a:solidFill>
                  <a:srgbClr val="800000"/>
                </a:solidFill>
                <a:latin typeface="Times"/>
                <a:cs typeface="Times"/>
              </a:rPr>
              <a:t>Problema</a:t>
            </a:r>
            <a:r>
              <a:rPr lang="en-GB" sz="2700" b="1" dirty="0" smtClean="0">
                <a:solidFill>
                  <a:srgbClr val="800000"/>
                </a:solidFill>
                <a:latin typeface="Times"/>
                <a:cs typeface="Times"/>
              </a:rPr>
              <a:t>?</a:t>
            </a:r>
            <a:endParaRPr lang="en-GB" sz="27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10" name="Immagine 9" descr="Unknow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7337" y="1384300"/>
            <a:ext cx="1096785" cy="1096785"/>
          </a:xfrm>
          <a:prstGeom prst="rect">
            <a:avLst/>
          </a:prstGeom>
        </p:spPr>
      </p:pic>
      <p:pic>
        <p:nvPicPr>
          <p:cNvPr id="15" name="Immagine 14" descr="Obvious_water_pollutio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2619" y="1047306"/>
            <a:ext cx="1321435" cy="1987120"/>
          </a:xfrm>
          <a:prstGeom prst="rect">
            <a:avLst/>
          </a:prstGeom>
        </p:spPr>
      </p:pic>
      <p:pic>
        <p:nvPicPr>
          <p:cNvPr id="18" name="Immagine 17" descr="inventive-problem-solving-software_mediu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7337" y="4741741"/>
            <a:ext cx="1414454" cy="1308369"/>
          </a:xfrm>
          <a:prstGeom prst="roundRect">
            <a:avLst/>
          </a:prstGeom>
        </p:spPr>
      </p:pic>
      <p:pic>
        <p:nvPicPr>
          <p:cNvPr id="23" name="Immagine 22" descr="Problem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14704" y="4354410"/>
            <a:ext cx="1719350" cy="1719350"/>
          </a:xfrm>
          <a:prstGeom prst="rect">
            <a:avLst/>
          </a:prstGeom>
        </p:spPr>
      </p:pic>
      <p:sp>
        <p:nvSpPr>
          <p:cNvPr id="11" name="Rettangolo arrotondato 10"/>
          <p:cNvSpPr/>
          <p:nvPr/>
        </p:nvSpPr>
        <p:spPr>
          <a:xfrm>
            <a:off x="462457" y="1179137"/>
            <a:ext cx="4467605" cy="25420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500" b="1" smtClean="0">
                <a:solidFill>
                  <a:schemeClr val="tx1"/>
                </a:solidFill>
                <a:latin typeface="Times"/>
                <a:cs typeface="Times"/>
              </a:rPr>
              <a:t>UN PROBLEMA </a:t>
            </a:r>
            <a:r>
              <a:rPr lang="it-IT" sz="1500" smtClean="0">
                <a:solidFill>
                  <a:schemeClr val="tx1"/>
                </a:solidFill>
                <a:latin typeface="Times"/>
                <a:cs typeface="Times"/>
              </a:rPr>
              <a:t>è la differenza o il divario tra una situazione esistente e la situzione desiderata (i.e. l’obbiettivo o scopo). Il divario è l’entità sconosciuta del problema e può assumere forme diverse, dal semplice problema aritmetico a problemi sociali complessi. </a:t>
            </a:r>
          </a:p>
          <a:p>
            <a:endParaRPr lang="it-IT" sz="1500" i="1" smtClean="0">
              <a:solidFill>
                <a:schemeClr val="tx1"/>
              </a:solidFill>
              <a:latin typeface="Times"/>
              <a:cs typeface="Times"/>
            </a:endParaRPr>
          </a:p>
          <a:p>
            <a:r>
              <a:rPr lang="it-IT" sz="1500" b="1" smtClean="0">
                <a:solidFill>
                  <a:schemeClr val="tx1"/>
                </a:solidFill>
                <a:latin typeface="Times"/>
                <a:cs typeface="Times"/>
              </a:rPr>
              <a:t>UN PROBLEMA </a:t>
            </a:r>
            <a:r>
              <a:rPr lang="it-IT" sz="1500" smtClean="0">
                <a:solidFill>
                  <a:schemeClr val="tx1"/>
                </a:solidFill>
                <a:latin typeface="Times"/>
                <a:cs typeface="Times"/>
              </a:rPr>
              <a:t>implica l’opportunità di fare cose migliori e nuove: per esempio attraverso I cambiamenti tecnologici. 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462457" y="4354410"/>
            <a:ext cx="4458185" cy="1938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500" b="1" smtClean="0">
                <a:solidFill>
                  <a:srgbClr val="000000"/>
                </a:solidFill>
                <a:latin typeface="Times"/>
                <a:cs typeface="Times"/>
              </a:rPr>
              <a:t>UN PROBLEMA </a:t>
            </a:r>
            <a:r>
              <a:rPr lang="it-IT" sz="1500" smtClean="0">
                <a:solidFill>
                  <a:srgbClr val="000000"/>
                </a:solidFill>
                <a:latin typeface="Times"/>
                <a:cs typeface="Times"/>
              </a:rPr>
              <a:t>esiste solo quando le persone (per esempio un singolo, un gruppo sociale, una società) lo percepiscono come tale e cioè quando reputano che valga la pena trovare la cosa sconosciuta e colmare il divario esistente tra la situazione effettiva e quella desiderata. </a:t>
            </a:r>
          </a:p>
        </p:txBody>
      </p:sp>
      <p:pic>
        <p:nvPicPr>
          <p:cNvPr id="16" name="Immagine 15" descr="ipad-app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791" y="2731571"/>
            <a:ext cx="2008353" cy="1347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e29489c09c3c63187c2677341ee6319b0e3d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4438</TotalTime>
  <Words>1680</Words>
  <Application>Microsoft Office PowerPoint</Application>
  <PresentationFormat>Presentazione su schermo (4:3)</PresentationFormat>
  <Paragraphs>294</Paragraphs>
  <Slides>24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Presentazione standard di PowerPoint</vt:lpstr>
      <vt:lpstr>Presentazione standard di PowerPoint</vt:lpstr>
      <vt:lpstr>Metafora del viaggiatore  Attrezzarsi per il viaggio della vita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Fondazione Mondo Digitale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f.fagnini</dc:creator>
  <cp:lastModifiedBy>ITIS</cp:lastModifiedBy>
  <cp:revision>282</cp:revision>
  <cp:lastPrinted>2016-03-22T21:00:30Z</cp:lastPrinted>
  <dcterms:created xsi:type="dcterms:W3CDTF">2013-12-15T20:28:20Z</dcterms:created>
  <dcterms:modified xsi:type="dcterms:W3CDTF">2016-03-23T17:09:19Z</dcterms:modified>
</cp:coreProperties>
</file>