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2" r:id="rId2"/>
    <p:sldId id="318" r:id="rId3"/>
    <p:sldId id="319" r:id="rId4"/>
    <p:sldId id="313" r:id="rId5"/>
    <p:sldId id="314" r:id="rId6"/>
    <p:sldId id="315" r:id="rId7"/>
    <p:sldId id="316" r:id="rId8"/>
    <p:sldId id="320" r:id="rId9"/>
    <p:sldId id="317" r:id="rId10"/>
  </p:sldIdLst>
  <p:sldSz cx="9144000" cy="6858000" type="screen4x3"/>
  <p:notesSz cx="6858000" cy="9144000"/>
  <p:custDataLst>
    <p:tags r:id="rId12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09407"/>
    <a:srgbClr val="4FD71F"/>
    <a:srgbClr val="08E14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870811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22/04/2013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77650" y="2440966"/>
            <a:ext cx="4796753" cy="724560"/>
          </a:xfrm>
        </p:spPr>
        <p:txBody>
          <a:bodyPr>
            <a:normAutofit/>
          </a:bodyPr>
          <a:lstStyle/>
          <a:p>
            <a:r>
              <a:rPr lang="it-IT" sz="3300" b="1" smtClean="0">
                <a:solidFill>
                  <a:srgbClr val="800000"/>
                </a:solidFill>
                <a:latin typeface="Times"/>
                <a:cs typeface="Times"/>
              </a:rPr>
              <a:t>Cos’è una soluzione?</a:t>
            </a:r>
            <a:endParaRPr lang="it-IT" sz="3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4" name="Immagine 3" descr="images-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88985" y="3305256"/>
            <a:ext cx="868572" cy="12057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057400" y="457200"/>
            <a:ext cx="4796753" cy="533400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Suggerimenti didattici (1)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066800" y="2286000"/>
            <a:ext cx="7162800" cy="426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smtClean="0">
                <a:latin typeface="Times"/>
                <a:cs typeface="Times"/>
              </a:rPr>
              <a:t>(Ib</a:t>
            </a:r>
            <a:r>
              <a:rPr lang="it-IT" sz="1600" b="1" smtClean="0">
                <a:latin typeface="Times"/>
                <a:cs typeface="Times"/>
              </a:rPr>
              <a:t>) Per iniziare provate a mettervi in contatto con lo stato attuale della conoscenza e dell’esperienza dei singoli nel gruppo. </a:t>
            </a:r>
          </a:p>
          <a:p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500" smtClean="0">
                <a:latin typeface="Times"/>
                <a:cs typeface="Times"/>
              </a:rPr>
              <a:t>Organizzate gli studenti in gruppi di 4 o 5.</a:t>
            </a:r>
          </a:p>
          <a:p>
            <a:endParaRPr lang="it-IT" sz="1500" smtClean="0">
              <a:latin typeface="Times"/>
              <a:cs typeface="Times"/>
            </a:endParaRPr>
          </a:p>
          <a:p>
            <a:r>
              <a:rPr lang="it-IT" sz="1500" smtClean="0">
                <a:latin typeface="Times"/>
                <a:cs typeface="Times"/>
              </a:rPr>
              <a:t>(2)  Chiedete ai partecipanti nei gruppi di ricordare: 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(a) Una soluzione del tutto soddisfacente di un problema che hanno trovato, da soli o con altri, e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(b) Una soluzione che avrebbe rappresentato un’alternativa migliore ad una “soluzione” che è stata messa in pratica ma che si è rivelata non essere completamente soddisfacente.</a:t>
            </a:r>
          </a:p>
          <a:p>
            <a:pPr marL="800100" lvl="1" indent="-342900"/>
            <a:r>
              <a:rPr lang="it-IT" sz="1500" smtClean="0">
                <a:latin typeface="Times"/>
                <a:cs typeface="Times"/>
              </a:rPr>
              <a:t>Focalizzatevi sulla </a:t>
            </a:r>
            <a:r>
              <a:rPr lang="it-IT" sz="1500" u="sng" smtClean="0">
                <a:latin typeface="Times"/>
                <a:cs typeface="Times"/>
              </a:rPr>
              <a:t>soluzione </a:t>
            </a:r>
            <a:r>
              <a:rPr lang="it-IT" sz="1500" smtClean="0">
                <a:latin typeface="Times"/>
                <a:cs typeface="Times"/>
              </a:rPr>
              <a:t>(non sul problema)</a:t>
            </a:r>
          </a:p>
          <a:p>
            <a:pPr marL="342900" indent="-342900"/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 startAt="3"/>
            </a:pPr>
            <a:r>
              <a:rPr lang="it-IT" sz="1500" smtClean="0">
                <a:latin typeface="Times"/>
                <a:cs typeface="Times"/>
              </a:rPr>
              <a:t>Chiedete loro di riflettere  su: “Cos’è una Soluzione?” </a:t>
            </a:r>
          </a:p>
          <a:p>
            <a:pPr marL="342900" indent="-342900"/>
            <a:endParaRPr lang="it-IT" sz="15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500" smtClean="0">
                <a:latin typeface="Times"/>
                <a:cs typeface="Times"/>
              </a:rPr>
              <a:t>Chiedete ai gruppi di riunirsi e di condividere i loro risultati persentando la “soluzione del tutto soddisfacente” e la “migliore soluzione alternativa”  per ogni gruppo. E quindi essi presentano le loro conclusioni a proposito di “Cos’è una Soluzione?”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838200" y="2286000"/>
            <a:ext cx="7467600" cy="41910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arrotondato 5"/>
          <p:cNvSpPr/>
          <p:nvPr/>
        </p:nvSpPr>
        <p:spPr>
          <a:xfrm>
            <a:off x="762000" y="980728"/>
            <a:ext cx="7543800" cy="1143000"/>
          </a:xfrm>
          <a:prstGeom prst="roundRect">
            <a:avLst>
              <a:gd name="adj" fmla="val 50000"/>
            </a:avLst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500" smtClean="0">
                <a:latin typeface="Times"/>
                <a:cs typeface="Times"/>
              </a:rPr>
              <a:t>Questi sono solo suggerimenti, ogni gruppo di studenti può sperimentare liberamente l’uso del micro-modulo. Le caratteristiche, il numero e l’ordine con cui vengono usati gli elementi del micro-modulo possono essere scelti a piacimento. Inoltre, a seconda della strategia di apprendimento, alcuni elementi possono essere aggiunti o eliminati. Per questa ragione, infatti, i micro-moduli possono essere copiati e modificati..</a:t>
            </a:r>
            <a:endParaRPr lang="it-IT" sz="15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533400"/>
            <a:ext cx="4796753" cy="457200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Suggerimenti didattici (2)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90600" y="1219200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smtClean="0">
                <a:latin typeface="Times"/>
                <a:cs typeface="Times"/>
              </a:rPr>
              <a:t>(II)  Usate il micro-modulo “Cos’è una soluzione?” per rinforzare ed approfondire la comprensione del concetto di “Soluzione”.</a:t>
            </a:r>
          </a:p>
          <a:p>
            <a:pPr marL="342900" indent="-342900">
              <a:buAutoNum type="arabicParenBoth" startAt="4"/>
            </a:pPr>
            <a:endParaRPr lang="it-IT" sz="14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smtClean="0">
                <a:latin typeface="Times"/>
                <a:cs typeface="Times"/>
              </a:rPr>
              <a:t>Introducete il micro-modulo “Cos’è una Soluzione?” ai partecipanti spiegando loro il suo fine multimediale, pluridimensionale, multididattico e multi-ruolo</a:t>
            </a:r>
          </a:p>
          <a:p>
            <a:endParaRPr lang="it-IT" sz="14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smtClean="0">
                <a:latin typeface="Times"/>
                <a:cs typeface="Times"/>
              </a:rPr>
              <a:t>Chiedete ai partecipanti nel gruppo di esplorare la ricerca del micro-modulo, concentrando l’attenzione su quegli elementi che reputano più efficaci per approfondire e rinsaldare la loro comprensione del concetto di “Soluzione”.</a:t>
            </a:r>
          </a:p>
          <a:p>
            <a:pPr marL="342900" indent="-342900">
              <a:buAutoNum type="arabicParenBoth"/>
            </a:pPr>
            <a:endParaRPr lang="it-IT" sz="1400" smtClean="0">
              <a:latin typeface="Times"/>
              <a:cs typeface="Times"/>
            </a:endParaRPr>
          </a:p>
          <a:p>
            <a:pPr marL="342900" indent="-342900">
              <a:buAutoNum type="arabicParenBoth"/>
            </a:pPr>
            <a:r>
              <a:rPr lang="it-IT" sz="1400" smtClean="0">
                <a:latin typeface="Times"/>
                <a:cs typeface="Times"/>
              </a:rPr>
              <a:t>I partecipanti riportano al loro gruppo la scelta dei primi tre “elementi più efficaci” spiegando il motivo della scelta di essi. I partecipanti riflettono in modo collettivo a proposito delle loro scelte e delle relative ragioni. Nel caso alcuni partecipanti non trovino il tipo di elementi a loro appropriati possono riferirlo e, ancor meglio, cercare di trovarli e contribuire con essi al micro-modulo. </a:t>
            </a:r>
          </a:p>
          <a:p>
            <a:pPr marL="342900" indent="-342900">
              <a:buAutoNum type="arabicParenBoth"/>
            </a:pPr>
            <a:endParaRPr lang="it-IT" sz="14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400" smtClean="0">
                <a:latin typeface="Times"/>
                <a:cs typeface="Times"/>
              </a:rPr>
              <a:t>I gruppi  si riuniscono e condividono i loro risultati selezionando e presentando 3 scelte di “elementi più efficaci” per gruppo, insieme alle loro conclusioni in merito al perché le persone possano avere preferenze diverse a proposito degli elementi e dei modi di apprendimento. </a:t>
            </a:r>
          </a:p>
          <a:p>
            <a:pPr marL="342900" indent="-342900">
              <a:buAutoNum type="arabicParenBoth" startAt="4"/>
            </a:pPr>
            <a:endParaRPr lang="it-IT" sz="1400" smtClean="0">
              <a:latin typeface="Times"/>
              <a:cs typeface="Times"/>
            </a:endParaRPr>
          </a:p>
          <a:p>
            <a:pPr marL="342900" indent="-342900">
              <a:buAutoNum type="arabicParenBoth" startAt="4"/>
            </a:pPr>
            <a:r>
              <a:rPr lang="it-IT" sz="1400" smtClean="0">
                <a:latin typeface="Times"/>
                <a:cs typeface="Times"/>
              </a:rPr>
              <a:t>I partecipanti compilano il breve questionario a propostio delle loro preferenze degli elementi nel micro-modulo.</a:t>
            </a:r>
          </a:p>
          <a:p>
            <a:pPr marL="342900" indent="-342900">
              <a:buAutoNum type="arabicParenBoth"/>
            </a:pPr>
            <a:endParaRPr lang="it-IT" sz="1400" smtClean="0">
              <a:latin typeface="Times"/>
              <a:cs typeface="Times"/>
            </a:endParaRPr>
          </a:p>
        </p:txBody>
      </p:sp>
      <p:sp>
        <p:nvSpPr>
          <p:cNvPr id="6" name="Rettangolo arrotondato 5"/>
          <p:cNvSpPr/>
          <p:nvPr/>
        </p:nvSpPr>
        <p:spPr>
          <a:xfrm>
            <a:off x="762000" y="1066800"/>
            <a:ext cx="7467600" cy="5410200"/>
          </a:xfrm>
          <a:prstGeom prst="roundRect">
            <a:avLst/>
          </a:prstGeom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533400"/>
            <a:ext cx="4796753" cy="724560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800000"/>
                </a:solidFill>
                <a:latin typeface="Times"/>
                <a:cs typeface="Times"/>
              </a:rPr>
              <a:t>Cos’è una soluzione?</a:t>
            </a:r>
            <a:endParaRPr lang="it-IT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54943" y="2993481"/>
            <a:ext cx="431201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b="1" smtClean="0">
                <a:latin typeface="Times"/>
                <a:cs typeface="Times"/>
              </a:rPr>
              <a:t>UNA SOLUZIONE </a:t>
            </a:r>
            <a:r>
              <a:rPr lang="it-IT" sz="1500" smtClean="0">
                <a:latin typeface="Times"/>
                <a:cs typeface="Times"/>
              </a:rPr>
              <a:t>è il/i mezzo/i e il/i preocesso/i che portano a colmare il divario che c’è tra la situazione esistente e la situazione desiderata.</a:t>
            </a:r>
          </a:p>
          <a:p>
            <a:endParaRPr lang="it-IT" smtClean="0"/>
          </a:p>
          <a:p>
            <a:r>
              <a:rPr lang="it-IT" sz="1500" smtClean="0">
                <a:latin typeface="Times"/>
                <a:cs typeface="Times"/>
              </a:rPr>
              <a:t>Molti problemi hanno più soluzioni.</a:t>
            </a:r>
          </a:p>
        </p:txBody>
      </p:sp>
      <p:pic>
        <p:nvPicPr>
          <p:cNvPr id="21" name="Immagine 20" descr="images-2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96723" y="2853291"/>
            <a:ext cx="1980950" cy="1544206"/>
          </a:xfrm>
          <a:prstGeom prst="rect">
            <a:avLst/>
          </a:prstGeom>
        </p:spPr>
      </p:pic>
      <p:pic>
        <p:nvPicPr>
          <p:cNvPr id="10" name="Immagine 9" descr="iphone5-maths-ap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27787" y="1409931"/>
            <a:ext cx="2184804" cy="1228952"/>
          </a:xfrm>
          <a:prstGeom prst="rect">
            <a:avLst/>
          </a:prstGeom>
        </p:spPr>
      </p:pic>
      <p:pic>
        <p:nvPicPr>
          <p:cNvPr id="11" name="Immagine 10" descr="ErpPu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27787" y="4686043"/>
            <a:ext cx="2078489" cy="13815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sellaDiTesto 14"/>
          <p:cNvSpPr txBox="1"/>
          <p:nvPr/>
        </p:nvSpPr>
        <p:spPr>
          <a:xfrm>
            <a:off x="5675939" y="4744700"/>
            <a:ext cx="21277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smtClean="0">
                <a:latin typeface="Times"/>
                <a:cs typeface="Times"/>
              </a:rPr>
              <a:t>Tutto il progresso è precario e la soluzione di un problema ci conduce ad affrontarne un altro.</a:t>
            </a:r>
          </a:p>
          <a:p>
            <a:r>
              <a:rPr lang="it-IT" sz="1100" smtClean="0">
                <a:latin typeface="Times"/>
                <a:cs typeface="Times"/>
              </a:rPr>
              <a:t>Martin Luther King</a:t>
            </a:r>
            <a:endParaRPr lang="it-IT" sz="1100">
              <a:latin typeface="Times"/>
              <a:cs typeface="Times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713028" y="2616600"/>
            <a:ext cx="206625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i="1" smtClean="0">
                <a:latin typeface="Times"/>
                <a:cs typeface="Times"/>
              </a:rPr>
              <a:t>La cosa importante di un problema non è la sua soluzione quanto piuttosto la forza che raccogliamo nel trovarla.</a:t>
            </a:r>
          </a:p>
          <a:p>
            <a:r>
              <a:rPr lang="it-IT" sz="1100" smtClean="0">
                <a:latin typeface="Times"/>
                <a:cs typeface="Times"/>
              </a:rPr>
              <a:t>Seneca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6074743" y="2616600"/>
            <a:ext cx="22432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i="1" smtClean="0">
                <a:latin typeface="Times"/>
                <a:cs typeface="Times"/>
              </a:rPr>
              <a:t>Per ogni problema complesso esiste una soluzione che è semplice, elegante, ed errata.</a:t>
            </a:r>
          </a:p>
          <a:p>
            <a:r>
              <a:rPr lang="it-IT" sz="1100" smtClean="0">
                <a:latin typeface="Times"/>
                <a:cs typeface="Times"/>
              </a:rPr>
              <a:t>H. L. Mencken</a:t>
            </a:r>
            <a:endParaRPr lang="it-IT" sz="1100">
              <a:latin typeface="Times"/>
              <a:cs typeface="Times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3278220" y="1854250"/>
            <a:ext cx="2173483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100" i="1" smtClean="0">
                <a:latin typeface="Times"/>
                <a:cs typeface="Times"/>
              </a:rPr>
              <a:t>Un problema posto bene è un problema risolto già per metà.</a:t>
            </a:r>
          </a:p>
          <a:p>
            <a:r>
              <a:rPr lang="it-IT" sz="1100" smtClean="0">
                <a:latin typeface="Times"/>
                <a:cs typeface="Times"/>
              </a:rPr>
              <a:t>Charles Kettering.</a:t>
            </a:r>
            <a:endParaRPr lang="it-IT" sz="1100">
              <a:latin typeface="Times"/>
              <a:cs typeface="Times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1410114" y="4535578"/>
            <a:ext cx="21775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smtClean="0">
                <a:latin typeface="Times"/>
                <a:cs typeface="Times"/>
              </a:rPr>
              <a:t>Credi che possa essere fatto! Quando credi che una cosa può essere fatta, se ci credi veramente la tua mente troverà i modi per farlo. Credere in una soluzione è una via tracciata verso la sua soluzione.</a:t>
            </a:r>
          </a:p>
          <a:p>
            <a:r>
              <a:rPr lang="it-IT" sz="1100" i="1" smtClean="0">
                <a:latin typeface="Times"/>
                <a:cs typeface="Times"/>
              </a:rPr>
              <a:t>David Joseph Schwartz</a:t>
            </a:r>
            <a:endParaRPr lang="it-IT" sz="1100" i="1">
              <a:latin typeface="Times"/>
              <a:cs typeface="Times"/>
            </a:endParaRPr>
          </a:p>
        </p:txBody>
      </p:sp>
      <p:pic>
        <p:nvPicPr>
          <p:cNvPr id="20" name="Immagine 19" descr="Unknown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8220" y="2724998"/>
            <a:ext cx="2397719" cy="1660642"/>
          </a:xfrm>
          <a:prstGeom prst="rect">
            <a:avLst/>
          </a:prstGeom>
        </p:spPr>
      </p:pic>
      <p:sp>
        <p:nvSpPr>
          <p:cNvPr id="25" name="Sottotitolo 2"/>
          <p:cNvSpPr>
            <a:spLocks noGrp="1"/>
          </p:cNvSpPr>
          <p:nvPr>
            <p:ph type="subTitle" idx="1"/>
          </p:nvPr>
        </p:nvSpPr>
        <p:spPr>
          <a:xfrm>
            <a:off x="2014803" y="799345"/>
            <a:ext cx="4796753" cy="724560"/>
          </a:xfrm>
        </p:spPr>
        <p:txBody>
          <a:bodyPr>
            <a:normAutofit fontScale="70000" lnSpcReduction="20000"/>
          </a:bodyPr>
          <a:lstStyle/>
          <a:p>
            <a:r>
              <a:rPr lang="it-IT" b="1" smtClean="0">
                <a:solidFill>
                  <a:srgbClr val="800000"/>
                </a:solidFill>
                <a:latin typeface="Times"/>
                <a:cs typeface="Times"/>
              </a:rPr>
              <a:t>Cos’è una soluzione?  </a:t>
            </a:r>
          </a:p>
          <a:p>
            <a:r>
              <a:rPr lang="it-IT" b="1" smtClean="0">
                <a:solidFill>
                  <a:srgbClr val="800000"/>
                </a:solidFill>
                <a:latin typeface="Times"/>
                <a:cs typeface="Times"/>
              </a:rPr>
              <a:t>Citazioni</a:t>
            </a:r>
            <a:endParaRPr lang="it-IT" b="1">
              <a:solidFill>
                <a:srgbClr val="800000"/>
              </a:solidFill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magine 15" descr="Fun-with-Directions-512-ic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99919" y="3063384"/>
            <a:ext cx="1598508" cy="1598508"/>
          </a:xfrm>
          <a:prstGeom prst="rect">
            <a:avLst/>
          </a:prstGeom>
        </p:spPr>
      </p:pic>
      <p:sp>
        <p:nvSpPr>
          <p:cNvPr id="18" name="CasellaDiTesto 17"/>
          <p:cNvSpPr txBox="1"/>
          <p:nvPr/>
        </p:nvSpPr>
        <p:spPr>
          <a:xfrm>
            <a:off x="2663821" y="592022"/>
            <a:ext cx="33682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Cos’è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una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700" b="1" dirty="0" err="1">
                <a:solidFill>
                  <a:srgbClr val="800000"/>
                </a:solidFill>
                <a:latin typeface="Times"/>
                <a:cs typeface="Times"/>
              </a:rPr>
              <a:t>s</a:t>
            </a:r>
            <a:r>
              <a:rPr lang="en-GB" sz="2700" b="1" dirty="0" err="1" smtClean="0">
                <a:solidFill>
                  <a:srgbClr val="800000"/>
                </a:solidFill>
                <a:latin typeface="Times"/>
                <a:cs typeface="Times"/>
              </a:rPr>
              <a:t>oluzione</a:t>
            </a:r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? </a:t>
            </a:r>
          </a:p>
          <a:p>
            <a:pPr algn="ctr"/>
            <a:r>
              <a:rPr lang="en-GB" sz="2700" b="1" dirty="0" smtClean="0">
                <a:solidFill>
                  <a:srgbClr val="800000"/>
                </a:solidFill>
                <a:latin typeface="Times"/>
                <a:cs typeface="Times"/>
              </a:rPr>
              <a:t>Divertimento</a:t>
            </a:r>
            <a:endParaRPr lang="en-GB" sz="27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8" name="Immagine 7" descr="image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7042" y="4073774"/>
            <a:ext cx="1593934" cy="2373577"/>
          </a:xfrm>
          <a:prstGeom prst="rect">
            <a:avLst/>
          </a:prstGeom>
        </p:spPr>
      </p:pic>
      <p:pic>
        <p:nvPicPr>
          <p:cNvPr id="11" name="Immagine 10" descr="funny-pictures-solutions-problem-images-photo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06841" y="1458895"/>
            <a:ext cx="2352669" cy="2140930"/>
          </a:xfrm>
          <a:prstGeom prst="rect">
            <a:avLst/>
          </a:prstGeom>
        </p:spPr>
      </p:pic>
      <p:pic>
        <p:nvPicPr>
          <p:cNvPr id="13" name="Immagine 12" descr="funny-pictures3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40415" y="1675329"/>
            <a:ext cx="2234728" cy="2019381"/>
          </a:xfrm>
          <a:prstGeom prst="rect">
            <a:avLst/>
          </a:prstGeom>
        </p:spPr>
      </p:pic>
      <p:pic>
        <p:nvPicPr>
          <p:cNvPr id="15" name="Immagine 14" descr="images-3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940415" y="4493075"/>
            <a:ext cx="2341188" cy="164232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609600"/>
            <a:ext cx="4796753" cy="724560"/>
          </a:xfrm>
        </p:spPr>
        <p:txBody>
          <a:bodyPr>
            <a:normAutofit fontScale="85000" lnSpcReduction="20000"/>
          </a:bodyPr>
          <a:lstStyle/>
          <a:p>
            <a:r>
              <a:rPr lang="it-IT" sz="2700" b="1" smtClean="0">
                <a:solidFill>
                  <a:srgbClr val="800000"/>
                </a:solidFill>
                <a:latin typeface="Times"/>
                <a:cs typeface="Times"/>
              </a:rPr>
              <a:t>Cos’è una soluzione? </a:t>
            </a:r>
          </a:p>
          <a:p>
            <a:r>
              <a:rPr lang="it-IT" sz="2700" b="1" smtClean="0">
                <a:solidFill>
                  <a:srgbClr val="800000"/>
                </a:solidFill>
                <a:latin typeface="Times"/>
                <a:cs typeface="Times"/>
              </a:rPr>
              <a:t>Poesia</a:t>
            </a:r>
            <a:endParaRPr lang="it-IT" sz="2700" b="1">
              <a:solidFill>
                <a:srgbClr val="800000"/>
              </a:solidFill>
              <a:latin typeface="Times"/>
              <a:cs typeface="Times"/>
            </a:endParaRPr>
          </a:p>
        </p:txBody>
      </p:sp>
      <p:pic>
        <p:nvPicPr>
          <p:cNvPr id="10" name="Immagine 9" descr="poe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26947" y="2374201"/>
            <a:ext cx="1324609" cy="1655761"/>
          </a:xfrm>
          <a:prstGeom prst="rect">
            <a:avLst/>
          </a:prstGeom>
        </p:spPr>
      </p:pic>
      <p:sp>
        <p:nvSpPr>
          <p:cNvPr id="5" name="Rettangolo 4"/>
          <p:cNvSpPr/>
          <p:nvPr/>
        </p:nvSpPr>
        <p:spPr>
          <a:xfrm>
            <a:off x="2672861" y="4418890"/>
            <a:ext cx="397039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500" i="1" smtClean="0">
                <a:latin typeface="Times"/>
                <a:cs typeface="Times"/>
              </a:rPr>
              <a:t>Il dono di una soluzione, quella cui tendiamo, comincia quando il nostro pensiero si immerge nella sua soluzione.</a:t>
            </a:r>
          </a:p>
          <a:p>
            <a:r>
              <a:rPr lang="it-IT" sz="1500" smtClean="0">
                <a:latin typeface="Times"/>
                <a:cs typeface="Times"/>
              </a:rPr>
              <a:t>Estratto da una poesia di Michael Charles Messineo</a:t>
            </a:r>
            <a:endParaRPr lang="it-IT" sz="150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609600"/>
            <a:ext cx="4796753" cy="577679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Breve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>
                <a:solidFill>
                  <a:srgbClr val="800000"/>
                </a:solidFill>
                <a:latin typeface="Times"/>
                <a:cs typeface="Times"/>
              </a:rPr>
              <a:t>q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uestionario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7706214"/>
              </p:ext>
            </p:extLst>
          </p:nvPr>
        </p:nvGraphicFramePr>
        <p:xfrm>
          <a:off x="1524000" y="1447800"/>
          <a:ext cx="6324600" cy="2901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9808"/>
                <a:gridCol w="936104"/>
                <a:gridCol w="906388"/>
                <a:gridCol w="1054100"/>
                <a:gridCol w="1054100"/>
                <a:gridCol w="1054100"/>
              </a:tblGrid>
              <a:tr h="706308">
                <a:tc gridSpan="6">
                  <a:txBody>
                    <a:bodyPr/>
                    <a:lstStyle/>
                    <a:p>
                      <a:pPr algn="ctr"/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Come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valuti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l’utilità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dei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seguenti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per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il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tuo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apprendimento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Definizione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Citazioni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Divertimento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Poesia</a:t>
                      </a:r>
                      <a:endParaRPr lang="en-GB" sz="1400" b="1" dirty="0" smtClean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/>
        </p:nvGraphicFramePr>
        <p:xfrm>
          <a:off x="1447800" y="4592508"/>
          <a:ext cx="6324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4600"/>
              </a:tblGrid>
              <a:tr h="123927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Quali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altri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vorresti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avere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nel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micro-modulo?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05000" y="838200"/>
            <a:ext cx="4796753" cy="724560"/>
          </a:xfrm>
        </p:spPr>
        <p:txBody>
          <a:bodyPr>
            <a:normAutofit/>
          </a:bodyPr>
          <a:lstStyle/>
          <a:p>
            <a:r>
              <a:rPr lang="en-GB" sz="2700" b="1" smtClean="0">
                <a:solidFill>
                  <a:schemeClr val="tx1"/>
                </a:solidFill>
                <a:latin typeface="Times"/>
                <a:cs typeface="Times"/>
              </a:rPr>
              <a:t>Credits</a:t>
            </a:r>
            <a:endParaRPr lang="en-GB" sz="2700" b="1" dirty="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1603831" y="2053380"/>
            <a:ext cx="4869731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b="1" dirty="0" err="1" smtClean="0">
                <a:latin typeface="Times"/>
                <a:cs typeface="Times"/>
              </a:rPr>
              <a:t>Sviluppato</a:t>
            </a:r>
            <a:r>
              <a:rPr lang="en-GB" sz="1500" b="1" dirty="0" smtClean="0">
                <a:latin typeface="Times"/>
                <a:cs typeface="Times"/>
              </a:rPr>
              <a:t> </a:t>
            </a:r>
            <a:r>
              <a:rPr lang="en-GB" sz="1500" b="1" dirty="0" err="1" smtClean="0">
                <a:latin typeface="Times"/>
                <a:cs typeface="Times"/>
              </a:rPr>
              <a:t>da</a:t>
            </a:r>
            <a:r>
              <a:rPr lang="en-GB" sz="1500" b="1" dirty="0" smtClean="0">
                <a:latin typeface="Times"/>
                <a:cs typeface="Times"/>
              </a:rPr>
              <a:t> </a:t>
            </a:r>
          </a:p>
          <a:p>
            <a:r>
              <a:rPr lang="en-GB" sz="1500" dirty="0" smtClean="0">
                <a:latin typeface="Times"/>
                <a:cs typeface="Times"/>
              </a:rPr>
              <a:t>Alfonso Molina</a:t>
            </a:r>
          </a:p>
          <a:p>
            <a:endParaRPr lang="en-GB" sz="1500" dirty="0" smtClean="0">
              <a:latin typeface="Times"/>
              <a:cs typeface="Times"/>
            </a:endParaRPr>
          </a:p>
          <a:p>
            <a:r>
              <a:rPr lang="en-GB" sz="1500" b="1" dirty="0" err="1" smtClean="0">
                <a:latin typeface="Times"/>
                <a:cs typeface="Times"/>
              </a:rPr>
              <a:t>Fonti</a:t>
            </a:r>
            <a:endParaRPr lang="en-GB" sz="1500" b="1" dirty="0" smtClean="0">
              <a:latin typeface="Times"/>
              <a:cs typeface="Times"/>
            </a:endParaRPr>
          </a:p>
          <a:p>
            <a:r>
              <a:rPr lang="en-GB" sz="1500" dirty="0" err="1" smtClean="0">
                <a:latin typeface="Times"/>
                <a:cs typeface="Times"/>
              </a:rPr>
              <a:t>Lavori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vari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di</a:t>
            </a:r>
            <a:r>
              <a:rPr lang="en-GB" sz="1500" dirty="0" smtClean="0">
                <a:latin typeface="Times"/>
                <a:cs typeface="Times"/>
              </a:rPr>
              <a:t> David </a:t>
            </a:r>
            <a:r>
              <a:rPr lang="en-GB" sz="1500" dirty="0" err="1" smtClean="0">
                <a:latin typeface="Times"/>
                <a:cs typeface="Times"/>
              </a:rPr>
              <a:t>Jonassen</a:t>
            </a:r>
            <a:endParaRPr lang="en-GB" sz="1500" dirty="0" smtClean="0">
              <a:latin typeface="Times"/>
              <a:cs typeface="Times"/>
            </a:endParaRPr>
          </a:p>
          <a:p>
            <a:r>
              <a:rPr lang="en-GB" sz="1500" dirty="0" err="1" smtClean="0">
                <a:latin typeface="Times"/>
                <a:cs typeface="Times"/>
              </a:rPr>
              <a:t>Citazioni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varie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da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siti</a:t>
            </a:r>
            <a:r>
              <a:rPr lang="en-GB" sz="1500" dirty="0" smtClean="0">
                <a:latin typeface="Times"/>
                <a:cs typeface="Times"/>
              </a:rPr>
              <a:t> web</a:t>
            </a:r>
          </a:p>
          <a:p>
            <a:r>
              <a:rPr lang="en-GB" sz="1500" dirty="0" err="1" smtClean="0">
                <a:latin typeface="Times"/>
                <a:cs typeface="Times"/>
              </a:rPr>
              <a:t>Vari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siti</a:t>
            </a:r>
            <a:r>
              <a:rPr lang="en-GB" sz="1500" dirty="0" smtClean="0">
                <a:latin typeface="Times"/>
                <a:cs typeface="Times"/>
              </a:rPr>
              <a:t> web </a:t>
            </a:r>
            <a:r>
              <a:rPr lang="en-GB" sz="1500" dirty="0" err="1" smtClean="0">
                <a:latin typeface="Times"/>
                <a:cs typeface="Times"/>
              </a:rPr>
              <a:t>di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poesia</a:t>
            </a:r>
            <a:endParaRPr lang="en-GB" sz="1500" dirty="0" smtClean="0">
              <a:latin typeface="Times"/>
              <a:cs typeface="Times"/>
            </a:endParaRPr>
          </a:p>
          <a:p>
            <a:r>
              <a:rPr lang="en-GB" sz="1500" dirty="0" err="1" smtClean="0">
                <a:latin typeface="Times"/>
                <a:cs typeface="Times"/>
              </a:rPr>
              <a:t>Vari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siti</a:t>
            </a:r>
            <a:r>
              <a:rPr lang="en-GB" sz="1500" dirty="0" smtClean="0">
                <a:latin typeface="Times"/>
                <a:cs typeface="Times"/>
              </a:rPr>
              <a:t> web con </a:t>
            </a:r>
            <a:r>
              <a:rPr lang="en-GB" sz="1500" dirty="0" err="1" smtClean="0">
                <a:latin typeface="Times"/>
                <a:cs typeface="Times"/>
              </a:rPr>
              <a:t>immagini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connessi</a:t>
            </a:r>
            <a:r>
              <a:rPr lang="en-GB" sz="1500" dirty="0" smtClean="0">
                <a:latin typeface="Times"/>
                <a:cs typeface="Times"/>
              </a:rPr>
              <a:t> al </a:t>
            </a:r>
            <a:r>
              <a:rPr lang="en-GB" sz="1500" dirty="0" err="1" smtClean="0">
                <a:latin typeface="Times"/>
                <a:cs typeface="Times"/>
              </a:rPr>
              <a:t>concetto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Soluzione</a:t>
            </a:r>
            <a:endParaRPr lang="en-GB" sz="1500" dirty="0">
              <a:latin typeface="Times"/>
              <a:cs typeface="Time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2258</TotalTime>
  <Words>719</Words>
  <Application>Microsoft Office PowerPoint</Application>
  <PresentationFormat>Presentazione su schermo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</vt:vector>
  </TitlesOfParts>
  <Company>Fondazione Mondo Digitale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lone</cp:lastModifiedBy>
  <cp:revision>200</cp:revision>
  <dcterms:created xsi:type="dcterms:W3CDTF">2013-03-24T22:11:43Z</dcterms:created>
  <dcterms:modified xsi:type="dcterms:W3CDTF">2013-04-22T18:05:06Z</dcterms:modified>
</cp:coreProperties>
</file>