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6" r:id="rId2"/>
    <p:sldId id="337" r:id="rId3"/>
    <p:sldId id="338" r:id="rId4"/>
    <p:sldId id="351" r:id="rId5"/>
    <p:sldId id="341" r:id="rId6"/>
    <p:sldId id="349" r:id="rId7"/>
    <p:sldId id="343" r:id="rId8"/>
    <p:sldId id="312" r:id="rId9"/>
    <p:sldId id="317" r:id="rId10"/>
    <p:sldId id="313" r:id="rId11"/>
    <p:sldId id="314" r:id="rId12"/>
    <p:sldId id="315" r:id="rId13"/>
    <p:sldId id="316" r:id="rId14"/>
    <p:sldId id="318" r:id="rId15"/>
    <p:sldId id="353" r:id="rId16"/>
    <p:sldId id="346" r:id="rId17"/>
    <p:sldId id="330" r:id="rId18"/>
    <p:sldId id="339" r:id="rId19"/>
    <p:sldId id="340" r:id="rId20"/>
  </p:sldIdLst>
  <p:sldSz cx="9144000" cy="6858000" type="screen4x3"/>
  <p:notesSz cx="6858000" cy="9144000"/>
  <p:custDataLst>
    <p:tags r:id="rId22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8FF50"/>
    <a:srgbClr val="35D74F"/>
    <a:srgbClr val="60D735"/>
    <a:srgbClr val="0BFFA9"/>
    <a:srgbClr val="109407"/>
    <a:srgbClr val="4FD71F"/>
    <a:srgbClr val="08E1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1241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22/04/2013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09800" y="2133600"/>
            <a:ext cx="4796753" cy="724560"/>
          </a:xfrm>
        </p:spPr>
        <p:txBody>
          <a:bodyPr>
            <a:normAutofit fontScale="70000" lnSpcReduction="20000"/>
          </a:bodyPr>
          <a:lstStyle/>
          <a:p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La natura dei problemi –</a:t>
            </a:r>
          </a:p>
          <a:p>
            <a:r>
              <a:rPr lang="it-IT" sz="3300" b="1" smtClean="0">
                <a:solidFill>
                  <a:srgbClr val="800000"/>
                </a:solidFill>
                <a:latin typeface="Times"/>
                <a:cs typeface="Times"/>
              </a:rPr>
              <a:t> Complessità</a:t>
            </a:r>
            <a:endParaRPr lang="it-IT" sz="3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many-proble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429000"/>
            <a:ext cx="2133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642507" cy="1752600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1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relativamente alle conoscenze e abilità richieste per essere risolti </a:t>
            </a:r>
          </a:p>
          <a:p>
            <a:endParaRPr lang="it-IT" sz="21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81000" y="3505200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Times New Roman"/>
                <a:cs typeface="Times New Roman"/>
              </a:rPr>
              <a:t>Poca</a:t>
            </a:r>
            <a:endParaRPr lang="it-IT" sz="1200" b="1" dirty="0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8077200" y="3581400"/>
            <a:ext cx="579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Times New Roman"/>
                <a:cs typeface="Times New Roman"/>
              </a:rPr>
              <a:t>Molta</a:t>
            </a:r>
            <a:endParaRPr lang="it-IT" sz="1200" b="1" dirty="0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381000" y="3810000"/>
            <a:ext cx="8229601" cy="7619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792707" y="3551373"/>
            <a:ext cx="168011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Times"/>
                <a:cs typeface="Times"/>
              </a:rPr>
              <a:t>Quantità di conoscenza</a:t>
            </a:r>
            <a:endParaRPr lang="it-IT" sz="1500" b="1" dirty="0">
              <a:latin typeface="Times"/>
              <a:cs typeface="Times"/>
            </a:endParaRPr>
          </a:p>
        </p:txBody>
      </p:sp>
      <p:pic>
        <p:nvPicPr>
          <p:cNvPr id="16" name="Immagine 15" descr="1 +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673" y="2743200"/>
            <a:ext cx="1959208" cy="808173"/>
          </a:xfrm>
          <a:prstGeom prst="rect">
            <a:avLst/>
          </a:prstGeom>
        </p:spPr>
      </p:pic>
      <p:pic>
        <p:nvPicPr>
          <p:cNvPr id="17" name="Immagine 16" descr="Unknow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82013"/>
            <a:ext cx="1371600" cy="2095080"/>
          </a:xfrm>
          <a:prstGeom prst="rect">
            <a:avLst/>
          </a:prstGeom>
        </p:spPr>
      </p:pic>
      <p:pic>
        <p:nvPicPr>
          <p:cNvPr id="20" name="Immagine 19" descr="Corbis-42-156074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2297036"/>
            <a:ext cx="1828800" cy="1343699"/>
          </a:xfrm>
          <a:prstGeom prst="rect">
            <a:avLst/>
          </a:prstGeom>
        </p:spPr>
      </p:pic>
      <p:pic>
        <p:nvPicPr>
          <p:cNvPr id="21" name="Immagine 20" descr="FMX_M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4038600"/>
            <a:ext cx="1737481" cy="1536814"/>
          </a:xfrm>
          <a:prstGeom prst="rect">
            <a:avLst/>
          </a:prstGeom>
        </p:spPr>
      </p:pic>
      <p:pic>
        <p:nvPicPr>
          <p:cNvPr id="11" name="Immagine 10" descr="438632-Cartoon-Man-Holding-His-Throbbing-Thumb-After-Hitting-It-With-A-Hamm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4604332"/>
            <a:ext cx="1524000" cy="1838606"/>
          </a:xfrm>
          <a:prstGeom prst="rect">
            <a:avLst/>
          </a:prstGeom>
        </p:spPr>
      </p:pic>
      <p:pic>
        <p:nvPicPr>
          <p:cNvPr id="12" name="Immagine 11" descr="mka0117l.jp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4432030"/>
            <a:ext cx="1426686" cy="20236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381000" y="3581400"/>
            <a:ext cx="1228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Facile da capire</a:t>
            </a:r>
            <a:endParaRPr lang="it-IT" sz="12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467600" y="3657600"/>
            <a:ext cx="1400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Difficile da capire</a:t>
            </a:r>
            <a:endParaRPr lang="it-IT" sz="12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10103" y="3909897"/>
            <a:ext cx="8276697" cy="52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491880" y="3586731"/>
            <a:ext cx="201622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Difficoltà di Comprensione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332304" y="420712"/>
            <a:ext cx="720209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pPr algn="ctr"/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relativamente al livello di difficoltà della conoscenza implicata – facile o difficile da capire</a:t>
            </a:r>
          </a:p>
        </p:txBody>
      </p:sp>
      <p:pic>
        <p:nvPicPr>
          <p:cNvPr id="14" name="Immagine 13" descr="carrot-peel-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080" y="2035556"/>
            <a:ext cx="1763320" cy="1545844"/>
          </a:xfrm>
          <a:prstGeom prst="rect">
            <a:avLst/>
          </a:prstGeom>
        </p:spPr>
      </p:pic>
      <p:pic>
        <p:nvPicPr>
          <p:cNvPr id="16" name="Immagine 15" descr="images-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038600"/>
            <a:ext cx="1895382" cy="1600200"/>
          </a:xfrm>
          <a:prstGeom prst="rect">
            <a:avLst/>
          </a:prstGeom>
        </p:spPr>
      </p:pic>
      <p:pic>
        <p:nvPicPr>
          <p:cNvPr id="26" name="Immagine 25" descr="images-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114800"/>
            <a:ext cx="1947086" cy="1143000"/>
          </a:xfrm>
          <a:prstGeom prst="rect">
            <a:avLst/>
          </a:prstGeom>
        </p:spPr>
      </p:pic>
      <p:pic>
        <p:nvPicPr>
          <p:cNvPr id="27" name="Immagine 26" descr="1-s2.0-S095579971100035X-gr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2209800"/>
            <a:ext cx="1880767" cy="1429965"/>
          </a:xfrm>
          <a:prstGeom prst="rect">
            <a:avLst/>
          </a:prstGeom>
        </p:spPr>
      </p:pic>
      <p:pic>
        <p:nvPicPr>
          <p:cNvPr id="12" name="Immagine 11" descr="ttm191901cc_rgb_onl_661678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4800600"/>
            <a:ext cx="2254469" cy="1676400"/>
          </a:xfrm>
          <a:prstGeom prst="rect">
            <a:avLst/>
          </a:prstGeom>
        </p:spPr>
      </p:pic>
      <p:pic>
        <p:nvPicPr>
          <p:cNvPr id="13" name="Immagine 12" descr="dogs-tv_4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4999" y="4648200"/>
            <a:ext cx="2090057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304800" y="3581400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Pochi passi</a:t>
            </a:r>
            <a:endParaRPr lang="it-IT" sz="12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583250" y="3586731"/>
            <a:ext cx="90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Molti passi</a:t>
            </a:r>
            <a:endParaRPr lang="it-IT" sz="12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304800" y="3886200"/>
            <a:ext cx="8230903" cy="5243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683630" y="3586731"/>
            <a:ext cx="168011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Numero di passi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332304" y="420712"/>
            <a:ext cx="653180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pPr algn="ctr"/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relativamente al numero di passi necessari per la loro soluzione – livello di complessità</a:t>
            </a:r>
          </a:p>
        </p:txBody>
      </p:sp>
      <p:pic>
        <p:nvPicPr>
          <p:cNvPr id="11" name="Immagine 10" descr="RTR1RJPN_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4114800"/>
            <a:ext cx="1831840" cy="1295400"/>
          </a:xfrm>
          <a:prstGeom prst="rect">
            <a:avLst/>
          </a:prstGeom>
        </p:spPr>
      </p:pic>
      <p:pic>
        <p:nvPicPr>
          <p:cNvPr id="12" name="Immagine 11" descr="mathanxie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2316160"/>
            <a:ext cx="1981200" cy="1320800"/>
          </a:xfrm>
          <a:prstGeom prst="rect">
            <a:avLst/>
          </a:prstGeom>
        </p:spPr>
      </p:pic>
      <p:pic>
        <p:nvPicPr>
          <p:cNvPr id="19" name="Immagine 18" descr="bike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649" y="1977656"/>
            <a:ext cx="1692551" cy="1603744"/>
          </a:xfrm>
          <a:prstGeom prst="rect">
            <a:avLst/>
          </a:prstGeom>
        </p:spPr>
      </p:pic>
      <p:pic>
        <p:nvPicPr>
          <p:cNvPr id="20" name="Immagine 19" descr="nut-bow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038600"/>
            <a:ext cx="1657769" cy="1339478"/>
          </a:xfrm>
          <a:prstGeom prst="rect">
            <a:avLst/>
          </a:prstGeom>
        </p:spPr>
      </p:pic>
      <p:pic>
        <p:nvPicPr>
          <p:cNvPr id="14" name="Immagine 13" descr="blogger-carto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4647614"/>
            <a:ext cx="2362200" cy="1776193"/>
          </a:xfrm>
          <a:prstGeom prst="rect">
            <a:avLst/>
          </a:prstGeom>
        </p:spPr>
      </p:pic>
      <p:pic>
        <p:nvPicPr>
          <p:cNvPr id="18" name="Immagine 17" descr="120213_cartoon_068_a16372_p46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09278" y="4495800"/>
            <a:ext cx="2301122" cy="19200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410103" y="3586731"/>
            <a:ext cx="1683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Poche interconnessioni</a:t>
            </a:r>
            <a:endParaRPr lang="it-IT" sz="12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191114" y="3586731"/>
            <a:ext cx="1715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 New Roman"/>
                <a:cs typeface="Times New Roman"/>
              </a:rPr>
              <a:t>Interrelazioni multiple</a:t>
            </a:r>
            <a:endParaRPr lang="it-IT" sz="12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10103" y="3909897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548620" y="3586731"/>
            <a:ext cx="181512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mtClean="0">
                <a:latin typeface="Times"/>
                <a:cs typeface="Times"/>
              </a:rPr>
              <a:t>Numero di Interrelazioni</a:t>
            </a:r>
            <a:endParaRPr lang="it-IT" sz="1400" b="1">
              <a:latin typeface="Times"/>
              <a:cs typeface="Time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99592" y="404664"/>
            <a:ext cx="7696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pPr algn="ctr"/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per il numero di interrelazioni presenti fra gli elementi che li compongono (variabili) –  livello di interconnessione </a:t>
            </a:r>
          </a:p>
        </p:txBody>
      </p:sp>
      <p:pic>
        <p:nvPicPr>
          <p:cNvPr id="9" name="Immagine 8" descr="images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2667000"/>
            <a:ext cx="2182265" cy="914400"/>
          </a:xfrm>
          <a:prstGeom prst="rect">
            <a:avLst/>
          </a:prstGeom>
        </p:spPr>
      </p:pic>
      <p:pic>
        <p:nvPicPr>
          <p:cNvPr id="10" name="Immagine 9" descr="Business Net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114800"/>
            <a:ext cx="2157858" cy="1446224"/>
          </a:xfrm>
          <a:prstGeom prst="rect">
            <a:avLst/>
          </a:prstGeom>
        </p:spPr>
      </p:pic>
      <p:pic>
        <p:nvPicPr>
          <p:cNvPr id="12" name="Immagine 11" descr="small_net_colo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060848"/>
            <a:ext cx="1614117" cy="1619225"/>
          </a:xfrm>
          <a:prstGeom prst="rect">
            <a:avLst/>
          </a:prstGeom>
        </p:spPr>
      </p:pic>
      <p:pic>
        <p:nvPicPr>
          <p:cNvPr id="14" name="Immagine 13" descr="network effec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3938630"/>
            <a:ext cx="1691635" cy="1623969"/>
          </a:xfrm>
          <a:prstGeom prst="rect">
            <a:avLst/>
          </a:prstGeom>
        </p:spPr>
      </p:pic>
      <p:pic>
        <p:nvPicPr>
          <p:cNvPr id="11" name="Immagine 10" descr="Secret Networ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4560875"/>
            <a:ext cx="1738504" cy="1992325"/>
          </a:xfrm>
          <a:prstGeom prst="rect">
            <a:avLst/>
          </a:prstGeom>
        </p:spPr>
      </p:pic>
      <p:pic>
        <p:nvPicPr>
          <p:cNvPr id="13" name="Immagine 12" descr="Cats_Helping_Eachother_to_get_the_Fis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4495800"/>
            <a:ext cx="1524000" cy="21930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nknow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220" y="2724998"/>
            <a:ext cx="2397719" cy="166064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18202" y="4781560"/>
            <a:ext cx="2876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Per ogni problema complesso c’è una soluzione semplice, elegante, ed errata.</a:t>
            </a:r>
          </a:p>
          <a:p>
            <a:r>
              <a:rPr lang="it-IT" sz="1200" smtClean="0">
                <a:latin typeface="Times"/>
                <a:cs typeface="Times"/>
              </a:rPr>
              <a:t>Henry Louis Mencken</a:t>
            </a:r>
          </a:p>
        </p:txBody>
      </p:sp>
      <p:sp>
        <p:nvSpPr>
          <p:cNvPr id="6" name="Rettangolo 5"/>
          <p:cNvSpPr/>
          <p:nvPr/>
        </p:nvSpPr>
        <p:spPr>
          <a:xfrm>
            <a:off x="958764" y="3369977"/>
            <a:ext cx="2387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Se ti rompi il collo, se non hai niente da mangiare, se la tua casa sta bruciando, allora hai un problema. Tutto il resto è solo un inconveniente..</a:t>
            </a:r>
          </a:p>
          <a:p>
            <a:r>
              <a:rPr lang="it-IT" sz="1200" smtClean="0">
                <a:latin typeface="Times"/>
                <a:cs typeface="Times"/>
              </a:rPr>
              <a:t>Robert Fulghum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675939" y="3554643"/>
            <a:ext cx="2703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Il futuro ci presenterà problemi insormontabili – solo quando li considereremo insormontabili. </a:t>
            </a:r>
          </a:p>
          <a:p>
            <a:r>
              <a:rPr lang="it-IT" sz="1200" smtClean="0">
                <a:latin typeface="Times"/>
                <a:cs typeface="Times"/>
              </a:rPr>
              <a:t>Thomas S. Monson,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251898" y="1709335"/>
            <a:ext cx="3042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Non importa quanto un problema sia complicato; di solito esso può essere ridotto ad una forma semplice e comprensibile, che spesso è poi la migliore soluzione. </a:t>
            </a:r>
          </a:p>
          <a:p>
            <a:r>
              <a:rPr lang="it-IT" sz="1200" smtClean="0">
                <a:latin typeface="Times"/>
                <a:cs typeface="Times"/>
              </a:rPr>
              <a:t>An Wang (BrainyQuotes)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668481" y="1471899"/>
            <a:ext cx="2491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La mia mente si ribella al ristagno. Datemi problemi, datemi lavoro, datemi il più astruso dei crittogrammi o la più intricata delle analisi, allora sì mi trovo nel mio proprio elemento. Ma aborro la routine sciocca dell’esistenza. Io bramo l’esaltazione mentale.</a:t>
            </a:r>
          </a:p>
          <a:p>
            <a:r>
              <a:rPr lang="it-IT" sz="1200" smtClean="0">
                <a:latin typeface="Times"/>
                <a:cs typeface="Times"/>
              </a:rPr>
              <a:t>Sir Arthur Conan Doyle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945350" y="4781560"/>
            <a:ext cx="2911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Times"/>
                <a:cs typeface="Times"/>
              </a:rPr>
              <a:t>Siamo continuamente messi faccia a faccia con grandi opportunità sapientemente travestite da problemi insolubili.</a:t>
            </a:r>
          </a:p>
          <a:p>
            <a:r>
              <a:rPr lang="it-IT" sz="1200" smtClean="0">
                <a:latin typeface="Times"/>
                <a:cs typeface="Times"/>
              </a:rPr>
              <a:t>Lee Iacocca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963469" y="588760"/>
            <a:ext cx="305513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Problema complesso – </a:t>
            </a:r>
          </a:p>
          <a:p>
            <a:pPr algn="ctr"/>
            <a:r>
              <a:rPr lang="it-IT" sz="2300" b="1" dirty="0" smtClean="0">
                <a:solidFill>
                  <a:srgbClr val="800000"/>
                </a:solidFill>
                <a:latin typeface="Times"/>
                <a:cs typeface="Times"/>
              </a:rPr>
              <a:t>Citazioni</a:t>
            </a:r>
            <a:endParaRPr lang="it-IT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838200"/>
            <a:ext cx="4796753" cy="990600"/>
          </a:xfrm>
        </p:spPr>
        <p:txBody>
          <a:bodyPr>
            <a:normAutofit fontScale="77500" lnSpcReduction="20000"/>
          </a:bodyPr>
          <a:lstStyle/>
          <a:p>
            <a:r>
              <a:rPr lang="it-IT" sz="2700" b="1" smtClean="0">
                <a:solidFill>
                  <a:srgbClr val="800000"/>
                </a:solidFill>
                <a:latin typeface="Times"/>
                <a:cs typeface="Times"/>
              </a:rPr>
              <a:t>Natura dei problemi – Complessità</a:t>
            </a:r>
          </a:p>
          <a:p>
            <a:endParaRPr lang="it-IT" sz="27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700" b="1" smtClean="0">
                <a:solidFill>
                  <a:srgbClr val="800000"/>
                </a:solidFill>
                <a:latin typeface="Times"/>
                <a:cs typeface="Times"/>
              </a:rPr>
              <a:t>Poesia</a:t>
            </a:r>
            <a:endParaRPr lang="it-IT" sz="2700" b="1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10" name="Immagine 9" descr="po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895600"/>
            <a:ext cx="1324609" cy="165576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38200" y="2743200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Problemi del mondo – Circospezione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Quando guardo nel mondo ci sono alcune cose che mi affliggono, siano esse asteroidi, Facebook o Twitter, il presidente Obama o le molte guerre. Il mondo è nello scompiglio dalla Cina all’Inghilterra e persino negli USA. Ognuno cerca di alleviare lo stress. Ogni giorno è una lotta per  liberarsi dei problemi. </a:t>
            </a:r>
          </a:p>
          <a:p>
            <a:endParaRPr lang="it-IT" sz="1200" smtClean="0">
              <a:latin typeface="Times"/>
              <a:cs typeface="Times"/>
            </a:endParaRPr>
          </a:p>
          <a:p>
            <a:r>
              <a:rPr lang="it-IT" sz="1200" smtClean="0">
                <a:latin typeface="Times"/>
                <a:cs typeface="Times"/>
              </a:rPr>
              <a:t>Nick Thomas</a:t>
            </a:r>
            <a:endParaRPr lang="it-IT" sz="12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14400" y="2362200"/>
            <a:ext cx="7467600" cy="1447800"/>
          </a:xfrm>
        </p:spPr>
        <p:txBody>
          <a:bodyPr>
            <a:normAutofit fontScale="92500" lnSpcReduction="10000"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endParaRPr lang="it-IT" sz="23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Strumento per la valutazione della COMPLESSITA’ di un problema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535393"/>
              </p:ext>
            </p:extLst>
          </p:nvPr>
        </p:nvGraphicFramePr>
        <p:xfrm>
          <a:off x="925100" y="1744338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3048000" y="1524000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Ampiezza della conoscenza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33839" y="5288912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Semplice</a:t>
            </a:r>
            <a:endParaRPr lang="it-IT" sz="1200" b="1">
              <a:latin typeface="Times"/>
              <a:cs typeface="Time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943861" y="5223455"/>
            <a:ext cx="1284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mtClean="0">
                <a:latin typeface="Times"/>
                <a:cs typeface="Times"/>
              </a:rPr>
              <a:t>Molto complesso</a:t>
            </a:r>
            <a:endParaRPr lang="it-IT" sz="1200" b="1">
              <a:latin typeface="Times"/>
              <a:cs typeface="Time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736228"/>
              </p:ext>
            </p:extLst>
          </p:nvPr>
        </p:nvGraphicFramePr>
        <p:xfrm>
          <a:off x="925100" y="2492219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9918985"/>
              </p:ext>
            </p:extLst>
          </p:nvPr>
        </p:nvGraphicFramePr>
        <p:xfrm>
          <a:off x="925100" y="3255461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3048000" y="3035123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Complessità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9625259"/>
              </p:ext>
            </p:extLst>
          </p:nvPr>
        </p:nvGraphicFramePr>
        <p:xfrm>
          <a:off x="925100" y="4126906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3048000" y="3906568"/>
            <a:ext cx="2679119" cy="2039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Interconnessione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58234" y="1450957"/>
            <a:ext cx="1319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Poca Conoscernza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613977" y="2198838"/>
            <a:ext cx="1164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Facile da capire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58234" y="3849907"/>
            <a:ext cx="1425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Poche interrelazioni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49882" y="2978462"/>
            <a:ext cx="881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Pochi passi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871425" y="1450957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Molta conoscenza 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679065" y="2198838"/>
            <a:ext cx="1688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Molto difficile da capire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435712" y="2962080"/>
            <a:ext cx="16257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Molti passi complicati</a:t>
            </a:r>
            <a:endParaRPr lang="it-IT" sz="1200">
              <a:latin typeface="Times"/>
              <a:cs typeface="Time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644951" y="3833525"/>
            <a:ext cx="1417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smtClean="0">
                <a:latin typeface="Times"/>
                <a:cs typeface="Times"/>
              </a:rPr>
              <a:t>Molte interrelazioni</a:t>
            </a:r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29" name="Tabel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002072"/>
              </p:ext>
            </p:extLst>
          </p:nvPr>
        </p:nvGraphicFramePr>
        <p:xfrm>
          <a:off x="903282" y="5582293"/>
          <a:ext cx="6962000" cy="37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  <a:gridCol w="696200"/>
              </a:tblGrid>
              <a:tr h="375143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1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2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3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4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5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6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7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8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err="1" smtClean="0"/>
                        <a:t>9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10</a:t>
                      </a:r>
                      <a:endParaRPr lang="it-IT" sz="15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30" name="Rettangolo arrotondato 29"/>
          <p:cNvSpPr/>
          <p:nvPr/>
        </p:nvSpPr>
        <p:spPr>
          <a:xfrm>
            <a:off x="3026182" y="5361955"/>
            <a:ext cx="2679119" cy="2039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Complessità del Problema = Totale / 4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graphicFrame>
        <p:nvGraphicFramePr>
          <p:cNvPr id="38" name="Tabel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8309417"/>
              </p:ext>
            </p:extLst>
          </p:nvPr>
        </p:nvGraphicFramePr>
        <p:xfrm>
          <a:off x="8287150" y="1727956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el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7134096"/>
              </p:ext>
            </p:extLst>
          </p:nvPr>
        </p:nvGraphicFramePr>
        <p:xfrm>
          <a:off x="8287150" y="2475837"/>
          <a:ext cx="501156" cy="407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40790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36546"/>
              </p:ext>
            </p:extLst>
          </p:nvPr>
        </p:nvGraphicFramePr>
        <p:xfrm>
          <a:off x="8287150" y="3255461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262516"/>
              </p:ext>
            </p:extLst>
          </p:nvPr>
        </p:nvGraphicFramePr>
        <p:xfrm>
          <a:off x="8287150" y="4126906"/>
          <a:ext cx="501156" cy="39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56"/>
              </a:tblGrid>
              <a:tr h="3915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el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7281629"/>
              </p:ext>
            </p:extLst>
          </p:nvPr>
        </p:nvGraphicFramePr>
        <p:xfrm>
          <a:off x="8039008" y="4677910"/>
          <a:ext cx="972791" cy="337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91"/>
              </a:tblGrid>
              <a:tr h="337027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Totale: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Ovale 44"/>
          <p:cNvSpPr/>
          <p:nvPr/>
        </p:nvSpPr>
        <p:spPr>
          <a:xfrm>
            <a:off x="348881" y="1746492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>
            <a:off x="348881" y="3273997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348881" y="4110524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>
            <a:off x="366416" y="2510755"/>
            <a:ext cx="363693" cy="372989"/>
          </a:xfrm>
          <a:prstGeom prst="ellips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arrotondato 49"/>
          <p:cNvSpPr/>
          <p:nvPr/>
        </p:nvSpPr>
        <p:spPr>
          <a:xfrm>
            <a:off x="2483768" y="2204864"/>
            <a:ext cx="3816423" cy="2709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rgbClr r="0" g="0" b="0"/>
            </a:solidFill>
            <a:prstDash val="sysDash"/>
            <a:round/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200" b="1" smtClean="0">
                <a:solidFill>
                  <a:srgbClr val="000000"/>
                </a:solidFill>
                <a:latin typeface="Times"/>
                <a:cs typeface="Times"/>
              </a:rPr>
              <a:t>Difficoltà (Conseguimento)  della Conoscenza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1981200" y="609600"/>
            <a:ext cx="62306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Grado di semplicità/complessità di un problema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762000"/>
            <a:ext cx="4796753" cy="577679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Breve questionario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9420981"/>
              </p:ext>
            </p:extLst>
          </p:nvPr>
        </p:nvGraphicFramePr>
        <p:xfrm>
          <a:off x="1524000" y="1371600"/>
          <a:ext cx="6324600" cy="347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00"/>
                <a:gridCol w="1008112"/>
                <a:gridCol w="1008112"/>
                <a:gridCol w="1080120"/>
                <a:gridCol w="926356"/>
                <a:gridCol w="1054100"/>
              </a:tblGrid>
              <a:tr h="477708">
                <a:tc gridSpan="6">
                  <a:txBody>
                    <a:bodyPr/>
                    <a:lstStyle/>
                    <a:p>
                      <a:pPr algn="ctr"/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Come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valuti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l’utilità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dei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seguenti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per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il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tuo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apprendimento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5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08485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Basso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Moderato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 err="1" smtClean="0">
                          <a:latin typeface="Times"/>
                          <a:cs typeface="Times"/>
                        </a:rPr>
                        <a:t>Molto</a:t>
                      </a:r>
                      <a:r>
                        <a:rPr lang="en-GB" sz="1400" b="1" baseline="0" dirty="0" smtClean="0">
                          <a:latin typeface="Times"/>
                          <a:cs typeface="Times"/>
                        </a:rPr>
                        <a:t> alto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Definizione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Citazioni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8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Divertimento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Poesia</a:t>
                      </a:r>
                      <a:endParaRPr lang="en-GB" sz="1400" b="1" dirty="0" smtClean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300">
                <a:tc>
                  <a:txBody>
                    <a:bodyPr/>
                    <a:lstStyle/>
                    <a:p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Strumento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di</a:t>
                      </a:r>
                      <a:r>
                        <a:rPr lang="en-GB" sz="1400" b="1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400" b="1" dirty="0" err="1" smtClean="0">
                          <a:latin typeface="Times"/>
                          <a:cs typeface="Times"/>
                        </a:rPr>
                        <a:t>valutazione</a:t>
                      </a:r>
                      <a:endParaRPr lang="en-GB" sz="1400" b="1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8171575"/>
              </p:ext>
            </p:extLst>
          </p:nvPr>
        </p:nvGraphicFramePr>
        <p:xfrm>
          <a:off x="1524000" y="5029200"/>
          <a:ext cx="6324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Quali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altri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elementi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vorresti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avere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</a:t>
                      </a:r>
                      <a:r>
                        <a:rPr lang="en-GB" sz="1700" baseline="0" dirty="0" err="1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nel</a:t>
                      </a:r>
                      <a:r>
                        <a:rPr lang="en-GB" sz="1700" baseline="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 micro-modulo?</a:t>
                      </a:r>
                      <a:endParaRPr lang="en-GB" sz="17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algn="l"/>
                      <a:endParaRPr lang="en-GB" sz="15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1295400"/>
            <a:ext cx="4796753" cy="724560"/>
          </a:xfrm>
        </p:spPr>
        <p:txBody>
          <a:bodyPr>
            <a:normAutofit/>
          </a:bodyPr>
          <a:lstStyle/>
          <a:p>
            <a:r>
              <a:rPr lang="en-GB" sz="2700" b="1" dirty="0" smtClean="0">
                <a:solidFill>
                  <a:srgbClr val="800000"/>
                </a:solidFill>
                <a:latin typeface="Times"/>
                <a:cs typeface="Times"/>
              </a:rPr>
              <a:t>Credits</a:t>
            </a:r>
            <a:endParaRPr lang="en-GB" sz="27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03831" y="2586780"/>
            <a:ext cx="48376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err="1" smtClean="0">
                <a:latin typeface="Times"/>
                <a:cs typeface="Times"/>
              </a:rPr>
              <a:t>Sviluppato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  <a:r>
              <a:rPr lang="en-GB" sz="1500" b="1" dirty="0" err="1" smtClean="0">
                <a:latin typeface="Times"/>
                <a:cs typeface="Times"/>
              </a:rPr>
              <a:t>da</a:t>
            </a:r>
            <a:r>
              <a:rPr lang="en-GB" sz="1500" b="1" dirty="0" smtClean="0">
                <a:latin typeface="Times"/>
                <a:cs typeface="Times"/>
              </a:rPr>
              <a:t> </a:t>
            </a:r>
          </a:p>
          <a:p>
            <a:r>
              <a:rPr lang="en-GB" sz="1500" dirty="0" smtClean="0">
                <a:latin typeface="Times"/>
                <a:cs typeface="Times"/>
              </a:rPr>
              <a:t>Alfonso Molina</a:t>
            </a:r>
          </a:p>
          <a:p>
            <a:endParaRPr lang="en-GB" sz="1500" dirty="0" smtClean="0">
              <a:latin typeface="Times"/>
              <a:cs typeface="Times"/>
            </a:endParaRPr>
          </a:p>
          <a:p>
            <a:r>
              <a:rPr lang="en-GB" sz="1500" b="1" dirty="0" err="1" smtClean="0">
                <a:latin typeface="Times"/>
                <a:cs typeface="Times"/>
              </a:rPr>
              <a:t>Fonti</a:t>
            </a:r>
            <a:endParaRPr lang="en-GB" sz="1500" b="1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Lavori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David </a:t>
            </a:r>
            <a:r>
              <a:rPr lang="en-GB" sz="1500" dirty="0" err="1" smtClean="0">
                <a:latin typeface="Times"/>
                <a:cs typeface="Times"/>
              </a:rPr>
              <a:t>Jonassen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Citazioni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varie</a:t>
            </a:r>
            <a:r>
              <a:rPr lang="en-GB" sz="1500" dirty="0" smtClean="0">
                <a:latin typeface="Times"/>
                <a:cs typeface="Times"/>
              </a:rPr>
              <a:t> da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</a:t>
            </a: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poesia</a:t>
            </a:r>
            <a:endParaRPr lang="en-GB" sz="1500" dirty="0" smtClean="0">
              <a:latin typeface="Times"/>
              <a:cs typeface="Times"/>
            </a:endParaRPr>
          </a:p>
          <a:p>
            <a:r>
              <a:rPr lang="en-GB" sz="1500" dirty="0" err="1" smtClean="0">
                <a:latin typeface="Times"/>
                <a:cs typeface="Times"/>
              </a:rPr>
              <a:t>Vari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siti</a:t>
            </a:r>
            <a:r>
              <a:rPr lang="en-GB" sz="1500" dirty="0" smtClean="0">
                <a:latin typeface="Times"/>
                <a:cs typeface="Times"/>
              </a:rPr>
              <a:t> web con </a:t>
            </a:r>
            <a:r>
              <a:rPr lang="en-GB" sz="1500" dirty="0" err="1" smtClean="0">
                <a:latin typeface="Times"/>
                <a:cs typeface="Times"/>
              </a:rPr>
              <a:t>immagini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connessi</a:t>
            </a:r>
            <a:r>
              <a:rPr lang="en-GB" sz="1500" dirty="0" smtClean="0">
                <a:latin typeface="Times"/>
                <a:cs typeface="Times"/>
              </a:rPr>
              <a:t> al </a:t>
            </a:r>
            <a:r>
              <a:rPr lang="en-GB" sz="1500" dirty="0" err="1" smtClean="0">
                <a:latin typeface="Times"/>
                <a:cs typeface="Times"/>
              </a:rPr>
              <a:t>concetto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di</a:t>
            </a:r>
            <a:r>
              <a:rPr lang="en-GB" sz="1500" dirty="0" smtClean="0">
                <a:latin typeface="Times"/>
                <a:cs typeface="Times"/>
              </a:rPr>
              <a:t> </a:t>
            </a:r>
            <a:r>
              <a:rPr lang="en-GB" sz="1500" dirty="0" err="1" smtClean="0">
                <a:latin typeface="Times"/>
                <a:cs typeface="Times"/>
              </a:rPr>
              <a:t>Problema</a:t>
            </a:r>
            <a:endParaRPr lang="en-GB" sz="1500" dirty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4796753" cy="533400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Suggerimenti didattici (1)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90600" y="2348880"/>
            <a:ext cx="71628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smtClean="0">
                <a:latin typeface="Times"/>
                <a:cs typeface="Times"/>
              </a:rPr>
              <a:t>(Ia) </a:t>
            </a:r>
            <a:r>
              <a:rPr lang="it-IT" sz="1600" b="1" smtClean="0">
                <a:latin typeface="Times"/>
                <a:cs typeface="Times"/>
              </a:rPr>
              <a:t>Per iniziare provate a mettervi in contatto con lo stato attuale della conoscenza e dell’esperienza dei singoli nel gruppo. </a:t>
            </a:r>
          </a:p>
          <a:p>
            <a:endParaRPr lang="it-IT" sz="15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500" smtClean="0">
                <a:latin typeface="Times"/>
                <a:cs typeface="Times"/>
              </a:rPr>
              <a:t>Organizzate gli studenti in gruppi di 4 o 5.</a:t>
            </a:r>
          </a:p>
          <a:p>
            <a:endParaRPr lang="it-IT" sz="1500" smtClean="0">
              <a:latin typeface="Times"/>
              <a:cs typeface="Times"/>
            </a:endParaRPr>
          </a:p>
          <a:p>
            <a:r>
              <a:rPr lang="it-IT" sz="1500" smtClean="0">
                <a:latin typeface="Times"/>
                <a:cs typeface="Times"/>
              </a:rPr>
              <a:t>(2)  Chiedete ai partecipanti del gruppo di identificare: </a:t>
            </a:r>
          </a:p>
          <a:p>
            <a:pPr marL="800100" lvl="1" indent="-342900"/>
            <a:r>
              <a:rPr lang="it-IT" sz="1500" smtClean="0">
                <a:latin typeface="Times"/>
                <a:cs typeface="Times"/>
              </a:rPr>
              <a:t>(a) 2 problemi che reputano semplici e </a:t>
            </a:r>
          </a:p>
          <a:p>
            <a:pPr marL="800100" lvl="1" indent="-342900"/>
            <a:r>
              <a:rPr lang="it-IT" sz="1500" smtClean="0">
                <a:latin typeface="Times"/>
                <a:cs typeface="Times"/>
              </a:rPr>
              <a:t>(b) 2 problemi che reputano complessi</a:t>
            </a:r>
          </a:p>
          <a:p>
            <a:pPr marL="800100" lvl="1" indent="-342900"/>
            <a:endParaRPr lang="it-IT" sz="1500" smtClean="0">
              <a:latin typeface="Times"/>
              <a:cs typeface="Times"/>
            </a:endParaRPr>
          </a:p>
          <a:p>
            <a:pPr marL="342900" indent="-342900">
              <a:buAutoNum type="arabicParenBoth" startAt="3"/>
            </a:pPr>
            <a:r>
              <a:rPr lang="it-IT" sz="1500" smtClean="0">
                <a:latin typeface="Times"/>
                <a:cs typeface="Times"/>
              </a:rPr>
              <a:t>Chiedete loro di riflettere: perché pensano che i primi due problemi sono </a:t>
            </a:r>
            <a:r>
              <a:rPr lang="it-IT" sz="1500" b="1" smtClean="0">
                <a:latin typeface="Times"/>
                <a:cs typeface="Times"/>
              </a:rPr>
              <a:t>semplici</a:t>
            </a:r>
            <a:r>
              <a:rPr lang="it-IT" sz="1500" smtClean="0">
                <a:latin typeface="Times"/>
                <a:cs typeface="Times"/>
              </a:rPr>
              <a:t> e che gli altri due sono </a:t>
            </a:r>
            <a:r>
              <a:rPr lang="it-IT" sz="1500" b="1" smtClean="0">
                <a:latin typeface="Times"/>
                <a:cs typeface="Times"/>
              </a:rPr>
              <a:t>complessi</a:t>
            </a:r>
            <a:r>
              <a:rPr lang="it-IT" sz="1500" smtClean="0">
                <a:latin typeface="Times"/>
                <a:cs typeface="Times"/>
              </a:rPr>
              <a:t>? Cos’è che li differenzia?</a:t>
            </a:r>
          </a:p>
          <a:p>
            <a:pPr marL="342900" indent="-342900"/>
            <a:endParaRPr lang="it-IT" sz="1500" smtClean="0">
              <a:latin typeface="Times"/>
              <a:cs typeface="Times"/>
            </a:endParaRPr>
          </a:p>
          <a:p>
            <a:pPr marL="342900" indent="-342900">
              <a:buAutoNum type="arabicParenBoth" startAt="4"/>
            </a:pPr>
            <a:r>
              <a:rPr lang="it-IT" sz="1500" smtClean="0">
                <a:latin typeface="Times"/>
                <a:cs typeface="Times"/>
              </a:rPr>
              <a:t>Chiedete ai gruppi di riunirsi e di condividere i loro risultati selezionando e presentando 2 “</a:t>
            </a:r>
            <a:r>
              <a:rPr lang="it-IT" sz="1500" b="1" smtClean="0">
                <a:latin typeface="Times"/>
                <a:cs typeface="Times"/>
              </a:rPr>
              <a:t>problemi semplici</a:t>
            </a:r>
            <a:r>
              <a:rPr lang="it-IT" sz="1500" smtClean="0">
                <a:latin typeface="Times"/>
                <a:cs typeface="Times"/>
              </a:rPr>
              <a:t>” e  2 “</a:t>
            </a:r>
            <a:r>
              <a:rPr lang="it-IT" sz="1500" b="1" smtClean="0">
                <a:latin typeface="Times"/>
                <a:cs typeface="Times"/>
              </a:rPr>
              <a:t>problemi complessi</a:t>
            </a:r>
            <a:r>
              <a:rPr lang="it-IT" sz="1500" smtClean="0">
                <a:latin typeface="Times"/>
                <a:cs typeface="Times"/>
              </a:rPr>
              <a:t>” per ogni gruppo. Quindi essi presentano le loro conclusioni riguardo al tema “Perchè un problema è </a:t>
            </a:r>
            <a:r>
              <a:rPr lang="it-IT" sz="1500" b="1" smtClean="0">
                <a:latin typeface="Times"/>
                <a:cs typeface="Times"/>
              </a:rPr>
              <a:t>semplice</a:t>
            </a:r>
            <a:r>
              <a:rPr lang="it-IT" sz="1500" smtClean="0">
                <a:latin typeface="Times"/>
                <a:cs typeface="Times"/>
              </a:rPr>
              <a:t>?” e “Perché un problema è </a:t>
            </a:r>
            <a:r>
              <a:rPr lang="it-IT" sz="1500" b="1" smtClean="0">
                <a:latin typeface="Times"/>
                <a:cs typeface="Times"/>
              </a:rPr>
              <a:t>complesso?</a:t>
            </a:r>
            <a:r>
              <a:rPr lang="it-IT" sz="1500" smtClean="0">
                <a:latin typeface="Times"/>
                <a:cs typeface="Times"/>
              </a:rPr>
              <a:t>”</a:t>
            </a:r>
          </a:p>
          <a:p>
            <a:pPr marL="342900" indent="-342900">
              <a:buAutoNum type="arabicParenBoth" startAt="4"/>
            </a:pPr>
            <a:endParaRPr lang="it-IT" sz="1500" smtClean="0">
              <a:latin typeface="Times"/>
              <a:cs typeface="Time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762000" y="2438400"/>
            <a:ext cx="7467600" cy="38862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762000" y="1143000"/>
            <a:ext cx="7543800" cy="1143000"/>
          </a:xfrm>
          <a:prstGeom prst="roundRect">
            <a:avLst>
              <a:gd name="adj" fmla="val 50000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smtClean="0">
                <a:latin typeface="Times"/>
                <a:cs typeface="Times"/>
              </a:rPr>
              <a:t>Questi sono solo suggerimenti, ogni gruppo di studenti può sperimentare liberamente l’uso del micro-modulo. Le caratteristiche, il numero e l’ordine con cui vengono usati gli elementi del micro-modulo possono essere scelti a piacimento. Inoltre, a seconda della strategia di apprendimento, alcuni elementi possono essere aggiunti o eliminati. Per questa ragione, infatti, i micro-moduli possono essere copiati e modificati..</a:t>
            </a:r>
            <a:endParaRPr lang="it-IT" sz="15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09600"/>
            <a:ext cx="4796753" cy="457200"/>
          </a:xfrm>
        </p:spPr>
        <p:txBody>
          <a:bodyPr>
            <a:norm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Suggerimenti didattici (2)</a:t>
            </a:r>
            <a:endParaRPr lang="it-IT" sz="2300" b="1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2000" y="1600200"/>
            <a:ext cx="7391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mtClean="0">
                <a:latin typeface="Times"/>
                <a:cs typeface="Times"/>
              </a:rPr>
              <a:t>(IIa) Usate il micro-modulo “Natura dei Problemi - Complessità” per rinsaldare e approfondire la comprensione del concetto di Complessità nella “Natura dei Problemi.”</a:t>
            </a:r>
          </a:p>
          <a:p>
            <a:pPr marL="342900" indent="-342900">
              <a:buAutoNum type="arabicParenBoth" startAt="4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AutoNum type="arabicParenBoth"/>
            </a:pPr>
            <a:r>
              <a:rPr lang="it-IT" sz="1400" smtClean="0">
                <a:latin typeface="Times"/>
                <a:cs typeface="Times"/>
              </a:rPr>
              <a:t>Introducete il micro-modulo “</a:t>
            </a:r>
            <a:r>
              <a:rPr lang="it-IT" sz="1400" b="1" smtClean="0">
                <a:latin typeface="Times"/>
                <a:cs typeface="Times"/>
              </a:rPr>
              <a:t>Natura dei Problemi – Complessità</a:t>
            </a:r>
            <a:r>
              <a:rPr lang="it-IT" sz="1400" smtClean="0">
                <a:latin typeface="Times"/>
                <a:cs typeface="Times"/>
              </a:rPr>
              <a:t>” ai partecipanti spiegando il suo fine multimediale, multidimensionale, multi- ruolo e multi didattico. Spiegate loro che questo è un micro-modulo più complesso, composto da più concetti.</a:t>
            </a:r>
          </a:p>
          <a:p>
            <a:pPr marL="342900" indent="-342900"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Chiedete ai partecipanti del gruppo di esplorare invidualmente il micro-modulo tramite la ricerca, focalizzandosi e riflettendo su quegli elementi che reputano più efficaci per approfondire e rinsaldare la loro comprensione del concetto di  “</a:t>
            </a:r>
            <a:r>
              <a:rPr lang="it-IT" sz="1400" b="1" smtClean="0">
                <a:latin typeface="Times"/>
                <a:cs typeface="Times"/>
              </a:rPr>
              <a:t>Complessità</a:t>
            </a:r>
            <a:r>
              <a:rPr lang="it-IT" sz="1400" smtClean="0">
                <a:latin typeface="Times"/>
                <a:cs typeface="Times"/>
              </a:rPr>
              <a:t>” ne “</a:t>
            </a:r>
            <a:r>
              <a:rPr lang="it-IT" sz="1400" b="1" smtClean="0">
                <a:latin typeface="Times"/>
                <a:cs typeface="Times"/>
              </a:rPr>
              <a:t>La Natura dei Problemi</a:t>
            </a:r>
            <a:r>
              <a:rPr lang="it-IT" sz="1400" smtClean="0">
                <a:latin typeface="Times"/>
                <a:cs typeface="Times"/>
              </a:rPr>
              <a:t>.” </a:t>
            </a:r>
          </a:p>
          <a:p>
            <a:pPr marL="342900" indent="-342900">
              <a:buFontTx/>
              <a:buAutoNum type="arabicParenBoth"/>
            </a:pPr>
            <a:endParaRPr lang="it-IT" sz="1400" smtClean="0">
              <a:latin typeface="Times"/>
              <a:cs typeface="Times"/>
            </a:endParaRPr>
          </a:p>
          <a:p>
            <a:pPr marL="342900" indent="-342900">
              <a:buFontTx/>
              <a:buAutoNum type="arabicParenBoth"/>
            </a:pPr>
            <a:r>
              <a:rPr lang="it-IT" sz="1400" smtClean="0">
                <a:latin typeface="Times"/>
                <a:cs typeface="Times"/>
              </a:rPr>
              <a:t>I partecipanti riportano al loro gruppo la scelta dei primi tre “elementi più efficaci” spiegando il motivo della loro scelta. I partecipanti riflettono in modo collettivo a proposito delle loro scelte e delle relative ragioni. Nel caso alcuni partecipanti non trovino il tipo di elementi a loro appropriati possono discuterne e, ancor meglio, cercare di trovarne e contribuire con essi al micro-modulo. 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685800" y="1295400"/>
            <a:ext cx="7467600" cy="45720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1200" y="685800"/>
            <a:ext cx="4796753" cy="457200"/>
          </a:xfrm>
        </p:spPr>
        <p:txBody>
          <a:bodyPr>
            <a:normAutofit/>
          </a:bodyPr>
          <a:lstStyle/>
          <a:p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Suggerimenti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300" b="1" dirty="0" err="1" smtClean="0">
                <a:solidFill>
                  <a:srgbClr val="800000"/>
                </a:solidFill>
                <a:latin typeface="Times"/>
                <a:cs typeface="Times"/>
              </a:rPr>
              <a:t>Didattici</a:t>
            </a:r>
            <a:r>
              <a:rPr lang="en-GB" sz="2300" b="1" dirty="0" smtClean="0">
                <a:solidFill>
                  <a:srgbClr val="800000"/>
                </a:solidFill>
                <a:latin typeface="Times"/>
                <a:cs typeface="Times"/>
              </a:rPr>
              <a:t> (3)</a:t>
            </a:r>
            <a:endParaRPr lang="en-GB" sz="2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5800" y="1752600"/>
            <a:ext cx="73914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Times"/>
                <a:cs typeface="Times"/>
              </a:rPr>
              <a:t>(</a:t>
            </a:r>
            <a:r>
              <a:rPr lang="en-GB" sz="1400" b="1" dirty="0" err="1" smtClean="0">
                <a:latin typeface="Times"/>
                <a:cs typeface="Times"/>
              </a:rPr>
              <a:t>IIb</a:t>
            </a:r>
            <a:r>
              <a:rPr lang="en-GB" sz="1400" b="1" dirty="0" smtClean="0">
                <a:latin typeface="Times"/>
                <a:cs typeface="Times"/>
              </a:rPr>
              <a:t>) </a:t>
            </a:r>
            <a:r>
              <a:rPr lang="en-GB" sz="1400" b="1" dirty="0" err="1" smtClean="0">
                <a:latin typeface="Times"/>
                <a:cs typeface="Times"/>
              </a:rPr>
              <a:t>Usate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il</a:t>
            </a:r>
            <a:r>
              <a:rPr lang="en-GB" sz="1400" b="1" dirty="0" smtClean="0">
                <a:latin typeface="Times"/>
                <a:cs typeface="Times"/>
              </a:rPr>
              <a:t> micro-modulo “</a:t>
            </a:r>
            <a:r>
              <a:rPr lang="en-GB" sz="1400" b="1" dirty="0" err="1" smtClean="0">
                <a:latin typeface="Times"/>
                <a:cs typeface="Times"/>
              </a:rPr>
              <a:t>Natura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dei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Problemi</a:t>
            </a:r>
            <a:r>
              <a:rPr lang="en-GB" sz="1400" b="1" dirty="0" smtClean="0">
                <a:latin typeface="Times"/>
                <a:cs typeface="Times"/>
              </a:rPr>
              <a:t>” per </a:t>
            </a:r>
            <a:r>
              <a:rPr lang="en-GB" sz="1400" b="1" dirty="0" err="1" smtClean="0">
                <a:latin typeface="Times"/>
                <a:cs typeface="Times"/>
              </a:rPr>
              <a:t>rinsaldare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ed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approfondire</a:t>
            </a:r>
            <a:r>
              <a:rPr lang="en-GB" sz="1400" b="1" dirty="0" smtClean="0">
                <a:latin typeface="Times"/>
                <a:cs typeface="Times"/>
              </a:rPr>
              <a:t> la </a:t>
            </a:r>
            <a:r>
              <a:rPr lang="en-GB" sz="1400" b="1" dirty="0" err="1" smtClean="0">
                <a:latin typeface="Times"/>
                <a:cs typeface="Times"/>
              </a:rPr>
              <a:t>comprensione</a:t>
            </a:r>
            <a:r>
              <a:rPr lang="en-GB" sz="1400" b="1" dirty="0" smtClean="0">
                <a:latin typeface="Times"/>
                <a:cs typeface="Times"/>
              </a:rPr>
              <a:t> del </a:t>
            </a:r>
            <a:r>
              <a:rPr lang="en-GB" sz="1400" b="1" dirty="0" err="1" smtClean="0">
                <a:latin typeface="Times"/>
                <a:cs typeface="Times"/>
              </a:rPr>
              <a:t>concetto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di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Complessità</a:t>
            </a:r>
            <a:r>
              <a:rPr lang="en-GB" sz="1400" b="1" dirty="0" smtClean="0">
                <a:latin typeface="Times"/>
                <a:cs typeface="Times"/>
              </a:rPr>
              <a:t> ne “</a:t>
            </a:r>
            <a:r>
              <a:rPr lang="en-GB" sz="1400" b="1" dirty="0" err="1" smtClean="0">
                <a:latin typeface="Times"/>
                <a:cs typeface="Times"/>
              </a:rPr>
              <a:t>Natura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dei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Problemi</a:t>
            </a:r>
            <a:r>
              <a:rPr lang="en-GB" sz="1400" b="1" dirty="0" smtClean="0">
                <a:latin typeface="Times"/>
                <a:cs typeface="Times"/>
              </a:rPr>
              <a:t>”</a:t>
            </a:r>
          </a:p>
          <a:p>
            <a:pPr marL="342900" indent="-342900"/>
            <a:endParaRPr lang="en-GB" sz="1400" dirty="0" smtClean="0">
              <a:latin typeface="Times"/>
              <a:cs typeface="Times"/>
            </a:endParaRPr>
          </a:p>
          <a:p>
            <a:pPr marL="342900" indent="-342900"/>
            <a:r>
              <a:rPr lang="en-GB" sz="1400" dirty="0" smtClean="0">
                <a:latin typeface="Times"/>
                <a:cs typeface="Times"/>
              </a:rPr>
              <a:t>(4)   </a:t>
            </a:r>
            <a:r>
              <a:rPr lang="en-GB" sz="1400" dirty="0" err="1" smtClean="0">
                <a:latin typeface="Times"/>
                <a:cs typeface="Times"/>
              </a:rPr>
              <a:t>Chiedete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ai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partecipanti</a:t>
            </a:r>
            <a:r>
              <a:rPr lang="en-GB" sz="1400" dirty="0" smtClean="0">
                <a:latin typeface="Times"/>
                <a:cs typeface="Times"/>
              </a:rPr>
              <a:t> del </a:t>
            </a:r>
            <a:r>
              <a:rPr lang="en-GB" sz="1400" dirty="0" err="1" smtClean="0">
                <a:latin typeface="Times"/>
                <a:cs typeface="Times"/>
              </a:rPr>
              <a:t>gruppo</a:t>
            </a:r>
            <a:r>
              <a:rPr lang="en-GB" sz="1400" dirty="0" smtClean="0">
                <a:latin typeface="Times"/>
                <a:cs typeface="Times"/>
              </a:rPr>
              <a:t> di </a:t>
            </a:r>
            <a:r>
              <a:rPr lang="en-GB" sz="1400" dirty="0" err="1" smtClean="0">
                <a:latin typeface="Times"/>
                <a:cs typeface="Times"/>
              </a:rPr>
              <a:t>tornare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ai</a:t>
            </a:r>
            <a:r>
              <a:rPr lang="en-GB" sz="1400" dirty="0" smtClean="0">
                <a:latin typeface="Times"/>
                <a:cs typeface="Times"/>
              </a:rPr>
              <a:t> 2 </a:t>
            </a:r>
            <a:r>
              <a:rPr lang="en-GB" sz="1400" dirty="0" err="1" smtClean="0">
                <a:latin typeface="Times"/>
                <a:cs typeface="Times"/>
              </a:rPr>
              <a:t>problemi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semplici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dirty="0" smtClean="0">
                <a:latin typeface="Times"/>
                <a:cs typeface="Times"/>
              </a:rPr>
              <a:t>e </a:t>
            </a:r>
            <a:r>
              <a:rPr lang="en-GB" sz="1400" dirty="0" err="1" smtClean="0">
                <a:latin typeface="Times"/>
                <a:cs typeface="Times"/>
              </a:rPr>
              <a:t>ai</a:t>
            </a:r>
            <a:r>
              <a:rPr lang="en-GB" sz="1400" dirty="0" smtClean="0">
                <a:latin typeface="Times"/>
                <a:cs typeface="Times"/>
              </a:rPr>
              <a:t> 2 </a:t>
            </a:r>
            <a:r>
              <a:rPr lang="en-GB" sz="1400" dirty="0" err="1" smtClean="0">
                <a:latin typeface="Times"/>
                <a:cs typeface="Times"/>
              </a:rPr>
              <a:t>problemi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complessi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che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hanno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identificato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nella</a:t>
            </a:r>
            <a:r>
              <a:rPr lang="en-GB" sz="1400" dirty="0" smtClean="0">
                <a:latin typeface="Times"/>
                <a:cs typeface="Times"/>
              </a:rPr>
              <a:t> prima parte </a:t>
            </a:r>
            <a:r>
              <a:rPr lang="en-GB" sz="1400" dirty="0" err="1" smtClean="0">
                <a:latin typeface="Times"/>
                <a:cs typeface="Times"/>
              </a:rPr>
              <a:t>dell’attività</a:t>
            </a:r>
            <a:r>
              <a:rPr lang="en-GB" sz="1400" dirty="0" smtClean="0">
                <a:latin typeface="Times"/>
                <a:cs typeface="Times"/>
              </a:rPr>
              <a:t> e di </a:t>
            </a:r>
            <a:r>
              <a:rPr lang="en-GB" sz="1400" dirty="0" err="1" smtClean="0">
                <a:latin typeface="Times"/>
                <a:cs typeface="Times"/>
              </a:rPr>
              <a:t>valutarli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individualmente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facendo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uso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dello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strumento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fornito</a:t>
            </a:r>
            <a:r>
              <a:rPr lang="en-GB" sz="1400" dirty="0" smtClean="0">
                <a:latin typeface="Times"/>
                <a:cs typeface="Times"/>
              </a:rPr>
              <a:t> dal micro-modulo.  Si </a:t>
            </a:r>
            <a:r>
              <a:rPr lang="en-GB" sz="1400" dirty="0" err="1" smtClean="0">
                <a:latin typeface="Times"/>
                <a:cs typeface="Times"/>
              </a:rPr>
              <a:t>usi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una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copia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dello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strumento</a:t>
            </a:r>
            <a:r>
              <a:rPr lang="en-GB" sz="1400" dirty="0" smtClean="0">
                <a:latin typeface="Times"/>
                <a:cs typeface="Times"/>
              </a:rPr>
              <a:t> per </a:t>
            </a:r>
            <a:r>
              <a:rPr lang="en-GB" sz="1400" dirty="0" err="1" smtClean="0">
                <a:latin typeface="Times"/>
                <a:cs typeface="Times"/>
              </a:rPr>
              <a:t>ogni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problema</a:t>
            </a:r>
            <a:r>
              <a:rPr lang="en-GB" sz="1400" dirty="0" smtClean="0">
                <a:latin typeface="Times"/>
                <a:cs typeface="Times"/>
              </a:rPr>
              <a:t>. I </a:t>
            </a:r>
            <a:r>
              <a:rPr lang="en-GB" sz="1400" dirty="0" err="1" smtClean="0">
                <a:latin typeface="Times"/>
                <a:cs typeface="Times"/>
              </a:rPr>
              <a:t>partecipanti</a:t>
            </a:r>
            <a:r>
              <a:rPr lang="en-GB" sz="1400" dirty="0" smtClean="0">
                <a:latin typeface="Times"/>
                <a:cs typeface="Times"/>
              </a:rPr>
              <a:t> poi </a:t>
            </a:r>
            <a:r>
              <a:rPr lang="en-GB" sz="1400" dirty="0" err="1" smtClean="0">
                <a:latin typeface="Times"/>
                <a:cs typeface="Times"/>
              </a:rPr>
              <a:t>confronteranno</a:t>
            </a:r>
            <a:r>
              <a:rPr lang="en-GB" sz="1400" dirty="0" smtClean="0">
                <a:latin typeface="Times"/>
                <a:cs typeface="Times"/>
              </a:rPr>
              <a:t> le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valutazione</a:t>
            </a:r>
            <a:r>
              <a:rPr lang="en-GB" sz="1400" dirty="0" smtClean="0">
                <a:latin typeface="Times"/>
                <a:cs typeface="Times"/>
              </a:rPr>
              <a:t> con </a:t>
            </a:r>
            <a:r>
              <a:rPr lang="en-GB" sz="1400" dirty="0" err="1" smtClean="0">
                <a:latin typeface="Times"/>
                <a:cs typeface="Times"/>
              </a:rPr>
              <a:t>quelle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degli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altri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membri</a:t>
            </a:r>
            <a:r>
              <a:rPr lang="en-GB" sz="1400" dirty="0" smtClean="0">
                <a:latin typeface="Times"/>
                <a:cs typeface="Times"/>
              </a:rPr>
              <a:t> del </a:t>
            </a:r>
            <a:r>
              <a:rPr lang="en-GB" sz="1400" dirty="0" err="1" smtClean="0">
                <a:latin typeface="Times"/>
                <a:cs typeface="Times"/>
              </a:rPr>
              <a:t>gruppo</a:t>
            </a:r>
            <a:r>
              <a:rPr lang="en-GB" sz="1400" dirty="0" smtClean="0">
                <a:latin typeface="Times"/>
                <a:cs typeface="Times"/>
              </a:rPr>
              <a:t>.  </a:t>
            </a:r>
            <a:r>
              <a:rPr lang="en-GB" sz="1400" dirty="0" err="1" smtClean="0">
                <a:latin typeface="Times"/>
                <a:cs typeface="Times"/>
              </a:rPr>
              <a:t>Discuteranno</a:t>
            </a:r>
            <a:r>
              <a:rPr lang="en-GB" sz="1400" dirty="0" smtClean="0">
                <a:latin typeface="Times"/>
                <a:cs typeface="Times"/>
              </a:rPr>
              <a:t> sui </a:t>
            </a:r>
            <a:r>
              <a:rPr lang="en-GB" sz="1400" dirty="0" err="1" smtClean="0">
                <a:latin typeface="Times"/>
                <a:cs typeface="Times"/>
              </a:rPr>
              <a:t>motivi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delle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differenze</a:t>
            </a:r>
            <a:r>
              <a:rPr lang="en-GB" sz="1400" dirty="0" smtClean="0">
                <a:latin typeface="Times"/>
                <a:cs typeface="Times"/>
              </a:rPr>
              <a:t> e </a:t>
            </a:r>
            <a:r>
              <a:rPr lang="en-GB" sz="1400" dirty="0" err="1" smtClean="0">
                <a:latin typeface="Times"/>
                <a:cs typeface="Times"/>
              </a:rPr>
              <a:t>converanno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su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una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valutazione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gruppo</a:t>
            </a:r>
            <a:r>
              <a:rPr lang="en-GB" sz="1400" dirty="0" smtClean="0">
                <a:latin typeface="Times"/>
                <a:cs typeface="Times"/>
              </a:rPr>
              <a:t>, </a:t>
            </a:r>
            <a:r>
              <a:rPr lang="en-GB" sz="1400" dirty="0" err="1" smtClean="0">
                <a:latin typeface="Times"/>
                <a:cs typeface="Times"/>
              </a:rPr>
              <a:t>di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nuovo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facendo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uso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una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copia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dello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strumento</a:t>
            </a:r>
            <a:r>
              <a:rPr lang="en-GB" sz="1400" dirty="0" smtClean="0">
                <a:latin typeface="Times"/>
                <a:cs typeface="Times"/>
              </a:rPr>
              <a:t>.</a:t>
            </a:r>
          </a:p>
          <a:p>
            <a:pPr marL="342900" indent="-342900">
              <a:buFontTx/>
              <a:buAutoNum type="arabicParenBoth"/>
            </a:pPr>
            <a:endParaRPr lang="en-GB" sz="1400" dirty="0" smtClean="0">
              <a:latin typeface="Times"/>
              <a:cs typeface="Times"/>
            </a:endParaRPr>
          </a:p>
          <a:p>
            <a:pPr marL="342900" indent="-342900"/>
            <a:r>
              <a:rPr lang="en-GB" sz="1400" dirty="0" smtClean="0">
                <a:latin typeface="Times"/>
                <a:cs typeface="Times"/>
              </a:rPr>
              <a:t>(5)   I </a:t>
            </a:r>
            <a:r>
              <a:rPr lang="en-GB" sz="1400" dirty="0" err="1" smtClean="0">
                <a:latin typeface="Times"/>
                <a:cs typeface="Times"/>
              </a:rPr>
              <a:t>gruppi</a:t>
            </a:r>
            <a:r>
              <a:rPr lang="en-GB" sz="1400" dirty="0" smtClean="0">
                <a:latin typeface="Times"/>
                <a:cs typeface="Times"/>
              </a:rPr>
              <a:t>  </a:t>
            </a:r>
            <a:r>
              <a:rPr lang="en-GB" sz="1400" dirty="0" err="1" smtClean="0">
                <a:latin typeface="Times"/>
                <a:cs typeface="Times"/>
              </a:rPr>
              <a:t>si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riuniscono</a:t>
            </a:r>
            <a:r>
              <a:rPr lang="en-GB" sz="1400" dirty="0" smtClean="0">
                <a:latin typeface="Times"/>
                <a:cs typeface="Times"/>
              </a:rPr>
              <a:t> e </a:t>
            </a:r>
            <a:r>
              <a:rPr lang="en-GB" sz="1400" dirty="0" err="1" smtClean="0">
                <a:latin typeface="Times"/>
                <a:cs typeface="Times"/>
              </a:rPr>
              <a:t>condividono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risultati</a:t>
            </a:r>
            <a:r>
              <a:rPr lang="en-GB" sz="1400" dirty="0" smtClean="0">
                <a:latin typeface="Times"/>
                <a:cs typeface="Times"/>
              </a:rPr>
              <a:t>, </a:t>
            </a:r>
            <a:r>
              <a:rPr lang="en-GB" sz="1400" dirty="0" err="1" smtClean="0">
                <a:latin typeface="Times"/>
                <a:cs typeface="Times"/>
              </a:rPr>
              <a:t>dapprima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selezionando</a:t>
            </a:r>
            <a:r>
              <a:rPr lang="en-GB" sz="1400" dirty="0" smtClean="0">
                <a:latin typeface="Times"/>
                <a:cs typeface="Times"/>
              </a:rPr>
              <a:t> e </a:t>
            </a:r>
            <a:r>
              <a:rPr lang="en-GB" sz="1400" dirty="0" err="1" smtClean="0">
                <a:latin typeface="Times"/>
                <a:cs typeface="Times"/>
              </a:rPr>
              <a:t>presentando</a:t>
            </a:r>
            <a:r>
              <a:rPr lang="en-GB" sz="1400" dirty="0" smtClean="0">
                <a:latin typeface="Times"/>
                <a:cs typeface="Times"/>
              </a:rPr>
              <a:t> 3 </a:t>
            </a:r>
            <a:r>
              <a:rPr lang="en-GB" sz="1400" dirty="0" err="1" smtClean="0">
                <a:latin typeface="Times"/>
                <a:cs typeface="Times"/>
              </a:rPr>
              <a:t>scelte</a:t>
            </a:r>
            <a:r>
              <a:rPr lang="en-GB" sz="1400" dirty="0" smtClean="0">
                <a:latin typeface="Times"/>
                <a:cs typeface="Times"/>
              </a:rPr>
              <a:t> di “</a:t>
            </a:r>
            <a:r>
              <a:rPr lang="en-GB" sz="1400" dirty="0" err="1" smtClean="0">
                <a:latin typeface="Times"/>
                <a:cs typeface="Times"/>
              </a:rPr>
              <a:t>elementi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più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efficaci</a:t>
            </a:r>
            <a:r>
              <a:rPr lang="en-GB" sz="1400" dirty="0" smtClean="0">
                <a:latin typeface="Times"/>
                <a:cs typeface="Times"/>
              </a:rPr>
              <a:t>” per </a:t>
            </a:r>
            <a:r>
              <a:rPr lang="en-GB" sz="1400" dirty="0" err="1" smtClean="0">
                <a:latin typeface="Times"/>
                <a:cs typeface="Times"/>
              </a:rPr>
              <a:t>ogni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gruppo</a:t>
            </a:r>
            <a:r>
              <a:rPr lang="en-GB" sz="1400" dirty="0" smtClean="0">
                <a:latin typeface="Times"/>
                <a:cs typeface="Times"/>
              </a:rPr>
              <a:t>, </a:t>
            </a:r>
            <a:r>
              <a:rPr lang="en-GB" sz="1400" dirty="0" err="1" smtClean="0">
                <a:latin typeface="Times"/>
                <a:cs typeface="Times"/>
              </a:rPr>
              <a:t>insieme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alle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conclusioni</a:t>
            </a:r>
            <a:r>
              <a:rPr lang="en-GB" sz="1400" dirty="0" smtClean="0">
                <a:latin typeface="Times"/>
                <a:cs typeface="Times"/>
              </a:rPr>
              <a:t> in </a:t>
            </a:r>
            <a:r>
              <a:rPr lang="en-GB" sz="1400" dirty="0" err="1" smtClean="0">
                <a:latin typeface="Times"/>
                <a:cs typeface="Times"/>
              </a:rPr>
              <a:t>merito</a:t>
            </a:r>
            <a:r>
              <a:rPr lang="en-GB" sz="1400" dirty="0" smtClean="0">
                <a:latin typeface="Times"/>
                <a:cs typeface="Times"/>
              </a:rPr>
              <a:t> al </a:t>
            </a:r>
            <a:r>
              <a:rPr lang="en-GB" sz="1400" dirty="0" err="1" smtClean="0">
                <a:latin typeface="Times"/>
                <a:cs typeface="Times"/>
              </a:rPr>
              <a:t>perché</a:t>
            </a:r>
            <a:r>
              <a:rPr lang="en-GB" sz="1400" dirty="0" smtClean="0">
                <a:latin typeface="Times"/>
                <a:cs typeface="Times"/>
              </a:rPr>
              <a:t> le </a:t>
            </a:r>
            <a:r>
              <a:rPr lang="en-GB" sz="1400" dirty="0" err="1" smtClean="0">
                <a:latin typeface="Times"/>
                <a:cs typeface="Times"/>
              </a:rPr>
              <a:t>persone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possono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avere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preferenze</a:t>
            </a:r>
            <a:r>
              <a:rPr lang="en-GB" sz="1400" dirty="0" smtClean="0">
                <a:latin typeface="Times"/>
                <a:cs typeface="Times"/>
              </a:rPr>
              <a:t> diverse a </a:t>
            </a:r>
            <a:r>
              <a:rPr lang="en-GB" sz="1400" dirty="0" err="1" smtClean="0">
                <a:latin typeface="Times"/>
                <a:cs typeface="Times"/>
              </a:rPr>
              <a:t>proposito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degli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elementi</a:t>
            </a:r>
            <a:r>
              <a:rPr lang="en-GB" sz="1400" dirty="0" smtClean="0">
                <a:latin typeface="Times"/>
                <a:cs typeface="Times"/>
              </a:rPr>
              <a:t> e </a:t>
            </a:r>
            <a:r>
              <a:rPr lang="en-GB" sz="1400" dirty="0" err="1" smtClean="0">
                <a:latin typeface="Times"/>
                <a:cs typeface="Times"/>
              </a:rPr>
              <a:t>dei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modi</a:t>
            </a:r>
            <a:r>
              <a:rPr lang="en-GB" sz="1400" dirty="0" smtClean="0">
                <a:latin typeface="Times"/>
                <a:cs typeface="Times"/>
              </a:rPr>
              <a:t> di </a:t>
            </a:r>
            <a:r>
              <a:rPr lang="en-GB" sz="1400" dirty="0" err="1" smtClean="0">
                <a:latin typeface="Times"/>
                <a:cs typeface="Times"/>
              </a:rPr>
              <a:t>apprendimento</a:t>
            </a:r>
            <a:r>
              <a:rPr lang="en-GB" sz="1400" dirty="0" smtClean="0">
                <a:latin typeface="Times"/>
                <a:cs typeface="Times"/>
              </a:rPr>
              <a:t>; e in  secondo </a:t>
            </a:r>
            <a:r>
              <a:rPr lang="en-GB" sz="1400" dirty="0" err="1" smtClean="0">
                <a:latin typeface="Times"/>
                <a:cs typeface="Times"/>
              </a:rPr>
              <a:t>luogo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presentando</a:t>
            </a:r>
            <a:r>
              <a:rPr lang="en-GB" sz="1400" dirty="0" smtClean="0">
                <a:latin typeface="Times"/>
                <a:cs typeface="Times"/>
              </a:rPr>
              <a:t> la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valutazione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collettiva</a:t>
            </a:r>
            <a:r>
              <a:rPr lang="en-GB" sz="1400" dirty="0" smtClean="0">
                <a:latin typeface="Times"/>
                <a:cs typeface="Times"/>
              </a:rPr>
              <a:t>  </a:t>
            </a:r>
            <a:r>
              <a:rPr lang="en-GB" sz="1400" dirty="0" err="1" smtClean="0">
                <a:latin typeface="Times"/>
                <a:cs typeface="Times"/>
              </a:rPr>
              <a:t>della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b="1" dirty="0" err="1" smtClean="0">
                <a:latin typeface="Times"/>
                <a:cs typeface="Times"/>
              </a:rPr>
              <a:t>complessità</a:t>
            </a:r>
            <a:r>
              <a:rPr lang="en-GB" sz="1400" b="1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problemi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che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hanno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selezionato</a:t>
            </a:r>
            <a:r>
              <a:rPr lang="en-GB" sz="1400" dirty="0" smtClean="0">
                <a:latin typeface="Times"/>
                <a:cs typeface="Times"/>
              </a:rPr>
              <a:t> e le </a:t>
            </a:r>
            <a:r>
              <a:rPr lang="en-GB" sz="1400" dirty="0" err="1" smtClean="0">
                <a:latin typeface="Times"/>
                <a:cs typeface="Times"/>
              </a:rPr>
              <a:t>ragioni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della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valutazione</a:t>
            </a:r>
            <a:r>
              <a:rPr lang="en-GB" sz="1400" dirty="0" smtClean="0">
                <a:latin typeface="Times"/>
                <a:cs typeface="Times"/>
              </a:rPr>
              <a:t>. I </a:t>
            </a:r>
            <a:r>
              <a:rPr lang="en-GB" sz="1400" dirty="0" err="1" smtClean="0">
                <a:latin typeface="Times"/>
                <a:cs typeface="Times"/>
              </a:rPr>
              <a:t>gruppi</a:t>
            </a:r>
            <a:r>
              <a:rPr lang="en-GB" sz="1400" dirty="0" smtClean="0">
                <a:latin typeface="Times"/>
                <a:cs typeface="Times"/>
              </a:rPr>
              <a:t> poi </a:t>
            </a:r>
            <a:r>
              <a:rPr lang="en-GB" sz="1400" dirty="0" err="1" smtClean="0">
                <a:latin typeface="Times"/>
                <a:cs typeface="Times"/>
              </a:rPr>
              <a:t>discuteranno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tra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per </a:t>
            </a:r>
            <a:r>
              <a:rPr lang="en-GB" sz="1400" dirty="0" err="1" smtClean="0">
                <a:latin typeface="Times"/>
                <a:cs typeface="Times"/>
              </a:rPr>
              <a:t>vedere</a:t>
            </a:r>
            <a:r>
              <a:rPr lang="en-GB" sz="1400" dirty="0" smtClean="0">
                <a:latin typeface="Times"/>
                <a:cs typeface="Times"/>
              </a:rPr>
              <a:t> se </a:t>
            </a:r>
            <a:r>
              <a:rPr lang="en-GB" sz="1400" dirty="0" err="1" smtClean="0">
                <a:latin typeface="Times"/>
                <a:cs typeface="Times"/>
              </a:rPr>
              <a:t>riescono</a:t>
            </a:r>
            <a:r>
              <a:rPr lang="en-GB" sz="1400" dirty="0" smtClean="0">
                <a:latin typeface="Times"/>
                <a:cs typeface="Times"/>
              </a:rPr>
              <a:t> a </a:t>
            </a:r>
            <a:r>
              <a:rPr lang="en-GB" sz="1400" dirty="0" err="1" smtClean="0">
                <a:latin typeface="Times"/>
                <a:cs typeface="Times"/>
              </a:rPr>
              <a:t>raggiungere</a:t>
            </a:r>
            <a:r>
              <a:rPr lang="en-GB" sz="1400" dirty="0" smtClean="0">
                <a:latin typeface="Times"/>
                <a:cs typeface="Times"/>
              </a:rPr>
              <a:t> un </a:t>
            </a:r>
            <a:r>
              <a:rPr lang="en-GB" sz="1400" dirty="0" err="1" smtClean="0">
                <a:latin typeface="Times"/>
                <a:cs typeface="Times"/>
              </a:rPr>
              <a:t>accordo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generale</a:t>
            </a:r>
            <a:r>
              <a:rPr lang="en-GB" sz="1400" dirty="0" smtClean="0">
                <a:latin typeface="Times"/>
                <a:cs typeface="Times"/>
              </a:rPr>
              <a:t> o se </a:t>
            </a:r>
            <a:r>
              <a:rPr lang="en-GB" sz="1400" dirty="0" err="1" smtClean="0">
                <a:latin typeface="Times"/>
                <a:cs typeface="Times"/>
              </a:rPr>
              <a:t>piuttosto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prevale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una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diversità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opinioni</a:t>
            </a:r>
            <a:r>
              <a:rPr lang="en-GB" sz="1400" dirty="0" smtClean="0">
                <a:latin typeface="Times"/>
                <a:cs typeface="Times"/>
              </a:rPr>
              <a:t>.</a:t>
            </a:r>
          </a:p>
          <a:p>
            <a:pPr marL="342900" indent="-342900">
              <a:buAutoNum type="arabicParenBoth" startAt="4"/>
            </a:pPr>
            <a:endParaRPr lang="en-GB" sz="1400" dirty="0" smtClean="0">
              <a:latin typeface="Times"/>
              <a:cs typeface="Times"/>
            </a:endParaRPr>
          </a:p>
          <a:p>
            <a:pPr marL="342900" indent="-342900"/>
            <a:r>
              <a:rPr lang="en-GB" sz="1400" dirty="0" smtClean="0">
                <a:latin typeface="Times"/>
                <a:cs typeface="Times"/>
              </a:rPr>
              <a:t>(6) I </a:t>
            </a:r>
            <a:r>
              <a:rPr lang="en-GB" sz="1400" dirty="0" err="1" smtClean="0">
                <a:latin typeface="Times"/>
                <a:cs typeface="Times"/>
              </a:rPr>
              <a:t>partecipanti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compilano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il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breve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questionario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riguardante</a:t>
            </a:r>
            <a:r>
              <a:rPr lang="en-GB" sz="1400" dirty="0" smtClean="0">
                <a:latin typeface="Times"/>
                <a:cs typeface="Times"/>
              </a:rPr>
              <a:t> le </a:t>
            </a:r>
            <a:r>
              <a:rPr lang="en-GB" sz="1400" dirty="0" err="1" smtClean="0">
                <a:latin typeface="Times"/>
                <a:cs typeface="Times"/>
              </a:rPr>
              <a:t>loro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preferenze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degli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elementi</a:t>
            </a:r>
            <a:r>
              <a:rPr lang="en-GB" sz="1400" dirty="0" smtClean="0">
                <a:latin typeface="Times"/>
                <a:cs typeface="Times"/>
              </a:rPr>
              <a:t> </a:t>
            </a:r>
            <a:r>
              <a:rPr lang="en-GB" sz="1400" dirty="0" err="1" smtClean="0">
                <a:latin typeface="Times"/>
                <a:cs typeface="Times"/>
              </a:rPr>
              <a:t>nel</a:t>
            </a:r>
            <a:r>
              <a:rPr lang="en-GB" sz="1400" dirty="0" smtClean="0">
                <a:latin typeface="Times"/>
                <a:cs typeface="Times"/>
              </a:rPr>
              <a:t> micro-modulo</a:t>
            </a:r>
            <a:endParaRPr lang="it-IT" sz="1400" dirty="0" smtClean="0">
              <a:latin typeface="Times"/>
              <a:cs typeface="Times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33400" y="1447800"/>
            <a:ext cx="7696200" cy="4953000"/>
          </a:xfrm>
          <a:prstGeom prst="roundRect">
            <a:avLst/>
          </a:prstGeom>
          <a:noFill/>
          <a:ln w="127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2209800"/>
            <a:ext cx="4796753" cy="1295400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Natura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dei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  <a:endParaRPr lang="en-GB" sz="28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endParaRPr lang="it-IT" sz="28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it-IT" sz="2800" b="1" dirty="0" smtClean="0">
                <a:solidFill>
                  <a:srgbClr val="800000"/>
                </a:solidFill>
                <a:latin typeface="Times"/>
                <a:cs typeface="Times"/>
              </a:rPr>
              <a:t>COMPLESSITA’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ttore 1 29"/>
          <p:cNvCxnSpPr/>
          <p:nvPr/>
        </p:nvCxnSpPr>
        <p:spPr>
          <a:xfrm rot="10800000" flipV="1">
            <a:off x="3276600" y="3352800"/>
            <a:ext cx="2286000" cy="167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276600" y="3200400"/>
            <a:ext cx="2286000" cy="190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419872" y="3276600"/>
            <a:ext cx="2016224" cy="16764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b="1" smtClean="0">
                <a:latin typeface="Times"/>
                <a:cs typeface="Times"/>
              </a:rPr>
              <a:t>Complessità del Problema</a:t>
            </a:r>
            <a:endParaRPr lang="it-IT" sz="1700" b="1">
              <a:latin typeface="Times"/>
              <a:cs typeface="Times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2057400" y="1828800"/>
            <a:ext cx="4953000" cy="4419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0200" y="609600"/>
            <a:ext cx="6324600" cy="724560"/>
          </a:xfrm>
        </p:spPr>
        <p:txBody>
          <a:bodyPr>
            <a:normAutofit/>
          </a:bodyPr>
          <a:lstStyle/>
          <a:p>
            <a:r>
              <a:rPr lang="it-IT" sz="2800" b="1" smtClean="0">
                <a:solidFill>
                  <a:srgbClr val="800000"/>
                </a:solidFill>
                <a:latin typeface="Times"/>
                <a:cs typeface="Times"/>
              </a:rPr>
              <a:t>Natura dei problemi – COMPLESSITA’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1524000" y="2514600"/>
            <a:ext cx="1828801" cy="76200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Quantità necessaria di conoscenza</a:t>
            </a: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5486400" y="2590800"/>
            <a:ext cx="1828800" cy="755724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latin typeface="Times"/>
              <a:cs typeface="Times"/>
            </a:endParaRPr>
          </a:p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Difficoltà di comprensione</a:t>
            </a:r>
          </a:p>
          <a:p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1524000" y="4797152"/>
            <a:ext cx="1828800" cy="994048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Numero di passi  necessari per arrivare alla soluzione</a:t>
            </a:r>
          </a:p>
          <a:p>
            <a:r>
              <a:rPr lang="it-IT" sz="1400" smtClean="0">
                <a:solidFill>
                  <a:srgbClr val="000000"/>
                </a:solidFill>
                <a:latin typeface="Times"/>
                <a:cs typeface="Times"/>
              </a:rPr>
              <a:t>. </a:t>
            </a:r>
          </a:p>
          <a:p>
            <a:endParaRPr lang="it-IT" sz="14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400">
              <a:latin typeface="Times"/>
              <a:cs typeface="Time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5486400" y="5029200"/>
            <a:ext cx="1828800" cy="76200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400" b="1" smtClean="0">
                <a:solidFill>
                  <a:srgbClr val="000000"/>
                </a:solidFill>
                <a:latin typeface="Times"/>
                <a:cs typeface="Times"/>
              </a:rPr>
              <a:t>Numero di interrelazioni tra gli elementi</a:t>
            </a:r>
            <a:endParaRPr lang="it-IT" sz="1400">
              <a:latin typeface="Times"/>
              <a:cs typeface="Time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14400" y="1295400"/>
            <a:ext cx="810882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b="1" smtClean="0">
                <a:latin typeface="Times"/>
                <a:cs typeface="Times"/>
              </a:rPr>
              <a:t>La COMPLESSITA’ di un problema è definita dalla combinazione di 4 dimensioni:</a:t>
            </a:r>
            <a:endParaRPr lang="it-IT" sz="1700" b="1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09800" y="304800"/>
            <a:ext cx="4796753" cy="724560"/>
          </a:xfrm>
        </p:spPr>
        <p:txBody>
          <a:bodyPr>
            <a:normAutofit fontScale="47500" lnSpcReduction="20000"/>
          </a:bodyPr>
          <a:lstStyle/>
          <a:p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Natura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dei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>
                <a:solidFill>
                  <a:srgbClr val="800000"/>
                </a:solidFill>
                <a:latin typeface="Times"/>
                <a:cs typeface="Times"/>
              </a:rPr>
              <a:t>p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roblemi</a:t>
            </a:r>
            <a:endParaRPr lang="en-GB" sz="2800" b="1" dirty="0" smtClean="0">
              <a:solidFill>
                <a:srgbClr val="800000"/>
              </a:solidFill>
              <a:latin typeface="Times"/>
              <a:cs typeface="Times"/>
            </a:endParaRPr>
          </a:p>
          <a:p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I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problemi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possono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variare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in </a:t>
            </a:r>
            <a:r>
              <a:rPr lang="en-GB" sz="2800" b="1" dirty="0" err="1" smtClean="0">
                <a:solidFill>
                  <a:srgbClr val="800000"/>
                </a:solidFill>
                <a:latin typeface="Times"/>
                <a:cs typeface="Times"/>
              </a:rPr>
              <a:t>quanto</a:t>
            </a:r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 a </a:t>
            </a:r>
          </a:p>
          <a:p>
            <a:r>
              <a:rPr lang="en-GB" sz="2800" b="1" dirty="0" smtClean="0">
                <a:solidFill>
                  <a:srgbClr val="800000"/>
                </a:solidFill>
                <a:latin typeface="Times"/>
                <a:cs typeface="Times"/>
              </a:rPr>
              <a:t>COMPLESSITA’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312396" y="1413313"/>
            <a:ext cx="16575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Problemi semplici</a:t>
            </a:r>
            <a:endParaRPr lang="it-IT" sz="15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6896599" y="1413313"/>
            <a:ext cx="17761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Problemi complessi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379296" y="1886284"/>
            <a:ext cx="8153400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810000" y="1219200"/>
            <a:ext cx="1408430" cy="120383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Problemi</a:t>
            </a:r>
            <a:endParaRPr lang="it-IT" sz="1500" b="1">
              <a:latin typeface="Times"/>
              <a:cs typeface="Times"/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381000" y="2971800"/>
            <a:ext cx="8077200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457200" y="3886200"/>
            <a:ext cx="8001000" cy="158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457200" y="4800600"/>
            <a:ext cx="8001000" cy="76200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457200" y="5715000"/>
            <a:ext cx="8001000" cy="1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tangolo arrotondato 17"/>
          <p:cNvSpPr/>
          <p:nvPr/>
        </p:nvSpPr>
        <p:spPr>
          <a:xfrm>
            <a:off x="2666999" y="2630814"/>
            <a:ext cx="3574277" cy="632866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Quantità necessaria di conoscenza</a:t>
            </a:r>
          </a:p>
          <a:p>
            <a:r>
              <a:rPr lang="it-IT" sz="1100" smtClean="0">
                <a:solidFill>
                  <a:schemeClr val="tx1"/>
                </a:solidFill>
                <a:latin typeface="Times"/>
                <a:cs typeface="Times"/>
              </a:rPr>
              <a:t>Più è la conoscenza necessaria per arrivare ad una soluzione, più il problema è complesso, e viceversa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2667000" y="3505200"/>
            <a:ext cx="3574276" cy="755724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smtClean="0">
              <a:latin typeface="Times"/>
              <a:cs typeface="Times"/>
            </a:endParaRPr>
          </a:p>
          <a:p>
            <a:pPr algn="ctr"/>
            <a:endParaRPr lang="it-IT" sz="1100" b="1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Difficoltà di comprensione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Più difficili sono i concetti da capire e da applicare, più il problema è complesso, e viceversa</a:t>
            </a:r>
          </a:p>
          <a:p>
            <a:endParaRPr lang="it-IT" sz="12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2666999" y="4549189"/>
            <a:ext cx="3574275" cy="630809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Numero di passi  necessari per arrivare alla soluzione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Più sono i passi da compiere per arrivare alla soluzione più complesso è il problema, e viceversa. </a:t>
            </a:r>
          </a:p>
          <a:p>
            <a:endParaRPr lang="it-IT" sz="120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2666998" y="5437360"/>
            <a:ext cx="3574276" cy="811040"/>
          </a:xfrm>
          <a:prstGeom prst="roundRect">
            <a:avLst/>
          </a:prstGeom>
          <a:solidFill>
            <a:srgbClr val="A8FF50"/>
          </a:solidFill>
          <a:ln>
            <a:headEnd w="med" len="med"/>
            <a:tailEnd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smtClean="0">
                <a:solidFill>
                  <a:srgbClr val="000000"/>
                </a:solidFill>
                <a:latin typeface="Times"/>
                <a:cs typeface="Times"/>
              </a:rPr>
              <a:t>Numero di interrelazioni tra elementi</a:t>
            </a:r>
          </a:p>
          <a:p>
            <a:r>
              <a:rPr lang="it-IT" sz="1100" smtClean="0">
                <a:solidFill>
                  <a:srgbClr val="000000"/>
                </a:solidFill>
                <a:latin typeface="Times"/>
                <a:cs typeface="Times"/>
              </a:rPr>
              <a:t>Più alto è il numero di interrelazioni tra elementi più il problema è complesso, e viceversa.</a:t>
            </a:r>
          </a:p>
          <a:p>
            <a:pPr algn="ctr"/>
            <a:endParaRPr lang="it-IT" sz="120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7800" y="381000"/>
            <a:ext cx="6490107" cy="1069733"/>
          </a:xfrm>
        </p:spPr>
        <p:txBody>
          <a:bodyPr>
            <a:noAutofit/>
          </a:bodyPr>
          <a:lstStyle/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r>
              <a:rPr lang="it-IT" sz="2300" b="1" smtClean="0">
                <a:solidFill>
                  <a:srgbClr val="800000"/>
                </a:solidFill>
                <a:latin typeface="Times"/>
                <a:cs typeface="Times"/>
              </a:rPr>
              <a:t>I problemi possono variare in quanto a COMPLESSITA’</a:t>
            </a: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  <a:p>
            <a:endParaRPr lang="it-IT" sz="2300" b="1" smtClean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10103" y="1506752"/>
            <a:ext cx="9204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Semplice</a:t>
            </a:r>
            <a:endParaRPr lang="it-IT" sz="1500" b="1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607244" y="1506752"/>
            <a:ext cx="10727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Complesso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10103" y="1829917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683630" y="1506751"/>
            <a:ext cx="168011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Complessità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724861" y="2472320"/>
            <a:ext cx="4204278" cy="38522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r>
              <a:rPr lang="it-IT" b="1" smtClean="0">
                <a:solidFill>
                  <a:srgbClr val="800000"/>
                </a:solidFill>
                <a:latin typeface="Times"/>
                <a:cs typeface="Times"/>
              </a:rPr>
              <a:t>PROBLEMA SEMPLICE</a:t>
            </a:r>
          </a:p>
          <a:p>
            <a:r>
              <a:rPr lang="it-IT" smtClean="0">
                <a:solidFill>
                  <a:schemeClr val="tx1"/>
                </a:solidFill>
                <a:latin typeface="Times"/>
                <a:cs typeface="Times"/>
              </a:rPr>
              <a:t>Un problema è semplice quando la sua soluzione richiede:</a:t>
            </a:r>
          </a:p>
          <a:p>
            <a:endParaRPr lang="it-IT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r>
              <a:rPr lang="it-IT" smtClean="0">
                <a:solidFill>
                  <a:schemeClr val="tx1"/>
                </a:solidFill>
                <a:latin typeface="Times"/>
                <a:cs typeface="Times"/>
              </a:rPr>
              <a:t>Poca conoscenza o abilità,</a:t>
            </a:r>
          </a:p>
          <a:p>
            <a:pPr marL="342900" indent="-342900"/>
            <a:endParaRPr lang="it-IT" smtClean="0"/>
          </a:p>
          <a:p>
            <a:r>
              <a:rPr lang="it-IT" smtClean="0">
                <a:solidFill>
                  <a:schemeClr val="tx1"/>
                </a:solidFill>
                <a:latin typeface="Times"/>
                <a:cs typeface="Times"/>
              </a:rPr>
              <a:t>(b) Il concetto è semplice da capire,</a:t>
            </a:r>
          </a:p>
          <a:p>
            <a:endParaRPr lang="it-IT" smtClean="0"/>
          </a:p>
          <a:p>
            <a:r>
              <a:rPr lang="it-IT" smtClean="0">
                <a:solidFill>
                  <a:schemeClr val="tx1"/>
                </a:solidFill>
                <a:latin typeface="Times"/>
                <a:cs typeface="Times"/>
              </a:rPr>
              <a:t>(c) Pochi passi per arrivarvi,</a:t>
            </a:r>
          </a:p>
          <a:p>
            <a:endParaRPr lang="it-IT" smtClean="0"/>
          </a:p>
          <a:p>
            <a:r>
              <a:rPr lang="it-IT" smtClean="0">
                <a:solidFill>
                  <a:schemeClr val="tx1"/>
                </a:solidFill>
                <a:latin typeface="Times"/>
                <a:cs typeface="Times"/>
              </a:rPr>
              <a:t>(d) Poche interrelazioni tra gli elementi </a:t>
            </a:r>
          </a:p>
          <a:p>
            <a:pPr algn="ctr"/>
            <a:endParaRPr lang="it-IT"/>
          </a:p>
        </p:txBody>
      </p:sp>
      <p:sp>
        <p:nvSpPr>
          <p:cNvPr id="13" name="Freccia angolare bidirezionale 12"/>
          <p:cNvSpPr/>
          <p:nvPr/>
        </p:nvSpPr>
        <p:spPr>
          <a:xfrm flipH="1">
            <a:off x="562762" y="1956330"/>
            <a:ext cx="1162095" cy="182222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 descr="1 +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191000"/>
            <a:ext cx="1711094" cy="705826"/>
          </a:xfrm>
          <a:prstGeom prst="rect">
            <a:avLst/>
          </a:prstGeom>
        </p:spPr>
      </p:pic>
      <p:pic>
        <p:nvPicPr>
          <p:cNvPr id="17" name="Immagine 16" descr="Unknow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362200"/>
            <a:ext cx="1082983" cy="1654227"/>
          </a:xfrm>
          <a:prstGeom prst="rect">
            <a:avLst/>
          </a:prstGeom>
        </p:spPr>
      </p:pic>
      <p:pic>
        <p:nvPicPr>
          <p:cNvPr id="14" name="Immagine 13" descr="bike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5029200"/>
            <a:ext cx="1367133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/>
          <p:cNvSpPr txBox="1"/>
          <p:nvPr/>
        </p:nvSpPr>
        <p:spPr>
          <a:xfrm>
            <a:off x="410103" y="1326136"/>
            <a:ext cx="9204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err="1" smtClean="0">
                <a:latin typeface="Times New Roman"/>
                <a:cs typeface="Times New Roman"/>
              </a:rPr>
              <a:t>Semplice</a:t>
            </a:r>
            <a:endParaRPr lang="en-GB" sz="1500" b="1" dirty="0">
              <a:latin typeface="Times New Roman"/>
              <a:cs typeface="Times New Roman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607244" y="1326136"/>
            <a:ext cx="10727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b="1" smtClean="0">
                <a:latin typeface="Times New Roman"/>
                <a:cs typeface="Times New Roman"/>
              </a:rPr>
              <a:t>Complesso</a:t>
            </a:r>
            <a:endParaRPr lang="it-IT" sz="1500" b="1">
              <a:latin typeface="Times New Roman"/>
              <a:cs typeface="Times New Roman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10103" y="1649301"/>
            <a:ext cx="8125600" cy="287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e 37"/>
          <p:cNvSpPr/>
          <p:nvPr/>
        </p:nvSpPr>
        <p:spPr>
          <a:xfrm>
            <a:off x="3683630" y="1268760"/>
            <a:ext cx="1680114" cy="6467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smtClean="0">
                <a:latin typeface="Times"/>
                <a:cs typeface="Times"/>
              </a:rPr>
              <a:t>Complessità</a:t>
            </a:r>
            <a:endParaRPr lang="it-IT" sz="1500" b="1">
              <a:latin typeface="Times"/>
              <a:cs typeface="Times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2863383" y="1894058"/>
            <a:ext cx="5000722" cy="50633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smtClean="0">
                <a:solidFill>
                  <a:srgbClr val="800000"/>
                </a:solidFill>
                <a:latin typeface="Times"/>
                <a:cs typeface="Times"/>
              </a:rPr>
              <a:t>PROBLEMA COMPLESSO</a:t>
            </a:r>
            <a:endParaRPr lang="it-IT" sz="1500" b="1" smtClean="0">
              <a:solidFill>
                <a:srgbClr val="800000"/>
              </a:solidFill>
              <a:latin typeface="Times"/>
              <a:cs typeface="Times"/>
            </a:endParaRPr>
          </a:p>
          <a:p>
            <a:pPr algn="ctr"/>
            <a:endParaRPr lang="it-IT" sz="1500" b="1" smtClean="0">
              <a:solidFill>
                <a:schemeClr val="tx1"/>
              </a:solidFill>
              <a:latin typeface="Times"/>
              <a:cs typeface="Times"/>
            </a:endParaRPr>
          </a:p>
          <a:p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Un problema è COMPLESSO quando la sua soluzione implica:</a:t>
            </a:r>
          </a:p>
          <a:p>
            <a:endParaRPr lang="it-IT" smtClean="0"/>
          </a:p>
          <a:p>
            <a:pPr marL="342900" indent="-342900">
              <a:buAutoNum type="alphaLcParenBoth"/>
            </a:pPr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Una ampia gamma di conoscenze sia generali che specifiche o molte abilità  (ampiezza della conoscenza),</a:t>
            </a:r>
          </a:p>
          <a:p>
            <a:pPr marL="342900" indent="-342900">
              <a:buAutoNum type="alphaLcParenBoth"/>
            </a:pPr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>
              <a:buAutoNum type="alphaLcParenBoth"/>
            </a:pPr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(b)   I concetti sono difficili da capire e da applicare (difficoltà di conseguimento della conoscenza), </a:t>
            </a:r>
          </a:p>
          <a:p>
            <a:pPr marL="342900" indent="-342900"/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(c)  Un numero elevato di passi, molti dei quali complicati (difficoltà della soluzione), </a:t>
            </a:r>
          </a:p>
          <a:p>
            <a:pPr marL="342900" indent="-342900"/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endParaRPr lang="it-IT" sz="1500" smtClean="0">
              <a:solidFill>
                <a:schemeClr val="tx1"/>
              </a:solidFill>
              <a:latin typeface="Times"/>
              <a:cs typeface="Times"/>
            </a:endParaRPr>
          </a:p>
          <a:p>
            <a:pPr marL="342900" indent="-342900"/>
            <a:r>
              <a:rPr lang="it-IT" sz="1500" smtClean="0">
                <a:solidFill>
                  <a:schemeClr val="tx1"/>
                </a:solidFill>
                <a:latin typeface="Times"/>
                <a:cs typeface="Times"/>
              </a:rPr>
              <a:t>(d)  Una  grande quantità di interrelazioni da capire e da elaborare  (interconnessione)</a:t>
            </a:r>
          </a:p>
          <a:p>
            <a:pPr algn="ctr"/>
            <a:endParaRPr lang="it-IT"/>
          </a:p>
        </p:txBody>
      </p:sp>
      <p:sp>
        <p:nvSpPr>
          <p:cNvPr id="13" name="Freccia angolare bidirezionale 12"/>
          <p:cNvSpPr/>
          <p:nvPr/>
        </p:nvSpPr>
        <p:spPr>
          <a:xfrm>
            <a:off x="7721470" y="1858651"/>
            <a:ext cx="933750" cy="182222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 descr="Corbis-42-156074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8556" y="2548049"/>
            <a:ext cx="1541800" cy="1132828"/>
          </a:xfrm>
          <a:prstGeom prst="rect">
            <a:avLst/>
          </a:prstGeom>
        </p:spPr>
      </p:pic>
      <p:pic>
        <p:nvPicPr>
          <p:cNvPr id="22" name="Immagine 21" descr="6a00d83452791169e20133ee47a794970b-800w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6114" y="5600704"/>
            <a:ext cx="1537270" cy="1051029"/>
          </a:xfrm>
          <a:prstGeom prst="rect">
            <a:avLst/>
          </a:prstGeom>
        </p:spPr>
      </p:pic>
      <p:pic>
        <p:nvPicPr>
          <p:cNvPr id="23" name="Immagine 22" descr="directiv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0337" y="3781146"/>
            <a:ext cx="1371944" cy="506833"/>
          </a:xfrm>
          <a:prstGeom prst="rect">
            <a:avLst/>
          </a:prstGeom>
        </p:spPr>
      </p:pic>
      <p:pic>
        <p:nvPicPr>
          <p:cNvPr id="25" name="Immagine 24" descr="RTR1RJPN_4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6113" y="4388463"/>
            <a:ext cx="1714243" cy="12122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600200" y="304800"/>
            <a:ext cx="6241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800000"/>
                </a:solidFill>
                <a:latin typeface="Times"/>
                <a:cs typeface="Times"/>
              </a:rPr>
              <a:t>Natura dei problemi</a:t>
            </a:r>
          </a:p>
          <a:p>
            <a:pPr algn="ctr"/>
            <a:r>
              <a:rPr lang="it-IT" sz="2000" b="1" dirty="0" smtClean="0">
                <a:solidFill>
                  <a:srgbClr val="800000"/>
                </a:solidFill>
                <a:latin typeface="Times"/>
                <a:cs typeface="Times"/>
              </a:rPr>
              <a:t>I problemi possono variare in quanto a COMPLESSITA’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1499</Words>
  <Application>Microsoft Office PowerPoint</Application>
  <PresentationFormat>Presentazione su schermo (4:3)</PresentationFormat>
  <Paragraphs>245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Fondazione Mondo Digitale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lone</cp:lastModifiedBy>
  <cp:revision>301</cp:revision>
  <dcterms:created xsi:type="dcterms:W3CDTF">2013-03-25T14:24:58Z</dcterms:created>
  <dcterms:modified xsi:type="dcterms:W3CDTF">2013-04-22T18:07:20Z</dcterms:modified>
</cp:coreProperties>
</file>