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2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4" r:id="rId10"/>
    <p:sldId id="320" r:id="rId11"/>
    <p:sldId id="321" r:id="rId12"/>
    <p:sldId id="322" r:id="rId13"/>
    <p:sldId id="323" r:id="rId14"/>
    <p:sldId id="325" r:id="rId15"/>
    <p:sldId id="326" r:id="rId16"/>
  </p:sldIdLst>
  <p:sldSz cx="9144000" cy="6858000" type="screen4x3"/>
  <p:notesSz cx="6858000" cy="9144000"/>
  <p:custDataLst>
    <p:tags r:id="rId18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09407"/>
    <a:srgbClr val="4FD71F"/>
    <a:srgbClr val="08E14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53134-C31E-B14A-B91B-EB6445119C97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997F6-F01B-F14E-9E17-1A0CBD1BE9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2980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77650" y="2440966"/>
            <a:ext cx="4796753" cy="724560"/>
          </a:xfrm>
        </p:spPr>
        <p:txBody>
          <a:bodyPr>
            <a:normAutofit/>
          </a:bodyPr>
          <a:lstStyle/>
          <a:p>
            <a:r>
              <a:rPr lang="it-IT" sz="3300" b="1" smtClean="0">
                <a:solidFill>
                  <a:srgbClr val="800000"/>
                </a:solidFill>
                <a:latin typeface="Times"/>
                <a:cs typeface="Times"/>
              </a:rPr>
              <a:t>Problem solver</a:t>
            </a:r>
            <a:endParaRPr lang="it-IT" sz="3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4" name="Immagine 3" descr="Holmes-Image-Lou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4536" y="2818736"/>
            <a:ext cx="743114" cy="1110918"/>
          </a:xfrm>
          <a:prstGeom prst="rect">
            <a:avLst/>
          </a:prstGeom>
        </p:spPr>
      </p:pic>
      <p:pic>
        <p:nvPicPr>
          <p:cNvPr id="5" name="Immagine 4" descr="FirefightersPutOutF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4403" y="2799964"/>
            <a:ext cx="1554619" cy="11296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881670" y="1652245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ttangolo arrotondato 4"/>
          <p:cNvSpPr/>
          <p:nvPr/>
        </p:nvSpPr>
        <p:spPr>
          <a:xfrm>
            <a:off x="3004570" y="1431907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"/>
                <a:cs typeface="Times"/>
              </a:rPr>
              <a:t>Precedente Conoscenza</a:t>
            </a:r>
          </a:p>
          <a:p>
            <a:pPr algn="ctr"/>
            <a:endParaRPr lang="it-IT" sz="1200" dirty="0">
              <a:latin typeface="Times"/>
              <a:cs typeface="Time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90409" y="5196819"/>
            <a:ext cx="97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Molto basso</a:t>
            </a:r>
            <a:endParaRPr lang="it-IT" sz="1200" b="1" dirty="0">
              <a:latin typeface="Times"/>
              <a:cs typeface="Time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101032" y="5196819"/>
            <a:ext cx="8659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Molto alto</a:t>
            </a:r>
            <a:endParaRPr lang="it-IT" sz="1200" b="1" dirty="0">
              <a:latin typeface="Times"/>
              <a:cs typeface="Times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881670" y="2400126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881670" y="3163368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ttangolo arrotondato 11"/>
          <p:cNvSpPr/>
          <p:nvPr/>
        </p:nvSpPr>
        <p:spPr>
          <a:xfrm>
            <a:off x="3004570" y="2943030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"/>
                <a:cs typeface="Times"/>
              </a:rPr>
              <a:t>Abilità Cognitive</a:t>
            </a:r>
          </a:p>
          <a:p>
            <a:pPr algn="ctr"/>
            <a:endParaRPr lang="it-IT" sz="1200" dirty="0">
              <a:latin typeface="Times"/>
              <a:cs typeface="Times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881670" y="4034813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ttangolo arrotondato 13"/>
          <p:cNvSpPr/>
          <p:nvPr/>
        </p:nvSpPr>
        <p:spPr>
          <a:xfrm>
            <a:off x="3004570" y="3814475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"/>
                <a:cs typeface="Times"/>
              </a:rPr>
              <a:t>Motivazione</a:t>
            </a:r>
          </a:p>
          <a:p>
            <a:pPr algn="ctr"/>
            <a:endParaRPr lang="it-IT" sz="1200" dirty="0">
              <a:latin typeface="Times"/>
              <a:cs typeface="Times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14804" y="1358864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latin typeface="Times"/>
                <a:cs typeface="Times"/>
              </a:rPr>
              <a:t>Poca conoscenza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70547" y="2106745"/>
            <a:ext cx="11753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latin typeface="Times"/>
                <a:cs typeface="Times"/>
              </a:rPr>
              <a:t>P</a:t>
            </a:r>
            <a:r>
              <a:rPr lang="it-IT" sz="1200" dirty="0" smtClean="0">
                <a:latin typeface="Times"/>
                <a:cs typeface="Times"/>
              </a:rPr>
              <a:t>oca esperienza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14804" y="3757814"/>
            <a:ext cx="9332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latin typeface="Times"/>
                <a:cs typeface="Times"/>
              </a:rPr>
              <a:t>Molto bassa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06452" y="2886369"/>
            <a:ext cx="11657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latin typeface="Times"/>
                <a:cs typeface="Times"/>
              </a:rPr>
              <a:t>Poco sviluppate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827995" y="1358864"/>
            <a:ext cx="1303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latin typeface="Times"/>
                <a:cs typeface="Times"/>
              </a:rPr>
              <a:t>Molta conoscenza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6635635" y="2106745"/>
            <a:ext cx="1244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latin typeface="Times"/>
                <a:cs typeface="Times"/>
              </a:rPr>
              <a:t>Molta esperienza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677839" y="2869987"/>
            <a:ext cx="12779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latin typeface="Times"/>
                <a:cs typeface="Times"/>
              </a:rPr>
              <a:t>Molto </a:t>
            </a:r>
            <a:r>
              <a:rPr lang="it-IT" sz="1200" dirty="0" err="1" smtClean="0">
                <a:latin typeface="Times"/>
                <a:cs typeface="Times"/>
              </a:rPr>
              <a:t>sviiluppate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7177976" y="3741432"/>
            <a:ext cx="824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latin typeface="Times"/>
                <a:cs typeface="Times"/>
              </a:rPr>
              <a:t>Molto alta</a:t>
            </a:r>
            <a:endParaRPr lang="it-IT" sz="1200" dirty="0">
              <a:latin typeface="Times"/>
              <a:cs typeface="Times"/>
            </a:endParaRPr>
          </a:p>
        </p:txBody>
      </p:sp>
      <p:graphicFrame>
        <p:nvGraphicFramePr>
          <p:cNvPr id="29" name="Tabella 28"/>
          <p:cNvGraphicFramePr>
            <a:graphicFrameLocks noGrp="1"/>
          </p:cNvGraphicFramePr>
          <p:nvPr/>
        </p:nvGraphicFramePr>
        <p:xfrm>
          <a:off x="859852" y="5490200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30" name="Rettangolo arrotondato 29"/>
          <p:cNvSpPr/>
          <p:nvPr/>
        </p:nvSpPr>
        <p:spPr>
          <a:xfrm>
            <a:off x="2339752" y="5085184"/>
            <a:ext cx="3803884" cy="4155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"/>
                <a:cs typeface="Times"/>
              </a:rPr>
              <a:t>S</a:t>
            </a:r>
            <a:r>
              <a:rPr lang="it-IT" sz="1100" b="1" dirty="0" smtClean="0">
                <a:solidFill>
                  <a:srgbClr val="000000"/>
                </a:solidFill>
                <a:latin typeface="Times"/>
                <a:cs typeface="Times"/>
              </a:rPr>
              <a:t>uccesso potenziale del risolutore di problemi</a:t>
            </a:r>
            <a:r>
              <a:rPr lang="it-IT" sz="1200" b="1" dirty="0" smtClean="0">
                <a:solidFill>
                  <a:srgbClr val="000000"/>
                </a:solidFill>
                <a:latin typeface="Times"/>
                <a:cs typeface="Times"/>
              </a:rPr>
              <a:t> = Totale / 4</a:t>
            </a:r>
          </a:p>
          <a:p>
            <a:pPr algn="ctr"/>
            <a:endParaRPr lang="it-IT" sz="1200" dirty="0">
              <a:latin typeface="Times"/>
              <a:cs typeface="Times"/>
            </a:endParaRPr>
          </a:p>
        </p:txBody>
      </p:sp>
      <p:graphicFrame>
        <p:nvGraphicFramePr>
          <p:cNvPr id="38" name="Tabella 37"/>
          <p:cNvGraphicFramePr>
            <a:graphicFrameLocks noGrp="1"/>
          </p:cNvGraphicFramePr>
          <p:nvPr/>
        </p:nvGraphicFramePr>
        <p:xfrm>
          <a:off x="8243720" y="1635863"/>
          <a:ext cx="501156" cy="3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3915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ella 38"/>
          <p:cNvGraphicFramePr>
            <a:graphicFrameLocks noGrp="1"/>
          </p:cNvGraphicFramePr>
          <p:nvPr/>
        </p:nvGraphicFramePr>
        <p:xfrm>
          <a:off x="8243720" y="2383744"/>
          <a:ext cx="501156" cy="407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40790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ella 39"/>
          <p:cNvGraphicFramePr>
            <a:graphicFrameLocks noGrp="1"/>
          </p:cNvGraphicFramePr>
          <p:nvPr/>
        </p:nvGraphicFramePr>
        <p:xfrm>
          <a:off x="8243720" y="3163368"/>
          <a:ext cx="501156" cy="3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3915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ella 40"/>
          <p:cNvGraphicFramePr>
            <a:graphicFrameLocks noGrp="1"/>
          </p:cNvGraphicFramePr>
          <p:nvPr/>
        </p:nvGraphicFramePr>
        <p:xfrm>
          <a:off x="8243720" y="4034813"/>
          <a:ext cx="501156" cy="3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3915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ella 42"/>
          <p:cNvGraphicFramePr>
            <a:graphicFrameLocks noGrp="1"/>
          </p:cNvGraphicFramePr>
          <p:nvPr/>
        </p:nvGraphicFramePr>
        <p:xfrm>
          <a:off x="7995578" y="4585817"/>
          <a:ext cx="972791" cy="337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791"/>
              </a:tblGrid>
              <a:tr h="337027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Total:</a:t>
                      </a:r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Ovale 44"/>
          <p:cNvSpPr/>
          <p:nvPr/>
        </p:nvSpPr>
        <p:spPr>
          <a:xfrm>
            <a:off x="305451" y="1654399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/>
          <p:cNvSpPr/>
          <p:nvPr/>
        </p:nvSpPr>
        <p:spPr>
          <a:xfrm>
            <a:off x="305451" y="3181904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/>
          <p:cNvSpPr/>
          <p:nvPr/>
        </p:nvSpPr>
        <p:spPr>
          <a:xfrm>
            <a:off x="305451" y="4018431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/>
          <p:cNvSpPr/>
          <p:nvPr/>
        </p:nvSpPr>
        <p:spPr>
          <a:xfrm>
            <a:off x="322986" y="2418662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ettangolo arrotondato 49"/>
          <p:cNvSpPr/>
          <p:nvPr/>
        </p:nvSpPr>
        <p:spPr>
          <a:xfrm>
            <a:off x="2961487" y="2179788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dirty="0" smtClean="0">
                <a:solidFill>
                  <a:srgbClr val="000000"/>
                </a:solidFill>
                <a:latin typeface="Times"/>
                <a:cs typeface="Times"/>
              </a:rPr>
              <a:t>Precedente Esperienza</a:t>
            </a:r>
          </a:p>
          <a:p>
            <a:pPr algn="ctr"/>
            <a:endParaRPr lang="it-IT" sz="1200" dirty="0">
              <a:latin typeface="Times"/>
              <a:cs typeface="Times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1259632" y="548680"/>
            <a:ext cx="9122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800000"/>
                </a:solidFill>
                <a:latin typeface="Times"/>
                <a:cs typeface="Times"/>
              </a:rPr>
              <a:t>Caratteristiche del risolutore di problemi e potenziale successo</a:t>
            </a:r>
            <a:endParaRPr lang="it-IT" sz="22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ube_blan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348" y="152591"/>
            <a:ext cx="7741770" cy="6289466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CasellaDiTesto 7"/>
          <p:cNvSpPr txBox="1"/>
          <p:nvPr/>
        </p:nvSpPr>
        <p:spPr>
          <a:xfrm>
            <a:off x="2718982" y="6442057"/>
            <a:ext cx="1151277" cy="27699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800000"/>
                </a:solidFill>
                <a:latin typeface="Times"/>
                <a:cs typeface="Times"/>
              </a:rPr>
              <a:t>Strutturazione</a:t>
            </a:r>
            <a:endParaRPr lang="it-IT" sz="12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9" name="CasellaDiTesto 8"/>
          <p:cNvSpPr txBox="1"/>
          <p:nvPr/>
        </p:nvSpPr>
        <p:spPr>
          <a:xfrm rot="16200000">
            <a:off x="197966" y="4040027"/>
            <a:ext cx="987771" cy="27699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800000"/>
                </a:solidFill>
                <a:latin typeface="Times"/>
                <a:cs typeface="Times"/>
              </a:rPr>
              <a:t>Complessità</a:t>
            </a:r>
            <a:endParaRPr lang="it-IT" sz="12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72193" y="6165058"/>
            <a:ext cx="655949" cy="24622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Times"/>
                <a:cs typeface="Times"/>
              </a:rPr>
              <a:t>semplice</a:t>
            </a:r>
            <a:endParaRPr lang="it-IT" sz="1000" b="1" dirty="0">
              <a:latin typeface="Times"/>
              <a:cs typeface="Time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54136" y="2133012"/>
            <a:ext cx="740908" cy="24622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Times"/>
                <a:cs typeface="Times"/>
              </a:rPr>
              <a:t>complesso</a:t>
            </a:r>
            <a:endParaRPr lang="it-IT" sz="1000" b="1" dirty="0">
              <a:latin typeface="Times"/>
              <a:cs typeface="Times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615756" y="6442057"/>
            <a:ext cx="1037463" cy="24622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Times"/>
                <a:cs typeface="Times"/>
              </a:rPr>
              <a:t>Ben strutturato</a:t>
            </a:r>
            <a:endParaRPr lang="it-IT" sz="1000" b="1" dirty="0">
              <a:latin typeface="Times"/>
              <a:cs typeface="Times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07912" y="6411279"/>
            <a:ext cx="1045479" cy="24622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Times"/>
                <a:cs typeface="Times"/>
              </a:rPr>
              <a:t>Mal strutturato</a:t>
            </a:r>
            <a:endParaRPr lang="it-IT" sz="1000" b="1" dirty="0">
              <a:latin typeface="Times"/>
              <a:cs typeface="Times"/>
            </a:endParaRPr>
          </a:p>
        </p:txBody>
      </p:sp>
      <p:sp>
        <p:nvSpPr>
          <p:cNvPr id="14" name="CasellaDiTesto 13"/>
          <p:cNvSpPr txBox="1"/>
          <p:nvPr/>
        </p:nvSpPr>
        <p:spPr>
          <a:xfrm rot="19600815">
            <a:off x="3144519" y="4689586"/>
            <a:ext cx="843501" cy="24622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Times"/>
                <a:cs typeface="Times"/>
              </a:rPr>
              <a:t>Molto basso</a:t>
            </a:r>
            <a:endParaRPr lang="it-IT" sz="1000" b="1" dirty="0">
              <a:latin typeface="Times"/>
              <a:cs typeface="Times"/>
            </a:endParaRPr>
          </a:p>
        </p:txBody>
      </p:sp>
      <p:sp>
        <p:nvSpPr>
          <p:cNvPr id="15" name="CasellaDiTesto 14"/>
          <p:cNvSpPr txBox="1"/>
          <p:nvPr/>
        </p:nvSpPr>
        <p:spPr>
          <a:xfrm rot="19684882">
            <a:off x="1150938" y="5987914"/>
            <a:ext cx="752129" cy="24622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Times"/>
                <a:cs typeface="Times"/>
              </a:rPr>
              <a:t>Molto alto</a:t>
            </a:r>
            <a:endParaRPr lang="it-IT" sz="1000" b="1" dirty="0">
              <a:latin typeface="Times"/>
              <a:cs typeface="Times"/>
            </a:endParaRPr>
          </a:p>
        </p:txBody>
      </p:sp>
      <p:sp>
        <p:nvSpPr>
          <p:cNvPr id="7" name="CasellaDiTesto 6"/>
          <p:cNvSpPr txBox="1"/>
          <p:nvPr/>
        </p:nvSpPr>
        <p:spPr>
          <a:xfrm rot="19716978">
            <a:off x="1647463" y="5149773"/>
            <a:ext cx="1640193" cy="27699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800000"/>
                </a:solidFill>
                <a:latin typeface="Times"/>
                <a:cs typeface="Times"/>
              </a:rPr>
              <a:t>Potenziale di Successo</a:t>
            </a:r>
            <a:endParaRPr lang="it-IT" sz="12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ube_blan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348" y="152591"/>
            <a:ext cx="7741770" cy="6289466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CasellaDiTesto 7"/>
          <p:cNvSpPr txBox="1"/>
          <p:nvPr/>
        </p:nvSpPr>
        <p:spPr>
          <a:xfrm>
            <a:off x="2718982" y="6442057"/>
            <a:ext cx="1125629" cy="27699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800000"/>
                </a:solidFill>
                <a:latin typeface="Times"/>
                <a:cs typeface="Times"/>
              </a:rPr>
              <a:t>strutturazione</a:t>
            </a:r>
            <a:endParaRPr lang="it-IT" sz="12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9" name="CasellaDiTesto 8"/>
          <p:cNvSpPr txBox="1"/>
          <p:nvPr/>
        </p:nvSpPr>
        <p:spPr>
          <a:xfrm rot="16200000">
            <a:off x="218805" y="4040027"/>
            <a:ext cx="946093" cy="27699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800000"/>
                </a:solidFill>
                <a:latin typeface="Times"/>
                <a:cs typeface="Times"/>
              </a:rPr>
              <a:t>complessità</a:t>
            </a:r>
            <a:endParaRPr lang="it-IT" sz="12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72193" y="6165058"/>
            <a:ext cx="655949" cy="24622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Times"/>
                <a:cs typeface="Times"/>
              </a:rPr>
              <a:t>semplice</a:t>
            </a:r>
            <a:endParaRPr lang="it-IT" sz="1000" b="1" dirty="0">
              <a:latin typeface="Times"/>
              <a:cs typeface="Time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54136" y="2133012"/>
            <a:ext cx="740908" cy="24622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Times"/>
                <a:cs typeface="Times"/>
              </a:rPr>
              <a:t>complesso</a:t>
            </a:r>
            <a:endParaRPr lang="it-IT" sz="1000" b="1" dirty="0">
              <a:latin typeface="Times"/>
              <a:cs typeface="Times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615756" y="6442057"/>
            <a:ext cx="1037463" cy="24622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Times"/>
                <a:cs typeface="Times"/>
              </a:rPr>
              <a:t>Ben strutturato</a:t>
            </a:r>
            <a:endParaRPr lang="it-IT" sz="1000" b="1" dirty="0">
              <a:latin typeface="Times"/>
              <a:cs typeface="Times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07912" y="6411279"/>
            <a:ext cx="1045479" cy="24622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Times"/>
                <a:cs typeface="Times"/>
              </a:rPr>
              <a:t>Mal strutturato</a:t>
            </a:r>
            <a:endParaRPr lang="it-IT" sz="1000" b="1" dirty="0">
              <a:latin typeface="Times"/>
              <a:cs typeface="Times"/>
            </a:endParaRPr>
          </a:p>
        </p:txBody>
      </p:sp>
      <p:sp>
        <p:nvSpPr>
          <p:cNvPr id="14" name="CasellaDiTesto 13"/>
          <p:cNvSpPr txBox="1"/>
          <p:nvPr/>
        </p:nvSpPr>
        <p:spPr>
          <a:xfrm rot="19600815">
            <a:off x="3144519" y="4689586"/>
            <a:ext cx="843501" cy="24622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Times"/>
                <a:cs typeface="Times"/>
              </a:rPr>
              <a:t>Molto basso</a:t>
            </a:r>
            <a:endParaRPr lang="it-IT" sz="1000" b="1" dirty="0">
              <a:latin typeface="Times"/>
              <a:cs typeface="Times"/>
            </a:endParaRPr>
          </a:p>
        </p:txBody>
      </p:sp>
      <p:sp>
        <p:nvSpPr>
          <p:cNvPr id="15" name="CasellaDiTesto 14"/>
          <p:cNvSpPr txBox="1"/>
          <p:nvPr/>
        </p:nvSpPr>
        <p:spPr>
          <a:xfrm rot="19684882">
            <a:off x="1150937" y="5987914"/>
            <a:ext cx="752129" cy="24622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Times"/>
                <a:cs typeface="Times"/>
              </a:rPr>
              <a:t>Molto alto</a:t>
            </a:r>
            <a:endParaRPr lang="it-IT" sz="1000" b="1" dirty="0">
              <a:latin typeface="Times"/>
              <a:cs typeface="Times"/>
            </a:endParaRPr>
          </a:p>
        </p:txBody>
      </p:sp>
      <p:cxnSp>
        <p:nvCxnSpPr>
          <p:cNvPr id="17" name="Connettore 1 16"/>
          <p:cNvCxnSpPr/>
          <p:nvPr/>
        </p:nvCxnSpPr>
        <p:spPr>
          <a:xfrm>
            <a:off x="834504" y="4306730"/>
            <a:ext cx="4837952" cy="24424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V="1">
            <a:off x="5672456" y="2719183"/>
            <a:ext cx="2899662" cy="1611971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rot="10800000">
            <a:off x="3728424" y="2719183"/>
            <a:ext cx="4843694" cy="158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rot="10800000" flipV="1">
            <a:off x="834504" y="2720770"/>
            <a:ext cx="2893920" cy="158595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flipV="1">
            <a:off x="3322980" y="358216"/>
            <a:ext cx="2279385" cy="177479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rot="5400000">
            <a:off x="1167663" y="4287536"/>
            <a:ext cx="4309045" cy="158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rot="5400000">
            <a:off x="3455843" y="2504738"/>
            <a:ext cx="4293044" cy="158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 rot="10800000" flipV="1">
            <a:off x="3322981" y="4652053"/>
            <a:ext cx="2278591" cy="175922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2458480" y="3411191"/>
            <a:ext cx="4819273" cy="24424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V="1">
            <a:off x="3322980" y="2720771"/>
            <a:ext cx="2619704" cy="1610383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 rot="5400000">
            <a:off x="2476191" y="3240296"/>
            <a:ext cx="4280718" cy="158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 rot="5400000">
            <a:off x="5135409" y="3240693"/>
            <a:ext cx="4283101" cy="158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 rot="5400000">
            <a:off x="316533" y="3239502"/>
            <a:ext cx="4282306" cy="158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 rot="19716978">
            <a:off x="1647463" y="5149773"/>
            <a:ext cx="1640193" cy="27699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800000"/>
                </a:solidFill>
                <a:latin typeface="Times"/>
                <a:cs typeface="Times"/>
              </a:rPr>
              <a:t>Potenziale di Successo</a:t>
            </a:r>
            <a:endParaRPr lang="it-IT" sz="12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cxnSp>
        <p:nvCxnSpPr>
          <p:cNvPr id="49" name="Connettore 1 48"/>
          <p:cNvCxnSpPr/>
          <p:nvPr/>
        </p:nvCxnSpPr>
        <p:spPr>
          <a:xfrm>
            <a:off x="2458480" y="1099143"/>
            <a:ext cx="4818479" cy="158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 rot="10800000">
            <a:off x="2456893" y="5381449"/>
            <a:ext cx="4819273" cy="158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sellaDiTesto 26"/>
          <p:cNvSpPr txBox="1"/>
          <p:nvPr/>
        </p:nvSpPr>
        <p:spPr>
          <a:xfrm>
            <a:off x="3007421" y="589923"/>
            <a:ext cx="408714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Team di problem solver - </a:t>
            </a:r>
            <a:r>
              <a:rPr lang="en-GB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Ruoli</a:t>
            </a:r>
            <a:endParaRPr lang="en-GB" sz="23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126199" y="1036199"/>
            <a:ext cx="1930337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 err="1" smtClean="0">
                <a:latin typeface="Times"/>
                <a:cs typeface="Times"/>
              </a:rPr>
              <a:t>Innovatore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Creativo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Stimolatore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Sviluppatore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Promotore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it-IT" sz="1500" dirty="0" smtClean="0">
                <a:latin typeface="Times"/>
                <a:cs typeface="Times"/>
              </a:rPr>
              <a:t>Localizzatore di guasti</a:t>
            </a:r>
          </a:p>
          <a:p>
            <a:r>
              <a:rPr lang="en-GB" sz="1500" dirty="0" err="1" smtClean="0">
                <a:latin typeface="Times"/>
                <a:cs typeface="Times"/>
              </a:rPr>
              <a:t>Progettista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Esploratore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Comunicatore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it-IT" sz="1500" dirty="0" smtClean="0">
                <a:latin typeface="Times"/>
                <a:cs typeface="Times"/>
              </a:rPr>
              <a:t>Cantastorie</a:t>
            </a:r>
          </a:p>
          <a:p>
            <a:r>
              <a:rPr lang="en-GB" sz="1500" dirty="0" smtClean="0">
                <a:latin typeface="Times"/>
                <a:cs typeface="Times"/>
              </a:rPr>
              <a:t>Reporter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Scrittore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Poeta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Compositore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Cantante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Avvocato</a:t>
            </a:r>
            <a:r>
              <a:rPr lang="en-GB" sz="1500" dirty="0" smtClean="0">
                <a:latin typeface="Times"/>
                <a:cs typeface="Times"/>
              </a:rPr>
              <a:t> del </a:t>
            </a:r>
            <a:r>
              <a:rPr lang="en-GB" sz="1500" dirty="0" err="1" smtClean="0">
                <a:latin typeface="Times"/>
                <a:cs typeface="Times"/>
              </a:rPr>
              <a:t>diavolo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en-GB" sz="1500" dirty="0" smtClean="0">
                <a:latin typeface="Times"/>
                <a:cs typeface="Times"/>
              </a:rPr>
              <a:t>Clown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Vignettista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Commediante</a:t>
            </a:r>
            <a:endParaRPr lang="en-GB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Regista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en-GB" sz="1500" dirty="0" smtClean="0">
                <a:latin typeface="Times"/>
                <a:cs typeface="Times"/>
              </a:rPr>
              <a:t>Fund-raiser</a:t>
            </a:r>
            <a:endParaRPr lang="it-IT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Filosofo</a:t>
            </a:r>
            <a:endParaRPr lang="it-IT" sz="1500" dirty="0" smtClean="0">
              <a:latin typeface="Times"/>
              <a:cs typeface="Times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>
            <a:spLocks noGrp="1"/>
          </p:cNvSpPr>
          <p:nvPr>
            <p:ph type="subTitle" idx="1"/>
          </p:nvPr>
        </p:nvSpPr>
        <p:spPr>
          <a:xfrm>
            <a:off x="2057400" y="228601"/>
            <a:ext cx="4796753" cy="754039"/>
          </a:xfrm>
        </p:spPr>
        <p:txBody>
          <a:bodyPr>
            <a:normAutofit/>
          </a:bodyPr>
          <a:lstStyle/>
          <a:p>
            <a:r>
              <a:rPr lang="en-GB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Breve</a:t>
            </a:r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300" b="1" dirty="0" err="1">
                <a:solidFill>
                  <a:srgbClr val="800000"/>
                </a:solidFill>
                <a:latin typeface="Times"/>
                <a:cs typeface="Times"/>
              </a:rPr>
              <a:t>q</a:t>
            </a:r>
            <a:r>
              <a:rPr lang="en-GB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uestionario</a:t>
            </a:r>
            <a:endParaRPr lang="en-GB" sz="23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1372438"/>
              </p:ext>
            </p:extLst>
          </p:nvPr>
        </p:nvGraphicFramePr>
        <p:xfrm>
          <a:off x="900326" y="982640"/>
          <a:ext cx="7202664" cy="3754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444"/>
                <a:gridCol w="1200444"/>
                <a:gridCol w="1200444"/>
                <a:gridCol w="1200444"/>
                <a:gridCol w="1200444"/>
                <a:gridCol w="1200444"/>
              </a:tblGrid>
              <a:tr h="627643">
                <a:tc gridSpan="6">
                  <a:txBody>
                    <a:bodyPr/>
                    <a:lstStyle/>
                    <a:p>
                      <a:pPr algn="ctr"/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Come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valuti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l’utilità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dei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seguenti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elementi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per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il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tuo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apprendimento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rgbClr val="FFFF00"/>
                        </a:solidFill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33497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Molto</a:t>
                      </a:r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 basso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Basso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Moderato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Alto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baseline="0" dirty="0" err="1" smtClean="0">
                          <a:latin typeface="Times"/>
                          <a:cs typeface="Times"/>
                        </a:rPr>
                        <a:t>Molto</a:t>
                      </a:r>
                      <a:r>
                        <a:rPr lang="en-GB" sz="1400" b="1" baseline="0" dirty="0" smtClean="0">
                          <a:latin typeface="Times"/>
                          <a:cs typeface="Times"/>
                        </a:rPr>
                        <a:t> alto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76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Definizione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76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Citazioni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97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Divertimento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Poesia</a:t>
                      </a:r>
                      <a:endParaRPr lang="en-GB" sz="1400" b="1" dirty="0" smtClean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172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Strumento</a:t>
                      </a:r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di</a:t>
                      </a:r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valutazione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900326" y="4979963"/>
          <a:ext cx="7202664" cy="1232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2664"/>
              </a:tblGrid>
              <a:tr h="297645">
                <a:tc>
                  <a:txBody>
                    <a:bodyPr/>
                    <a:lstStyle/>
                    <a:p>
                      <a:pPr algn="ctr"/>
                      <a:r>
                        <a:rPr lang="en-GB" sz="15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Quali</a:t>
                      </a:r>
                      <a:r>
                        <a:rPr lang="en-GB" sz="15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5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altri</a:t>
                      </a:r>
                      <a:r>
                        <a:rPr lang="en-GB" sz="15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5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elementi</a:t>
                      </a:r>
                      <a:r>
                        <a:rPr lang="en-GB" sz="15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5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vorresti</a:t>
                      </a:r>
                      <a:r>
                        <a:rPr lang="en-GB" sz="15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5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avere</a:t>
                      </a:r>
                      <a:r>
                        <a:rPr lang="en-GB" sz="15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5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nel</a:t>
                      </a:r>
                      <a:r>
                        <a:rPr lang="en-GB" sz="15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micro-modulo?</a:t>
                      </a:r>
                      <a:endParaRPr lang="en-GB" sz="1500" dirty="0">
                        <a:solidFill>
                          <a:srgbClr val="FFFF00"/>
                        </a:solidFill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912177">
                <a:tc>
                  <a:txBody>
                    <a:bodyPr/>
                    <a:lstStyle/>
                    <a:p>
                      <a:pPr algn="l"/>
                      <a:endParaRPr lang="en-GB" sz="15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19821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>
            <a:spLocks noGrp="1"/>
          </p:cNvSpPr>
          <p:nvPr>
            <p:ph type="subTitle" idx="1"/>
          </p:nvPr>
        </p:nvSpPr>
        <p:spPr>
          <a:xfrm>
            <a:off x="2057400" y="1600200"/>
            <a:ext cx="4796753" cy="724560"/>
          </a:xfrm>
        </p:spPr>
        <p:txBody>
          <a:bodyPr>
            <a:normAutofit/>
          </a:bodyPr>
          <a:lstStyle/>
          <a:p>
            <a:r>
              <a:rPr lang="en-GB" sz="2700" b="1" dirty="0" smtClean="0">
                <a:solidFill>
                  <a:srgbClr val="800000"/>
                </a:solidFill>
                <a:latin typeface="Times"/>
                <a:cs typeface="Times"/>
              </a:rPr>
              <a:t>Credits</a:t>
            </a:r>
            <a:endParaRPr lang="en-GB" sz="27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17335" y="2859659"/>
            <a:ext cx="48376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 err="1" smtClean="0">
                <a:latin typeface="Times"/>
                <a:cs typeface="Times"/>
              </a:rPr>
              <a:t>Sviluppato</a:t>
            </a:r>
            <a:r>
              <a:rPr lang="en-GB" sz="1500" b="1" dirty="0" smtClean="0">
                <a:latin typeface="Times"/>
                <a:cs typeface="Times"/>
              </a:rPr>
              <a:t> </a:t>
            </a:r>
            <a:r>
              <a:rPr lang="en-GB" sz="1500" b="1" dirty="0" err="1" smtClean="0">
                <a:latin typeface="Times"/>
                <a:cs typeface="Times"/>
              </a:rPr>
              <a:t>da</a:t>
            </a:r>
            <a:r>
              <a:rPr lang="en-GB" sz="1500" b="1" dirty="0" smtClean="0">
                <a:latin typeface="Times"/>
                <a:cs typeface="Times"/>
              </a:rPr>
              <a:t> </a:t>
            </a:r>
          </a:p>
          <a:p>
            <a:r>
              <a:rPr lang="en-GB" sz="1500" dirty="0" smtClean="0">
                <a:latin typeface="Times"/>
                <a:cs typeface="Times"/>
              </a:rPr>
              <a:t>Alfonso Molina</a:t>
            </a:r>
          </a:p>
          <a:p>
            <a:endParaRPr lang="en-GB" sz="1500" dirty="0" smtClean="0">
              <a:latin typeface="Times"/>
              <a:cs typeface="Times"/>
            </a:endParaRPr>
          </a:p>
          <a:p>
            <a:r>
              <a:rPr lang="en-GB" sz="1500" b="1" dirty="0" err="1" smtClean="0">
                <a:latin typeface="Times"/>
                <a:cs typeface="Times"/>
              </a:rPr>
              <a:t>Fonti</a:t>
            </a:r>
            <a:endParaRPr lang="en-GB" sz="1500" b="1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Lavori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vari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di</a:t>
            </a:r>
            <a:r>
              <a:rPr lang="en-GB" sz="1500" dirty="0" smtClean="0">
                <a:latin typeface="Times"/>
                <a:cs typeface="Times"/>
              </a:rPr>
              <a:t> David </a:t>
            </a:r>
            <a:r>
              <a:rPr lang="en-GB" sz="1500" dirty="0" err="1" smtClean="0">
                <a:latin typeface="Times"/>
                <a:cs typeface="Times"/>
              </a:rPr>
              <a:t>Jonassen</a:t>
            </a:r>
            <a:endParaRPr lang="en-GB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Citazioni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varie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da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siti</a:t>
            </a:r>
            <a:r>
              <a:rPr lang="en-GB" sz="1500" dirty="0" smtClean="0">
                <a:latin typeface="Times"/>
                <a:cs typeface="Times"/>
              </a:rPr>
              <a:t> web</a:t>
            </a:r>
          </a:p>
          <a:p>
            <a:r>
              <a:rPr lang="en-GB" sz="1500" dirty="0" err="1" smtClean="0">
                <a:latin typeface="Times"/>
                <a:cs typeface="Times"/>
              </a:rPr>
              <a:t>Vari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siti</a:t>
            </a:r>
            <a:r>
              <a:rPr lang="en-GB" sz="1500" dirty="0" smtClean="0">
                <a:latin typeface="Times"/>
                <a:cs typeface="Times"/>
              </a:rPr>
              <a:t> web </a:t>
            </a:r>
            <a:r>
              <a:rPr lang="en-GB" sz="1500" dirty="0" err="1" smtClean="0">
                <a:latin typeface="Times"/>
                <a:cs typeface="Times"/>
              </a:rPr>
              <a:t>di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poesia</a:t>
            </a:r>
            <a:endParaRPr lang="en-GB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Vari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siti</a:t>
            </a:r>
            <a:r>
              <a:rPr lang="en-GB" sz="1500" dirty="0" smtClean="0">
                <a:latin typeface="Times"/>
                <a:cs typeface="Times"/>
              </a:rPr>
              <a:t> web con </a:t>
            </a:r>
            <a:r>
              <a:rPr lang="en-GB" sz="1500" dirty="0" err="1" smtClean="0">
                <a:latin typeface="Times"/>
                <a:cs typeface="Times"/>
              </a:rPr>
              <a:t>immagini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connessi</a:t>
            </a:r>
            <a:r>
              <a:rPr lang="en-GB" sz="1500" dirty="0" smtClean="0">
                <a:latin typeface="Times"/>
                <a:cs typeface="Times"/>
              </a:rPr>
              <a:t> al </a:t>
            </a:r>
            <a:r>
              <a:rPr lang="en-GB" sz="1500" dirty="0" err="1" smtClean="0">
                <a:latin typeface="Times"/>
                <a:cs typeface="Times"/>
              </a:rPr>
              <a:t>concetto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di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Problema</a:t>
            </a:r>
            <a:endParaRPr lang="en-GB" sz="15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158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2692554" y="414975"/>
            <a:ext cx="3526958" cy="428503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 smtClean="0">
                <a:solidFill>
                  <a:srgbClr val="800000"/>
                </a:solidFill>
                <a:latin typeface="Times"/>
                <a:cs typeface="Times"/>
              </a:rPr>
              <a:t>Il </a:t>
            </a:r>
            <a:r>
              <a:rPr lang="it-IT" b="1" dirty="0" err="1" smtClean="0">
                <a:solidFill>
                  <a:srgbClr val="800000"/>
                </a:solidFill>
                <a:latin typeface="Times"/>
                <a:cs typeface="Times"/>
              </a:rPr>
              <a:t>problem</a:t>
            </a:r>
            <a:r>
              <a:rPr lang="it-IT" b="1" dirty="0" smtClean="0">
                <a:solidFill>
                  <a:srgbClr val="800000"/>
                </a:solidFill>
                <a:latin typeface="Times"/>
                <a:cs typeface="Times"/>
              </a:rPr>
              <a:t> solver</a:t>
            </a:r>
            <a:endParaRPr lang="it-IT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971600" y="980728"/>
            <a:ext cx="7603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>
                <a:latin typeface="Times"/>
                <a:cs typeface="Times"/>
              </a:rPr>
              <a:t>“.. .un problema esiste solo se le persone (un individuo, un gruppo, una società) lo percepiscono come tale, ossia quando credono che sia opportuno cercare l’incognita e colmare il divario esistente tra la situazione  reale e quella desiderata. “ (David </a:t>
            </a:r>
            <a:r>
              <a:rPr lang="it-IT" sz="1200" dirty="0" err="1" smtClean="0">
                <a:latin typeface="Times"/>
                <a:cs typeface="Times"/>
              </a:rPr>
              <a:t>Jonassen</a:t>
            </a:r>
            <a:r>
              <a:rPr lang="it-IT" sz="1200" dirty="0" smtClean="0">
                <a:latin typeface="Times"/>
                <a:cs typeface="Times"/>
              </a:rPr>
              <a:t>)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2459110" y="2474717"/>
            <a:ext cx="4050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La soluzione di un problema richiede risolutori, siano essi individui o gruppi sociali di qualsiasi ampiezza (persino società).</a:t>
            </a:r>
            <a:endParaRPr lang="it-IT" dirty="0"/>
          </a:p>
        </p:txBody>
      </p:sp>
      <p:pic>
        <p:nvPicPr>
          <p:cNvPr id="22" name="Immagine 21" descr="zex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797152"/>
            <a:ext cx="1401612" cy="1393953"/>
          </a:xfrm>
          <a:prstGeom prst="rect">
            <a:avLst/>
          </a:prstGeom>
        </p:spPr>
      </p:pic>
      <p:pic>
        <p:nvPicPr>
          <p:cNvPr id="23" name="Immagine 22" descr="14-our-strong-tie-group-size-is-150-peo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5157192"/>
            <a:ext cx="1981237" cy="1485928"/>
          </a:xfrm>
          <a:prstGeom prst="rect">
            <a:avLst/>
          </a:prstGeom>
        </p:spPr>
      </p:pic>
      <p:pic>
        <p:nvPicPr>
          <p:cNvPr id="25" name="Immagine 24" descr="ima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6862" y="3382528"/>
            <a:ext cx="1141054" cy="1469540"/>
          </a:xfrm>
          <a:prstGeom prst="rect">
            <a:avLst/>
          </a:prstGeom>
        </p:spPr>
      </p:pic>
      <p:pic>
        <p:nvPicPr>
          <p:cNvPr id="28" name="Immagine 27" descr="images-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1784" y="3382528"/>
            <a:ext cx="1906086" cy="17828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899593" y="414974"/>
            <a:ext cx="7046840" cy="428503"/>
          </a:xfrm>
        </p:spPr>
        <p:txBody>
          <a:bodyPr>
            <a:noAutofit/>
          </a:bodyPr>
          <a:lstStyle/>
          <a:p>
            <a:r>
              <a:rPr lang="it-IT" sz="2500" b="1" dirty="0" smtClean="0">
                <a:solidFill>
                  <a:srgbClr val="800000"/>
                </a:solidFill>
                <a:latin typeface="Times"/>
                <a:cs typeface="Times"/>
              </a:rPr>
              <a:t>Attributi principali di un </a:t>
            </a:r>
            <a:r>
              <a:rPr lang="it-IT" sz="2500" b="1" dirty="0" err="1" smtClean="0">
                <a:solidFill>
                  <a:srgbClr val="800000"/>
                </a:solidFill>
                <a:latin typeface="Times"/>
                <a:cs typeface="Times"/>
              </a:rPr>
              <a:t>problem</a:t>
            </a:r>
            <a:r>
              <a:rPr lang="it-IT" sz="2500" b="1" dirty="0" smtClean="0">
                <a:solidFill>
                  <a:srgbClr val="800000"/>
                </a:solidFill>
                <a:latin typeface="Times"/>
                <a:cs typeface="Times"/>
              </a:rPr>
              <a:t> solver</a:t>
            </a:r>
            <a:endParaRPr lang="it-IT" sz="2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4147339" y="1554021"/>
            <a:ext cx="2269075" cy="1041673"/>
          </a:xfrm>
          <a:prstGeom prst="roundRec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rgbClr val="000000"/>
                </a:solidFill>
                <a:latin typeface="Times"/>
                <a:cs typeface="Times"/>
              </a:rPr>
              <a:t>Conoscenza preventiva dell’ambito del problema</a:t>
            </a:r>
            <a:endParaRPr lang="it-IT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4147339" y="2790955"/>
            <a:ext cx="2269075" cy="1142101"/>
          </a:xfrm>
          <a:prstGeom prst="roundRec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rgbClr val="000000"/>
                </a:solidFill>
                <a:latin typeface="Times"/>
                <a:cs typeface="Times"/>
              </a:rPr>
              <a:t>Esperienza precedente di risoluzione di problemi simili </a:t>
            </a:r>
            <a:endParaRPr lang="it-IT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4147339" y="4058877"/>
            <a:ext cx="2269075" cy="1170323"/>
          </a:xfrm>
          <a:prstGeom prst="roundRec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Times"/>
                <a:cs typeface="Times"/>
              </a:rPr>
              <a:t>Abilità cognitive (per es. pensiero critico, ragionamento causale)</a:t>
            </a:r>
            <a:endParaRPr lang="it-IT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4139953" y="5445224"/>
            <a:ext cx="2304255" cy="1041673"/>
          </a:xfrm>
          <a:prstGeom prst="roundRec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Times"/>
                <a:cs typeface="Times"/>
              </a:rPr>
              <a:t>Motivazione (per es. volontà e voglia di impegnarsi, investire e persistere)</a:t>
            </a:r>
            <a:endParaRPr lang="it-IT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900795" y="3015504"/>
            <a:ext cx="2269075" cy="1634247"/>
          </a:xfrm>
          <a:prstGeom prst="roundRec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0000"/>
                </a:solidFill>
                <a:latin typeface="Times"/>
                <a:cs typeface="Times"/>
              </a:rPr>
              <a:t>L’abilità di un risolutore di problemi è definita da almeno 4 caratteristiche </a:t>
            </a:r>
          </a:p>
          <a:p>
            <a:pPr algn="ctr"/>
            <a:endParaRPr lang="it-IT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cxnSp>
        <p:nvCxnSpPr>
          <p:cNvPr id="17" name="Connettore 2 16"/>
          <p:cNvCxnSpPr>
            <a:stCxn id="15" idx="3"/>
            <a:endCxn id="11" idx="1"/>
          </p:cNvCxnSpPr>
          <p:nvPr/>
        </p:nvCxnSpPr>
        <p:spPr>
          <a:xfrm flipV="1">
            <a:off x="3169870" y="2074858"/>
            <a:ext cx="977469" cy="1757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15" idx="3"/>
            <a:endCxn id="12" idx="1"/>
          </p:cNvCxnSpPr>
          <p:nvPr/>
        </p:nvCxnSpPr>
        <p:spPr>
          <a:xfrm flipV="1">
            <a:off x="3169870" y="3362006"/>
            <a:ext cx="977469" cy="4706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15" idx="3"/>
            <a:endCxn id="13" idx="1"/>
          </p:cNvCxnSpPr>
          <p:nvPr/>
        </p:nvCxnSpPr>
        <p:spPr>
          <a:xfrm>
            <a:off x="3169870" y="3832628"/>
            <a:ext cx="977469" cy="8114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15" idx="3"/>
            <a:endCxn id="14" idx="1"/>
          </p:cNvCxnSpPr>
          <p:nvPr/>
        </p:nvCxnSpPr>
        <p:spPr>
          <a:xfrm>
            <a:off x="3169870" y="3832628"/>
            <a:ext cx="970083" cy="21334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Immagine 29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1296" y="1841670"/>
            <a:ext cx="1173834" cy="1173834"/>
          </a:xfrm>
          <a:prstGeom prst="rect">
            <a:avLst/>
          </a:prstGeom>
        </p:spPr>
      </p:pic>
      <p:pic>
        <p:nvPicPr>
          <p:cNvPr id="31" name="Immagine 30" descr="Proble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2788" y="4688645"/>
            <a:ext cx="1269351" cy="1269351"/>
          </a:xfrm>
          <a:prstGeom prst="rect">
            <a:avLst/>
          </a:prstGeom>
        </p:spPr>
      </p:pic>
      <p:pic>
        <p:nvPicPr>
          <p:cNvPr id="32" name="Immagine 31" descr="ima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3962" y="1256133"/>
            <a:ext cx="1208166" cy="1171074"/>
          </a:xfrm>
          <a:prstGeom prst="rect">
            <a:avLst/>
          </a:prstGeom>
        </p:spPr>
      </p:pic>
      <p:pic>
        <p:nvPicPr>
          <p:cNvPr id="33" name="Immagine 32" descr="ferrari-te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3962" y="2694580"/>
            <a:ext cx="1517397" cy="1138048"/>
          </a:xfrm>
          <a:prstGeom prst="rect">
            <a:avLst/>
          </a:prstGeom>
        </p:spPr>
      </p:pic>
      <p:pic>
        <p:nvPicPr>
          <p:cNvPr id="18" name="Immagine 17" descr="mountain-climbers-reaching-summi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65437" y="5249966"/>
            <a:ext cx="1003386" cy="1236038"/>
          </a:xfrm>
          <a:prstGeom prst="rect">
            <a:avLst/>
          </a:prstGeom>
        </p:spPr>
      </p:pic>
      <p:pic>
        <p:nvPicPr>
          <p:cNvPr id="19" name="Immagine 18" descr="Eureka Archimede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3962" y="3967526"/>
            <a:ext cx="1632610" cy="12824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33994" y="326468"/>
            <a:ext cx="7570861" cy="1256861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800000"/>
                </a:solidFill>
                <a:latin typeface="Times"/>
                <a:cs typeface="Times"/>
              </a:rPr>
              <a:t>Caratteristiche principali di un </a:t>
            </a:r>
            <a:r>
              <a:rPr lang="it-IT" sz="2400" b="1" dirty="0" err="1" smtClean="0">
                <a:solidFill>
                  <a:srgbClr val="800000"/>
                </a:solidFill>
                <a:latin typeface="Times"/>
                <a:cs typeface="Times"/>
              </a:rPr>
              <a:t>problem</a:t>
            </a:r>
            <a:r>
              <a:rPr lang="it-IT" sz="2400" b="1" dirty="0" smtClean="0">
                <a:solidFill>
                  <a:srgbClr val="800000"/>
                </a:solidFill>
                <a:latin typeface="Times"/>
                <a:cs typeface="Times"/>
              </a:rPr>
              <a:t> solver</a:t>
            </a:r>
          </a:p>
          <a:p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I risolutori di problemi variano per </a:t>
            </a:r>
            <a:r>
              <a:rPr lang="it-IT" sz="2300" b="1" dirty="0" smtClean="0">
                <a:solidFill>
                  <a:schemeClr val="tx1"/>
                </a:solidFill>
                <a:latin typeface="Times"/>
                <a:cs typeface="Times"/>
              </a:rPr>
              <a:t>il grado di conoscenza </a:t>
            </a:r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che hanno dell’ambito del problema</a:t>
            </a:r>
          </a:p>
          <a:p>
            <a:endParaRPr lang="it-IT" sz="2300" b="1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dirty="0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369155" y="3153444"/>
            <a:ext cx="13917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Molta conoscenza </a:t>
            </a:r>
            <a:endParaRPr lang="it-IT" sz="1200" b="1" dirty="0">
              <a:latin typeface="Times"/>
              <a:cs typeface="Times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33221" y="3476610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131840" y="2996952"/>
            <a:ext cx="2880320" cy="100811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 smtClean="0">
                <a:latin typeface="Times"/>
                <a:cs typeface="Times"/>
              </a:rPr>
              <a:t>Precedente conoscenza dell’ambito del problema</a:t>
            </a:r>
            <a:endParaRPr lang="it-IT" sz="1500" b="1" dirty="0">
              <a:latin typeface="Times"/>
              <a:cs typeface="Times"/>
            </a:endParaRPr>
          </a:p>
        </p:txBody>
      </p:sp>
      <p:pic>
        <p:nvPicPr>
          <p:cNvPr id="13" name="Immagine 12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2377" y="1723309"/>
            <a:ext cx="1433834" cy="1389814"/>
          </a:xfrm>
          <a:prstGeom prst="rect">
            <a:avLst/>
          </a:prstGeom>
        </p:spPr>
      </p:pic>
      <p:pic>
        <p:nvPicPr>
          <p:cNvPr id="14" name="Immagine 13" descr="no-knowledge-james-murdoch-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251" y="1583329"/>
            <a:ext cx="1642860" cy="1642860"/>
          </a:xfrm>
          <a:prstGeom prst="rect">
            <a:avLst/>
          </a:prstGeom>
        </p:spPr>
      </p:pic>
      <p:pic>
        <p:nvPicPr>
          <p:cNvPr id="15" name="Immagine 14" descr="confused gu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486" y="3739739"/>
            <a:ext cx="1603146" cy="1069098"/>
          </a:xfrm>
          <a:prstGeom prst="rect">
            <a:avLst/>
          </a:prstGeom>
        </p:spPr>
      </p:pic>
      <p:pic>
        <p:nvPicPr>
          <p:cNvPr id="16" name="Immagine 15" descr="research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2377" y="3635370"/>
            <a:ext cx="1668436" cy="1173467"/>
          </a:xfrm>
          <a:prstGeom prst="rect">
            <a:avLst/>
          </a:prstGeom>
        </p:spPr>
      </p:pic>
      <p:pic>
        <p:nvPicPr>
          <p:cNvPr id="20" name="Immagine 19" descr="ignorance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79648" y="4837647"/>
            <a:ext cx="1532494" cy="1634660"/>
          </a:xfrm>
          <a:prstGeom prst="rect">
            <a:avLst/>
          </a:prstGeom>
        </p:spPr>
      </p:pic>
      <p:pic>
        <p:nvPicPr>
          <p:cNvPr id="21" name="Immagine 20" descr="Women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44506" y="4922308"/>
            <a:ext cx="2036764" cy="1428775"/>
          </a:xfrm>
          <a:prstGeom prst="rect">
            <a:avLst/>
          </a:prstGeom>
        </p:spPr>
      </p:pic>
      <p:sp>
        <p:nvSpPr>
          <p:cNvPr id="22" name="Rettangolo 21"/>
          <p:cNvSpPr/>
          <p:nvPr/>
        </p:nvSpPr>
        <p:spPr>
          <a:xfrm>
            <a:off x="317486" y="3153444"/>
            <a:ext cx="12763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Poca conoscenza</a:t>
            </a:r>
            <a:endParaRPr lang="it-IT" sz="1200" b="1" dirty="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5576" y="548680"/>
            <a:ext cx="7570861" cy="1256861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800000"/>
                </a:solidFill>
                <a:latin typeface="Times"/>
                <a:cs typeface="Times"/>
              </a:rPr>
              <a:t>Caratteristiche  principali del </a:t>
            </a:r>
            <a:r>
              <a:rPr lang="it-IT" sz="2400" b="1" dirty="0" err="1" smtClean="0">
                <a:solidFill>
                  <a:srgbClr val="800000"/>
                </a:solidFill>
                <a:latin typeface="Times"/>
                <a:cs typeface="Times"/>
              </a:rPr>
              <a:t>problem</a:t>
            </a:r>
            <a:r>
              <a:rPr lang="it-IT" sz="2400" b="1" dirty="0" smtClean="0">
                <a:solidFill>
                  <a:srgbClr val="800000"/>
                </a:solidFill>
                <a:latin typeface="Times"/>
                <a:cs typeface="Times"/>
              </a:rPr>
              <a:t> solver</a:t>
            </a:r>
            <a:endParaRPr lang="en-GB" sz="24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I risolutori di problemi variano per </a:t>
            </a:r>
            <a:r>
              <a:rPr lang="it-IT" sz="2300" b="1" dirty="0" smtClean="0">
                <a:solidFill>
                  <a:schemeClr val="tx1"/>
                </a:solidFill>
                <a:latin typeface="Times"/>
                <a:cs typeface="Times"/>
              </a:rPr>
              <a:t>il grado di esperienza </a:t>
            </a:r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che hanno di problemi analoghi</a:t>
            </a:r>
          </a:p>
          <a:p>
            <a:endParaRPr lang="it-IT" sz="2300" b="1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dirty="0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369155" y="3153444"/>
            <a:ext cx="13115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Molta esperienza</a:t>
            </a:r>
            <a:endParaRPr lang="it-IT" sz="1200" b="1" dirty="0">
              <a:latin typeface="Times"/>
              <a:cs typeface="Times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33221" y="3476610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342444" y="2996952"/>
            <a:ext cx="2454242" cy="93610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 smtClean="0">
                <a:latin typeface="Times"/>
                <a:cs typeface="Times"/>
              </a:rPr>
              <a:t>Precedente esperienza di problemi analoghi</a:t>
            </a:r>
            <a:endParaRPr lang="it-IT" sz="1500" b="1" dirty="0">
              <a:latin typeface="Times"/>
              <a:cs typeface="Times"/>
            </a:endParaRPr>
          </a:p>
        </p:txBody>
      </p:sp>
      <p:pic>
        <p:nvPicPr>
          <p:cNvPr id="12" name="Immagine 11" descr="ferrari-te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0720" y="1777470"/>
            <a:ext cx="1688101" cy="1266076"/>
          </a:xfrm>
          <a:prstGeom prst="rect">
            <a:avLst/>
          </a:prstGeom>
        </p:spPr>
      </p:pic>
      <p:pic>
        <p:nvPicPr>
          <p:cNvPr id="17" name="Immagine 16" descr="ar1301531999583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300" y="3676766"/>
            <a:ext cx="1471694" cy="1460656"/>
          </a:xfrm>
          <a:prstGeom prst="rect">
            <a:avLst/>
          </a:prstGeom>
        </p:spPr>
      </p:pic>
      <p:pic>
        <p:nvPicPr>
          <p:cNvPr id="19" name="Immagine 18" descr="computer-troubleshoot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5994" y="4902101"/>
            <a:ext cx="1870985" cy="1439947"/>
          </a:xfrm>
          <a:prstGeom prst="rect">
            <a:avLst/>
          </a:prstGeom>
        </p:spPr>
      </p:pic>
      <p:pic>
        <p:nvPicPr>
          <p:cNvPr id="22" name="Immagine 21" descr="188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19797" y="2149196"/>
            <a:ext cx="2160283" cy="987868"/>
          </a:xfrm>
          <a:prstGeom prst="rect">
            <a:avLst/>
          </a:prstGeom>
        </p:spPr>
      </p:pic>
      <p:sp>
        <p:nvSpPr>
          <p:cNvPr id="23" name="Rettangolo 22"/>
          <p:cNvSpPr/>
          <p:nvPr/>
        </p:nvSpPr>
        <p:spPr>
          <a:xfrm>
            <a:off x="244300" y="3137064"/>
            <a:ext cx="12731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Poca esperienza </a:t>
            </a:r>
            <a:endParaRPr lang="it-IT" sz="1200" b="1" dirty="0">
              <a:latin typeface="Times"/>
              <a:cs typeface="Times"/>
            </a:endParaRPr>
          </a:p>
        </p:txBody>
      </p:sp>
      <p:pic>
        <p:nvPicPr>
          <p:cNvPr id="24" name="Immagine 23" descr="U100P200T1D264506F16DT200908191943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0720" y="3800233"/>
            <a:ext cx="1859251" cy="1239501"/>
          </a:xfrm>
          <a:prstGeom prst="rect">
            <a:avLst/>
          </a:prstGeom>
        </p:spPr>
      </p:pic>
      <p:pic>
        <p:nvPicPr>
          <p:cNvPr id="25" name="Immagine 24" descr="flyke04_200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92413" y="4694526"/>
            <a:ext cx="1647522" cy="16475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764704"/>
            <a:ext cx="8136904" cy="1256861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800000"/>
                </a:solidFill>
                <a:latin typeface="Times"/>
                <a:cs typeface="Times"/>
              </a:rPr>
              <a:t>Caratteristiche principali del </a:t>
            </a:r>
            <a:r>
              <a:rPr lang="it-IT" sz="2400" b="1" dirty="0" err="1" smtClean="0">
                <a:solidFill>
                  <a:srgbClr val="800000"/>
                </a:solidFill>
                <a:latin typeface="Times"/>
                <a:cs typeface="Times"/>
              </a:rPr>
              <a:t>problem</a:t>
            </a:r>
            <a:r>
              <a:rPr lang="it-IT" sz="2400" b="1" dirty="0" smtClean="0">
                <a:solidFill>
                  <a:srgbClr val="800000"/>
                </a:solidFill>
                <a:latin typeface="Times"/>
                <a:cs typeface="Times"/>
              </a:rPr>
              <a:t> solver</a:t>
            </a:r>
            <a:endParaRPr lang="en-GB" sz="24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I risolutori di problemi variano per </a:t>
            </a:r>
            <a:r>
              <a:rPr lang="it-IT" sz="2300" b="1" dirty="0" smtClean="0">
                <a:solidFill>
                  <a:schemeClr val="tx1"/>
                </a:solidFill>
                <a:latin typeface="Times"/>
                <a:cs typeface="Times"/>
              </a:rPr>
              <a:t>il grado di abilità cognitive</a:t>
            </a:r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 che possiedono.</a:t>
            </a:r>
            <a:endParaRPr lang="it-IT" sz="2300" b="1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dirty="0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369155" y="3153444"/>
            <a:ext cx="16594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Molte abilità cognitive</a:t>
            </a:r>
            <a:endParaRPr lang="it-IT" sz="1200" b="1" dirty="0">
              <a:latin typeface="Times"/>
              <a:cs typeface="Times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33221" y="3476610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342444" y="3153444"/>
            <a:ext cx="2454242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 smtClean="0">
                <a:latin typeface="Times"/>
                <a:cs typeface="Times"/>
              </a:rPr>
              <a:t>Quantità di  abilità cognitive</a:t>
            </a:r>
            <a:endParaRPr lang="it-IT" sz="1500" b="1" dirty="0">
              <a:latin typeface="Times"/>
              <a:cs typeface="Times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327392" y="3137064"/>
            <a:ext cx="16674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Poche abilità cognitive</a:t>
            </a:r>
            <a:endParaRPr lang="it-IT" sz="1200" b="1" dirty="0">
              <a:latin typeface="Times"/>
              <a:cs typeface="Times"/>
            </a:endParaRPr>
          </a:p>
        </p:txBody>
      </p:sp>
      <p:pic>
        <p:nvPicPr>
          <p:cNvPr id="16" name="Immagine 15" descr="doctors_13309044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4486" y="3740172"/>
            <a:ext cx="1678355" cy="1120302"/>
          </a:xfrm>
          <a:prstGeom prst="rect">
            <a:avLst/>
          </a:prstGeom>
        </p:spPr>
      </p:pic>
      <p:pic>
        <p:nvPicPr>
          <p:cNvPr id="18" name="Immagine 17" descr="Unknow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392" y="1707601"/>
            <a:ext cx="1290312" cy="1429463"/>
          </a:xfrm>
          <a:prstGeom prst="rect">
            <a:avLst/>
          </a:prstGeom>
        </p:spPr>
      </p:pic>
      <p:pic>
        <p:nvPicPr>
          <p:cNvPr id="27" name="Immagine 26" descr="out_of_the_b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5101" y="4653741"/>
            <a:ext cx="2279386" cy="2046522"/>
          </a:xfrm>
          <a:prstGeom prst="rect">
            <a:avLst/>
          </a:prstGeom>
        </p:spPr>
      </p:pic>
      <p:pic>
        <p:nvPicPr>
          <p:cNvPr id="28" name="Immagine 27" descr="analytical_chemistry_fea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60267" y="2073498"/>
            <a:ext cx="1922574" cy="1004982"/>
          </a:xfrm>
          <a:prstGeom prst="rect">
            <a:avLst/>
          </a:prstGeom>
        </p:spPr>
      </p:pic>
      <p:pic>
        <p:nvPicPr>
          <p:cNvPr id="30" name="Immagine 29" descr="PeanutBrain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9222" y="3625220"/>
            <a:ext cx="1613427" cy="1585192"/>
          </a:xfrm>
          <a:prstGeom prst="rect">
            <a:avLst/>
          </a:prstGeom>
        </p:spPr>
      </p:pic>
      <p:pic>
        <p:nvPicPr>
          <p:cNvPr id="32" name="Immagine 31" descr="i-have-nothing-to-sa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94382" y="4653742"/>
            <a:ext cx="1954073" cy="19996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33994" y="326468"/>
            <a:ext cx="7570861" cy="1256861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800000"/>
                </a:solidFill>
                <a:latin typeface="Times"/>
                <a:cs typeface="Times"/>
              </a:rPr>
              <a:t>Caratteristiche principali del </a:t>
            </a:r>
            <a:r>
              <a:rPr lang="it-IT" sz="2400" b="1" dirty="0" err="1" smtClean="0">
                <a:solidFill>
                  <a:srgbClr val="800000"/>
                </a:solidFill>
                <a:latin typeface="Times"/>
                <a:cs typeface="Times"/>
              </a:rPr>
              <a:t>problem</a:t>
            </a:r>
            <a:r>
              <a:rPr lang="it-IT" sz="2400" b="1" dirty="0" smtClean="0">
                <a:solidFill>
                  <a:srgbClr val="800000"/>
                </a:solidFill>
                <a:latin typeface="Times"/>
                <a:cs typeface="Times"/>
              </a:rPr>
              <a:t> solver</a:t>
            </a:r>
            <a:endParaRPr lang="en-GB" sz="24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I risolutori di problemi variano per  il loro </a:t>
            </a:r>
            <a:r>
              <a:rPr lang="it-IT" sz="2300" b="1" dirty="0" smtClean="0">
                <a:solidFill>
                  <a:schemeClr val="tx1"/>
                </a:solidFill>
                <a:latin typeface="Times"/>
                <a:cs typeface="Times"/>
              </a:rPr>
              <a:t>grado di motivazione</a:t>
            </a:r>
          </a:p>
          <a:p>
            <a:endParaRPr lang="it-IT" sz="2300" b="1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dirty="0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369155" y="3356096"/>
            <a:ext cx="1701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Motivazione molto alta</a:t>
            </a:r>
            <a:endParaRPr lang="it-IT" sz="1200" b="1" dirty="0">
              <a:latin typeface="Times"/>
              <a:cs typeface="Times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33221" y="3679262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342444" y="3356096"/>
            <a:ext cx="2454242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 smtClean="0">
                <a:latin typeface="Times"/>
                <a:cs typeface="Times"/>
              </a:rPr>
              <a:t>Grado di motivazione</a:t>
            </a:r>
            <a:endParaRPr lang="it-IT" sz="1500" b="1" dirty="0">
              <a:latin typeface="Times"/>
              <a:cs typeface="Times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327392" y="3339716"/>
            <a:ext cx="18101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Motivazione molto bassa</a:t>
            </a:r>
            <a:endParaRPr lang="it-IT" sz="1200" b="1" dirty="0">
              <a:latin typeface="Times"/>
              <a:cs typeface="Times"/>
            </a:endParaRPr>
          </a:p>
        </p:txBody>
      </p:sp>
      <p:pic>
        <p:nvPicPr>
          <p:cNvPr id="17" name="Immagine 16" descr="mountain-climbers-reaching-summ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9155" y="1583329"/>
            <a:ext cx="1439089" cy="1772767"/>
          </a:xfrm>
          <a:prstGeom prst="rect">
            <a:avLst/>
          </a:prstGeom>
        </p:spPr>
      </p:pic>
      <p:pic>
        <p:nvPicPr>
          <p:cNvPr id="19" name="Immagine 18" descr="images-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9382" y="4919234"/>
            <a:ext cx="1813952" cy="1358714"/>
          </a:xfrm>
          <a:prstGeom prst="rect">
            <a:avLst/>
          </a:prstGeom>
        </p:spPr>
      </p:pic>
      <p:pic>
        <p:nvPicPr>
          <p:cNvPr id="22" name="Immagine 21" descr="Usain-Bolt-The-Legend-Wins-100m-London-2012-Olympic-11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7994" y="3872642"/>
            <a:ext cx="1800250" cy="1361802"/>
          </a:xfrm>
          <a:prstGeom prst="rect">
            <a:avLst/>
          </a:prstGeom>
        </p:spPr>
      </p:pic>
      <p:pic>
        <p:nvPicPr>
          <p:cNvPr id="24" name="Immagine 23" descr="no_motiva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392" y="1791411"/>
            <a:ext cx="2020169" cy="1548305"/>
          </a:xfrm>
          <a:prstGeom prst="rect">
            <a:avLst/>
          </a:prstGeom>
        </p:spPr>
      </p:pic>
      <p:pic>
        <p:nvPicPr>
          <p:cNvPr id="26" name="Immagine 25" descr="Motivation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392" y="3872642"/>
            <a:ext cx="1725949" cy="1725949"/>
          </a:xfrm>
          <a:prstGeom prst="rect">
            <a:avLst/>
          </a:prstGeom>
        </p:spPr>
      </p:pic>
      <p:pic>
        <p:nvPicPr>
          <p:cNvPr id="28" name="Immagine 27" descr="motivation_5805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3341" y="4698309"/>
            <a:ext cx="1911163" cy="18005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84067" y="910540"/>
            <a:ext cx="7374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500" dirty="0" smtClean="0">
              <a:latin typeface="Times"/>
              <a:cs typeface="Times"/>
            </a:endParaRPr>
          </a:p>
          <a:p>
            <a:pPr marL="342900" indent="-342900">
              <a:buAutoNum type="arabicPeriod"/>
            </a:pPr>
            <a:endParaRPr lang="it-IT" sz="1500" dirty="0">
              <a:latin typeface="Times"/>
              <a:cs typeface="Time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53646" y="1464538"/>
            <a:ext cx="3009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 smtClean="0">
                <a:latin typeface="Times"/>
                <a:cs typeface="Times"/>
              </a:rPr>
              <a:t>Non è che non riescono a vedere la soluzione. E’ che non riescono a vedere il problema.</a:t>
            </a:r>
          </a:p>
          <a:p>
            <a:r>
              <a:rPr lang="it-IT" sz="1200" dirty="0" smtClean="0">
                <a:latin typeface="Times"/>
                <a:cs typeface="Times"/>
              </a:rPr>
              <a:t>Gilbert </a:t>
            </a:r>
            <a:r>
              <a:rPr lang="it-IT" sz="1200" dirty="0" err="1" smtClean="0">
                <a:latin typeface="Times"/>
                <a:cs typeface="Times"/>
              </a:rPr>
              <a:t>K</a:t>
            </a:r>
            <a:r>
              <a:rPr lang="it-IT" sz="1200" dirty="0" smtClean="0">
                <a:latin typeface="Times"/>
                <a:cs typeface="Times"/>
              </a:rPr>
              <a:t>. Chesterton</a:t>
            </a:r>
            <a:endParaRPr lang="en-GB" sz="1200" dirty="0">
              <a:latin typeface="Times"/>
              <a:cs typeface="Time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2743607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>
                <a:latin typeface="Times"/>
                <a:cs typeface="Times"/>
              </a:rPr>
              <a:t>Non è un problema se abbiamo un problema. </a:t>
            </a:r>
          </a:p>
          <a:p>
            <a:r>
              <a:rPr lang="it-IT" sz="1200" i="1" dirty="0" smtClean="0">
                <a:latin typeface="Times"/>
                <a:cs typeface="Times"/>
              </a:rPr>
              <a:t>Il problema è se non affrontiamo il problema.</a:t>
            </a:r>
          </a:p>
          <a:p>
            <a:r>
              <a:rPr lang="it-IT" sz="1200" dirty="0" smtClean="0">
                <a:latin typeface="Times"/>
                <a:cs typeface="Times"/>
              </a:rPr>
              <a:t>Mary Kay </a:t>
            </a:r>
            <a:r>
              <a:rPr lang="it-IT" sz="1200" dirty="0" err="1" smtClean="0">
                <a:latin typeface="Times"/>
                <a:cs typeface="Times"/>
              </a:rPr>
              <a:t>Utech</a:t>
            </a:r>
            <a:endParaRPr lang="en-GB" sz="1200" dirty="0">
              <a:latin typeface="Times"/>
              <a:cs typeface="Times"/>
            </a:endParaRPr>
          </a:p>
        </p:txBody>
      </p:sp>
      <p:pic>
        <p:nvPicPr>
          <p:cNvPr id="10" name="Immagine 9" descr="Unknow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8220" y="2617170"/>
            <a:ext cx="2397719" cy="1660642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05332" y="4383897"/>
            <a:ext cx="3457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 smtClean="0">
                <a:latin typeface="Times"/>
                <a:cs typeface="Times"/>
              </a:rPr>
              <a:t>La responsabilità è la più potente motivazione interna per risolvere un problema. Quando la elimini tutto quello che resta è  il motore  debole dell’autoconservazione. Se la necessità è la madre dell’invenzione, allora la responsabilità ne è il padre.</a:t>
            </a:r>
          </a:p>
          <a:p>
            <a:r>
              <a:rPr lang="it-IT" sz="1200" dirty="0" smtClean="0">
                <a:latin typeface="Times"/>
                <a:cs typeface="Times"/>
              </a:rPr>
              <a:t>Mark A. </a:t>
            </a:r>
            <a:r>
              <a:rPr lang="it-IT" sz="1200" dirty="0" err="1" smtClean="0">
                <a:latin typeface="Times"/>
                <a:cs typeface="Times"/>
              </a:rPr>
              <a:t>Crouch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446295" y="4623652"/>
            <a:ext cx="311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 smtClean="0">
                <a:latin typeface="Times"/>
                <a:cs typeface="Times"/>
              </a:rPr>
              <a:t>Il problema non è il problema. Il problema è il tuo atteggiamento verso il problema. Capisci? </a:t>
            </a:r>
          </a:p>
          <a:p>
            <a:r>
              <a:rPr lang="it-IT" sz="1200" dirty="0" err="1" smtClean="0">
                <a:latin typeface="Times"/>
                <a:cs typeface="Times"/>
              </a:rPr>
              <a:t>Captain</a:t>
            </a:r>
            <a:r>
              <a:rPr lang="it-IT" sz="1200" dirty="0" smtClean="0">
                <a:latin typeface="Times"/>
                <a:cs typeface="Times"/>
              </a:rPr>
              <a:t> Jack </a:t>
            </a:r>
            <a:r>
              <a:rPr lang="it-IT" sz="1200" dirty="0" err="1" smtClean="0">
                <a:latin typeface="Times"/>
                <a:cs typeface="Times"/>
              </a:rPr>
              <a:t>Sparrow</a:t>
            </a:r>
            <a:endParaRPr lang="en-GB" sz="1200" dirty="0">
              <a:latin typeface="Times"/>
              <a:cs typeface="Time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119277" y="1464538"/>
            <a:ext cx="2727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>
                <a:latin typeface="Times"/>
                <a:cs typeface="Times"/>
              </a:rPr>
              <a:t>Molti fallimenti nella vita accadono quando le persone non capiscono quanto sono vicine al successo nel momento in cui si arrendono.</a:t>
            </a:r>
          </a:p>
          <a:p>
            <a:r>
              <a:rPr lang="it-IT" sz="1200" dirty="0" smtClean="0">
                <a:latin typeface="Times"/>
                <a:cs typeface="Times"/>
              </a:rPr>
              <a:t>Thomas Edison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675939" y="3036693"/>
            <a:ext cx="29484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 smtClean="0">
                <a:latin typeface="Times"/>
                <a:cs typeface="Times"/>
              </a:rPr>
              <a:t>Nel confronto tra la corrente e la roccia la corrente vince sempre – non per la forza, ma per la perseveranza.</a:t>
            </a:r>
          </a:p>
          <a:p>
            <a:r>
              <a:rPr lang="it-IT" sz="1200" dirty="0" smtClean="0">
                <a:latin typeface="Times"/>
                <a:cs typeface="Times"/>
              </a:rPr>
              <a:t>Buddha</a:t>
            </a:r>
            <a:endParaRPr lang="it-IT" sz="1200" dirty="0">
              <a:latin typeface="Times"/>
              <a:cs typeface="Time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187624" y="692696"/>
            <a:ext cx="712879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Caratteristiche  del </a:t>
            </a:r>
            <a:r>
              <a:rPr lang="it-IT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problem</a:t>
            </a:r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 solver - Citazioni</a:t>
            </a:r>
            <a:endParaRPr lang="it-IT" sz="23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81200" y="609600"/>
            <a:ext cx="4796753" cy="724560"/>
          </a:xfrm>
        </p:spPr>
        <p:txBody>
          <a:bodyPr>
            <a:normAutofit/>
          </a:bodyPr>
          <a:lstStyle/>
          <a:p>
            <a:r>
              <a:rPr lang="en-GB" sz="2700" b="1" dirty="0" smtClean="0">
                <a:solidFill>
                  <a:srgbClr val="800000"/>
                </a:solidFill>
                <a:latin typeface="Times"/>
                <a:cs typeface="Times"/>
              </a:rPr>
              <a:t>Problem solver - </a:t>
            </a:r>
            <a:r>
              <a:rPr lang="en-GB" sz="2700" b="1" dirty="0" err="1" smtClean="0">
                <a:solidFill>
                  <a:srgbClr val="800000"/>
                </a:solidFill>
                <a:latin typeface="Times"/>
                <a:cs typeface="Times"/>
              </a:rPr>
              <a:t>Poesia</a:t>
            </a:r>
            <a:endParaRPr lang="en-GB" sz="27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10" name="Immagine 9" descr="po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9762" y="2872823"/>
            <a:ext cx="1324609" cy="165576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23300" y="2041234"/>
            <a:ext cx="314766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Qualcuno, ognuno e nessuno </a:t>
            </a:r>
          </a:p>
          <a:p>
            <a:endParaRPr lang="it-IT" sz="1200" b="1" dirty="0" smtClean="0">
              <a:latin typeface="Times"/>
              <a:cs typeface="Times"/>
            </a:endParaRPr>
          </a:p>
          <a:p>
            <a:r>
              <a:rPr lang="it-IT" sz="1200" dirty="0" smtClean="0">
                <a:latin typeface="Times"/>
                <a:cs typeface="Times"/>
              </a:rPr>
              <a:t>Un lavoro importante doveva essere fatto. Ognuno era sicuro che Qualcuno l’avrebbe fatto. Chiunque poteva farlo, ma Nessuno lo fece. Qualcuno si arrabbiò perché era lavoro di Ognuno. </a:t>
            </a:r>
          </a:p>
          <a:p>
            <a:r>
              <a:rPr lang="it-IT" sz="1200" dirty="0" smtClean="0">
                <a:latin typeface="Times"/>
                <a:cs typeface="Times"/>
              </a:rPr>
              <a:t>Ognuno pensò che Chiunque potesse farlo, ma Nessuno lo fece. </a:t>
            </a:r>
          </a:p>
          <a:p>
            <a:r>
              <a:rPr lang="it-IT" sz="1200" dirty="0" smtClean="0">
                <a:latin typeface="Times"/>
                <a:cs typeface="Times"/>
              </a:rPr>
              <a:t>Finì che Ognuno incolpò Qualcuno perché Nessuno fece ciò che Qualcuno avrebbe potuto fare. </a:t>
            </a:r>
          </a:p>
          <a:p>
            <a:r>
              <a:rPr lang="it-IT" sz="1200" dirty="0" smtClean="0">
                <a:latin typeface="Times"/>
                <a:cs typeface="Times"/>
              </a:rPr>
              <a:t>Autore anonimo</a:t>
            </a:r>
          </a:p>
        </p:txBody>
      </p:sp>
      <p:sp>
        <p:nvSpPr>
          <p:cNvPr id="5" name="Rettangolo 4"/>
          <p:cNvSpPr/>
          <p:nvPr/>
        </p:nvSpPr>
        <p:spPr>
          <a:xfrm>
            <a:off x="5771747" y="2803577"/>
            <a:ext cx="27003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Una semplice Verità</a:t>
            </a:r>
          </a:p>
          <a:p>
            <a:endParaRPr lang="it-IT" sz="1200" dirty="0" smtClean="0">
              <a:latin typeface="Times"/>
              <a:cs typeface="Times"/>
            </a:endParaRPr>
          </a:p>
          <a:p>
            <a:r>
              <a:rPr lang="it-IT" sz="1200" dirty="0">
                <a:latin typeface="Times"/>
                <a:cs typeface="Times"/>
              </a:rPr>
              <a:t>Le colline, le valli di questa terra.</a:t>
            </a:r>
          </a:p>
          <a:p>
            <a:r>
              <a:rPr lang="it-IT" sz="1200" dirty="0">
                <a:latin typeface="Times"/>
                <a:cs typeface="Times"/>
              </a:rPr>
              <a:t>Non sono così difficili da capire.</a:t>
            </a:r>
          </a:p>
          <a:p>
            <a:r>
              <a:rPr lang="it-IT" sz="1200" dirty="0">
                <a:latin typeface="Times"/>
                <a:cs typeface="Times"/>
              </a:rPr>
              <a:t>Se le percepiamo con occhi da bambino.</a:t>
            </a:r>
          </a:p>
          <a:p>
            <a:r>
              <a:rPr lang="it-IT" sz="1200" dirty="0">
                <a:latin typeface="Times"/>
                <a:cs typeface="Times"/>
              </a:rPr>
              <a:t>Possiamo fare felice e vero il cielo.</a:t>
            </a:r>
          </a:p>
          <a:p>
            <a:endParaRPr lang="it-IT" sz="1200" dirty="0">
              <a:latin typeface="Times"/>
              <a:cs typeface="Times"/>
            </a:endParaRPr>
          </a:p>
          <a:p>
            <a:r>
              <a:rPr lang="it-IT" sz="1200" dirty="0" smtClean="0">
                <a:latin typeface="Times"/>
                <a:cs typeface="Times"/>
              </a:rPr>
              <a:t>David Lacey</a:t>
            </a:r>
          </a:p>
        </p:txBody>
      </p:sp>
    </p:spTree>
    <p:extLst>
      <p:ext uri="{BB962C8B-B14F-4D97-AF65-F5344CB8AC3E}">
        <p14:creationId xmlns:p14="http://schemas.microsoft.com/office/powerpoint/2010/main" xmlns="" val="38196144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e29489c09c3c63187c2677341ee6319b0e3d0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684</Words>
  <Application>Microsoft Office PowerPoint</Application>
  <PresentationFormat>Presentazione su schermo (4:3)</PresentationFormat>
  <Paragraphs>193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Fondazione Mondo Digitale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f.fagnini</dc:creator>
  <cp:lastModifiedBy>lone</cp:lastModifiedBy>
  <cp:revision>205</cp:revision>
  <dcterms:created xsi:type="dcterms:W3CDTF">2013-03-23T19:09:24Z</dcterms:created>
  <dcterms:modified xsi:type="dcterms:W3CDTF">2013-04-22T18:09:35Z</dcterms:modified>
</cp:coreProperties>
</file>