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6" r:id="rId3"/>
    <p:sldId id="259" r:id="rId4"/>
    <p:sldId id="257" r:id="rId5"/>
    <p:sldId id="260" r:id="rId6"/>
    <p:sldId id="262" r:id="rId7"/>
    <p:sldId id="261" r:id="rId8"/>
    <p:sldId id="264" r:id="rId9"/>
    <p:sldId id="263" r:id="rId10"/>
    <p:sldId id="265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70A0-97BB-400C-B54A-A24D5D558730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9B869-926A-4975-880A-6BB8996BA90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5A57-1C79-4E16-997B-92451D995968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300C-487C-4A03-AE1B-385C989897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5A57-1C79-4E16-997B-92451D995968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300C-487C-4A03-AE1B-385C989897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5A57-1C79-4E16-997B-92451D995968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300C-487C-4A03-AE1B-385C989897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5A57-1C79-4E16-997B-92451D995968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300C-487C-4A03-AE1B-385C989897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5A57-1C79-4E16-997B-92451D995968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300C-487C-4A03-AE1B-385C989897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5A57-1C79-4E16-997B-92451D995968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300C-487C-4A03-AE1B-385C989897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5A57-1C79-4E16-997B-92451D995968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300C-487C-4A03-AE1B-385C989897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5A57-1C79-4E16-997B-92451D995968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300C-487C-4A03-AE1B-385C989897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5A57-1C79-4E16-997B-92451D995968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300C-487C-4A03-AE1B-385C989897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5A57-1C79-4E16-997B-92451D995968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300C-487C-4A03-AE1B-385C989897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5A57-1C79-4E16-997B-92451D995968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300C-487C-4A03-AE1B-385C989897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5A57-1C79-4E16-997B-92451D995968}" type="datetimeFigureOut">
              <a:rPr lang="it-IT" smtClean="0"/>
              <a:pPr/>
              <a:t>19/04/2013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300C-487C-4A03-AE1B-385C9898971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2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MEET NO NEET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 dirty="0" smtClean="0"/>
          </a:p>
          <a:p>
            <a:pPr algn="ctr"/>
            <a:r>
              <a:rPr lang="it-IT" sz="4000" i="1" dirty="0" smtClean="0"/>
              <a:t>EDUCAZIONE ALLA VITA </a:t>
            </a:r>
          </a:p>
          <a:p>
            <a:pPr algn="ctr"/>
            <a:endParaRPr lang="it-IT" sz="4000" i="1" dirty="0" smtClean="0"/>
          </a:p>
          <a:p>
            <a:pPr algn="ctr"/>
            <a:endParaRPr lang="it-IT" sz="4000" i="1" dirty="0"/>
          </a:p>
          <a:p>
            <a:pPr algn="ctr"/>
            <a:r>
              <a:rPr lang="it-IT" sz="4000" i="1" dirty="0" smtClean="0"/>
              <a:t>CITTADINANZA ATTIVA</a:t>
            </a:r>
            <a:endParaRPr lang="it-IT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it-IT" sz="3600" i="1" dirty="0"/>
          </a:p>
          <a:p>
            <a:r>
              <a:rPr lang="it-IT" sz="3600" i="1" dirty="0" smtClean="0"/>
              <a:t>LE FUTURE GENERAZIONI</a:t>
            </a:r>
          </a:p>
          <a:p>
            <a:endParaRPr lang="it-IT" sz="3600" i="1" dirty="0"/>
          </a:p>
          <a:p>
            <a:r>
              <a:rPr lang="it-IT" sz="3600" i="1" dirty="0" smtClean="0"/>
              <a:t>L’AMBIENTE</a:t>
            </a:r>
          </a:p>
          <a:p>
            <a:endParaRPr lang="it-IT" sz="3600" i="1" dirty="0"/>
          </a:p>
          <a:p>
            <a:r>
              <a:rPr lang="it-IT" sz="3600" i="1" dirty="0" smtClean="0"/>
              <a:t>LA NECESSITA’ </a:t>
            </a:r>
            <a:r>
              <a:rPr lang="it-IT" sz="3600" i="1" dirty="0" err="1" smtClean="0"/>
              <a:t>DI</a:t>
            </a:r>
            <a:r>
              <a:rPr lang="it-IT" sz="3600" i="1" dirty="0" smtClean="0"/>
              <a:t> INNOVARE</a:t>
            </a:r>
          </a:p>
          <a:p>
            <a:endParaRPr lang="it-IT" sz="3600" i="1" dirty="0"/>
          </a:p>
          <a:p>
            <a:r>
              <a:rPr lang="it-IT" sz="3600" i="1" dirty="0" smtClean="0"/>
              <a:t>LO SPIRITO “IMPRENDITORIALE”</a:t>
            </a:r>
            <a:endParaRPr lang="it-IT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 descr="scuola_tagli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8348" y="4419600"/>
            <a:ext cx="1435652" cy="990600"/>
          </a:xfrm>
          <a:prstGeom prst="rect">
            <a:avLst/>
          </a:prstGeom>
        </p:spPr>
      </p:pic>
      <p:sp>
        <p:nvSpPr>
          <p:cNvPr id="18434" name="Rettangolo 2"/>
          <p:cNvSpPr>
            <a:spLocks noChangeArrowheads="1"/>
          </p:cNvSpPr>
          <p:nvPr/>
        </p:nvSpPr>
        <p:spPr bwMode="auto">
          <a:xfrm>
            <a:off x="1524000" y="152400"/>
            <a:ext cx="3505199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Italia</a:t>
            </a:r>
            <a:r>
              <a:rPr lang="it-IT" sz="24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–</a:t>
            </a:r>
            <a:r>
              <a:rPr lang="it-IT" sz="24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Crisi (2013</a:t>
            </a:r>
            <a:r>
              <a:rPr lang="it-IT" sz="31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)</a:t>
            </a:r>
            <a:endParaRPr lang="it-IT" sz="3100" b="1" dirty="0">
              <a:solidFill>
                <a:srgbClr val="8000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grpSp>
        <p:nvGrpSpPr>
          <p:cNvPr id="2" name="Gruppo 34"/>
          <p:cNvGrpSpPr>
            <a:grpSpLocks/>
          </p:cNvGrpSpPr>
          <p:nvPr/>
        </p:nvGrpSpPr>
        <p:grpSpPr bwMode="auto">
          <a:xfrm>
            <a:off x="2133601" y="990600"/>
            <a:ext cx="5133230" cy="4648200"/>
            <a:chOff x="2255956" y="1081790"/>
            <a:chExt cx="4483594" cy="4191000"/>
          </a:xfrm>
        </p:grpSpPr>
        <p:sp>
          <p:nvSpPr>
            <p:cNvPr id="33" name="Ovale 32"/>
            <p:cNvSpPr/>
            <p:nvPr/>
          </p:nvSpPr>
          <p:spPr>
            <a:xfrm>
              <a:off x="2255956" y="1081790"/>
              <a:ext cx="4419075" cy="4191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8436" name="Immagine 31" descr="ITALY_BOO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3456" y="2318110"/>
              <a:ext cx="1919286" cy="2165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CasellaDiTesto 15"/>
            <p:cNvSpPr txBox="1">
              <a:spLocks noChangeArrowheads="1"/>
            </p:cNvSpPr>
            <p:nvPr/>
          </p:nvSpPr>
          <p:spPr bwMode="auto">
            <a:xfrm>
              <a:off x="2895600" y="1752602"/>
              <a:ext cx="1523560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Crisi Economica,</a:t>
              </a:r>
            </a:p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Evasione, Corruzione</a:t>
              </a:r>
            </a:p>
          </p:txBody>
        </p:sp>
        <p:sp>
          <p:nvSpPr>
            <p:cNvPr id="18438" name="CasellaDiTesto 16"/>
            <p:cNvSpPr txBox="1">
              <a:spLocks noChangeArrowheads="1"/>
            </p:cNvSpPr>
            <p:nvPr/>
          </p:nvSpPr>
          <p:spPr bwMode="auto">
            <a:xfrm>
              <a:off x="2635257" y="3994612"/>
              <a:ext cx="1676399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Invecchiamento della Popolazione</a:t>
              </a:r>
            </a:p>
          </p:txBody>
        </p:sp>
        <p:sp>
          <p:nvSpPr>
            <p:cNvPr id="18439" name="Rettangolo 32"/>
            <p:cNvSpPr>
              <a:spLocks noChangeArrowheads="1"/>
            </p:cNvSpPr>
            <p:nvPr/>
          </p:nvSpPr>
          <p:spPr bwMode="auto">
            <a:xfrm>
              <a:off x="2322513" y="3003952"/>
              <a:ext cx="1701811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Egoismo Individuale</a:t>
              </a:r>
            </a:p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 e Corporativo</a:t>
              </a:r>
            </a:p>
          </p:txBody>
        </p:sp>
        <p:sp>
          <p:nvSpPr>
            <p:cNvPr id="18440" name="Rettangolo 33"/>
            <p:cNvSpPr>
              <a:spLocks noChangeArrowheads="1"/>
            </p:cNvSpPr>
            <p:nvPr/>
          </p:nvSpPr>
          <p:spPr bwMode="auto">
            <a:xfrm>
              <a:off x="4540255" y="2165701"/>
              <a:ext cx="2057398" cy="666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Giovani </a:t>
              </a:r>
              <a:r>
                <a:rPr lang="it-IT" sz="1400" dirty="0" err="1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–</a:t>
              </a:r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 Precarietà, Disoccupazione</a:t>
              </a:r>
            </a:p>
            <a:p>
              <a:pPr algn="ctr"/>
              <a:r>
                <a:rPr lang="it-IT" sz="1400" dirty="0" err="1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Neets</a:t>
              </a:r>
              <a:endParaRPr lang="it-IT" sz="1400" dirty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endParaRPr>
            </a:p>
          </p:txBody>
        </p:sp>
        <p:sp>
          <p:nvSpPr>
            <p:cNvPr id="18441" name="Rettangolo 34"/>
            <p:cNvSpPr>
              <a:spLocks noChangeArrowheads="1"/>
            </p:cNvSpPr>
            <p:nvPr/>
          </p:nvSpPr>
          <p:spPr bwMode="auto">
            <a:xfrm>
              <a:off x="4651989" y="3967397"/>
              <a:ext cx="2087561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Debolezze dell’educazione</a:t>
              </a:r>
            </a:p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 per il 21° secolo</a:t>
              </a:r>
            </a:p>
          </p:txBody>
        </p:sp>
        <p:sp>
          <p:nvSpPr>
            <p:cNvPr id="18442" name="Rettangolo 35"/>
            <p:cNvSpPr>
              <a:spLocks noChangeArrowheads="1"/>
            </p:cNvSpPr>
            <p:nvPr/>
          </p:nvSpPr>
          <p:spPr bwMode="auto">
            <a:xfrm>
              <a:off x="5073655" y="3080157"/>
              <a:ext cx="1295399" cy="47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Debolezze </a:t>
              </a:r>
            </a:p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Istituzionali</a:t>
              </a:r>
            </a:p>
          </p:txBody>
        </p:sp>
        <p:sp>
          <p:nvSpPr>
            <p:cNvPr id="18443" name="Rettangolo 36"/>
            <p:cNvSpPr>
              <a:spLocks noChangeArrowheads="1"/>
            </p:cNvSpPr>
            <p:nvPr/>
          </p:nvSpPr>
          <p:spPr bwMode="auto">
            <a:xfrm>
              <a:off x="4419159" y="4724609"/>
              <a:ext cx="1066799" cy="277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Ambiente</a:t>
              </a:r>
            </a:p>
          </p:txBody>
        </p:sp>
        <p:sp>
          <p:nvSpPr>
            <p:cNvPr id="18444" name="Rettangolo 63"/>
            <p:cNvSpPr>
              <a:spLocks noChangeArrowheads="1"/>
            </p:cNvSpPr>
            <p:nvPr/>
          </p:nvSpPr>
          <p:spPr bwMode="auto">
            <a:xfrm>
              <a:off x="3276600" y="4724400"/>
              <a:ext cx="1003300" cy="277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it-IT" sz="1400" dirty="0">
                  <a:solidFill>
                    <a:srgbClr val="FFFF00"/>
                  </a:solidFill>
                  <a:latin typeface="Times" pitchFamily="-84" charset="0"/>
                  <a:ea typeface="Times" pitchFamily="-84" charset="0"/>
                  <a:cs typeface="Times" pitchFamily="-84" charset="0"/>
                </a:rPr>
                <a:t>Migrazioni</a:t>
              </a: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5257800" y="533400"/>
            <a:ext cx="17308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Disoccupati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&gt;38% </a:t>
            </a:r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(15-29 anni)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705600" y="1905000"/>
            <a:ext cx="16723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NEET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–2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milioni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(15-29 anni)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934200" y="2438400"/>
            <a:ext cx="1234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Precari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&gt;3.3 milioni</a:t>
            </a:r>
          </a:p>
        </p:txBody>
      </p:sp>
      <p:pic>
        <p:nvPicPr>
          <p:cNvPr id="18" name="Immagine 17" descr="neet-òtriste-380x2l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219200"/>
            <a:ext cx="1034142" cy="685800"/>
          </a:xfrm>
          <a:prstGeom prst="rect">
            <a:avLst/>
          </a:prstGeom>
        </p:spPr>
      </p:pic>
      <p:pic>
        <p:nvPicPr>
          <p:cNvPr id="19" name="Immagine 18" descr="4ba7db09e4667432e6343f1010052aebeda63d215eeb654a5bdb31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533400"/>
            <a:ext cx="848360" cy="1291919"/>
          </a:xfrm>
          <a:prstGeom prst="rect">
            <a:avLst/>
          </a:prstGeom>
        </p:spPr>
      </p:pic>
      <p:pic>
        <p:nvPicPr>
          <p:cNvPr id="20" name="Immagine 19" descr="ima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3400" y="2362200"/>
            <a:ext cx="861391" cy="660400"/>
          </a:xfrm>
          <a:prstGeom prst="rect">
            <a:avLst/>
          </a:prstGeom>
        </p:spPr>
      </p:pic>
      <p:pic>
        <p:nvPicPr>
          <p:cNvPr id="21" name="Immagine 20" descr="bankruptc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838200"/>
            <a:ext cx="1219200" cy="74041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2133600" y="914400"/>
            <a:ext cx="14798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-26.000 imprese </a:t>
            </a:r>
          </a:p>
          <a:p>
            <a:pPr algn="ctr"/>
            <a:r>
              <a:rPr lang="it-IT" sz="1200" b="1" dirty="0" smtClean="0">
                <a:solidFill>
                  <a:srgbClr val="800000"/>
                </a:solidFill>
                <a:latin typeface="Times"/>
                <a:cs typeface="Times"/>
              </a:rPr>
              <a:t>(2012)</a:t>
            </a:r>
            <a:endParaRPr lang="it-IT" sz="12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914400" y="2438400"/>
            <a:ext cx="24160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Costo della corruzione –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€60 miliardi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66800" y="1828800"/>
            <a:ext cx="1620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Evasione fiscale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</a:p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€180 miliardi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26" name="Immagine 25" descr="evasione-fisca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1524000"/>
            <a:ext cx="801339" cy="838200"/>
          </a:xfrm>
          <a:prstGeom prst="rect">
            <a:avLst/>
          </a:prstGeom>
        </p:spPr>
      </p:pic>
      <p:pic>
        <p:nvPicPr>
          <p:cNvPr id="27" name="Immagine 26" descr="corruption-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2362201"/>
            <a:ext cx="846117" cy="685800"/>
          </a:xfrm>
          <a:prstGeom prst="rect">
            <a:avLst/>
          </a:prstGeom>
        </p:spPr>
      </p:pic>
      <p:pic>
        <p:nvPicPr>
          <p:cNvPr id="31" name="Immagine 30" descr="images-1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3352800"/>
            <a:ext cx="714068" cy="533400"/>
          </a:xfrm>
          <a:prstGeom prst="rect">
            <a:avLst/>
          </a:prstGeom>
        </p:spPr>
      </p:pic>
      <p:pic>
        <p:nvPicPr>
          <p:cNvPr id="32" name="Immagine 31" descr="guidare-i-team-gestire-il-conflitt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8200" y="3733800"/>
            <a:ext cx="914400" cy="914400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457200" y="32766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Conflitto di interesse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35" name="Immagine 34" descr="giustizi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24800" y="3200400"/>
            <a:ext cx="914400" cy="895611"/>
          </a:xfrm>
          <a:prstGeom prst="rect">
            <a:avLst/>
          </a:prstGeom>
        </p:spPr>
      </p:pic>
      <p:pic>
        <p:nvPicPr>
          <p:cNvPr id="36" name="Immagine 35" descr="divide-and-conquo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05600" y="3200400"/>
            <a:ext cx="990600" cy="861645"/>
          </a:xfrm>
          <a:prstGeom prst="rect">
            <a:avLst/>
          </a:prstGeom>
        </p:spPr>
      </p:pic>
      <p:pic>
        <p:nvPicPr>
          <p:cNvPr id="39" name="Immagine 38" descr="consumers-persist-to-scratch-debt-and-revamp-finance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5800" y="838200"/>
            <a:ext cx="1143000" cy="777107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1143000" y="1371600"/>
            <a:ext cx="17748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Debito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126% PIL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685800" y="4495800"/>
            <a:ext cx="188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&gt;24%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over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60 (2000)</a:t>
            </a:r>
          </a:p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&gt;35%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over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60 (2025)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3" name="Immagine 42" descr="image_preview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5800" y="5029200"/>
            <a:ext cx="1387835" cy="1009650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2286000" y="5410200"/>
            <a:ext cx="22140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Stranieri in Italia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–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5.4 milione (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Gen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2012)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5" name="Immagine 44" descr="r-IMMIGRATI-large57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362200" y="5943600"/>
            <a:ext cx="1981200" cy="772089"/>
          </a:xfrm>
          <a:prstGeom prst="rect">
            <a:avLst/>
          </a:prstGeom>
        </p:spPr>
      </p:pic>
      <p:sp>
        <p:nvSpPr>
          <p:cNvPr id="48" name="CasellaDiTesto 47"/>
          <p:cNvSpPr txBox="1"/>
          <p:nvPr/>
        </p:nvSpPr>
        <p:spPr>
          <a:xfrm>
            <a:off x="5486400" y="5257800"/>
            <a:ext cx="2441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L’Italia centra target -7% emissioni (2008 - 2012)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49" name="Immagine 48" descr="l43-inquinamento-111017113058_medium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10200" y="5791200"/>
            <a:ext cx="1447800" cy="965200"/>
          </a:xfrm>
          <a:prstGeom prst="rect">
            <a:avLst/>
          </a:prstGeom>
        </p:spPr>
      </p:pic>
      <p:sp>
        <p:nvSpPr>
          <p:cNvPr id="50" name="CasellaDiTesto 49"/>
          <p:cNvSpPr txBox="1"/>
          <p:nvPr/>
        </p:nvSpPr>
        <p:spPr>
          <a:xfrm>
            <a:off x="6858000" y="5943600"/>
            <a:ext cx="19590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480 </a:t>
            </a:r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mln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di tondi CO2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(limite 483)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6858000" y="4343400"/>
            <a:ext cx="1513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Tagli -8 miliardi 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dal 2008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e 32"/>
          <p:cNvSpPr/>
          <p:nvPr/>
        </p:nvSpPr>
        <p:spPr bwMode="auto">
          <a:xfrm>
            <a:off x="2133600" y="1219200"/>
            <a:ext cx="5257800" cy="472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434" name="Rettangolo 2"/>
          <p:cNvSpPr>
            <a:spLocks noChangeArrowheads="1"/>
          </p:cNvSpPr>
          <p:nvPr/>
        </p:nvSpPr>
        <p:spPr bwMode="auto">
          <a:xfrm>
            <a:off x="1828800" y="228600"/>
            <a:ext cx="57912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1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Italia</a:t>
            </a:r>
            <a:r>
              <a:rPr lang="it-IT" sz="3100" b="1" dirty="0" err="1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–</a:t>
            </a:r>
            <a:r>
              <a:rPr lang="it-IT" sz="3100" b="1" dirty="0" smtClean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Crisi è Opportunità</a:t>
            </a:r>
            <a:endParaRPr lang="it-IT" sz="3100" b="1" dirty="0">
              <a:solidFill>
                <a:srgbClr val="8000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pic>
        <p:nvPicPr>
          <p:cNvPr id="18436" name="Immagine 31" descr="ITALY_BOO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505" y="2361791"/>
            <a:ext cx="2197374" cy="24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asellaDiTesto 15"/>
          <p:cNvSpPr txBox="1">
            <a:spLocks noChangeArrowheads="1"/>
          </p:cNvSpPr>
          <p:nvPr/>
        </p:nvSpPr>
        <p:spPr bwMode="auto">
          <a:xfrm>
            <a:off x="2667000" y="1905000"/>
            <a:ext cx="17443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Crisi è Opportunità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38" name="CasellaDiTesto 16"/>
          <p:cNvSpPr txBox="1">
            <a:spLocks noChangeArrowheads="1"/>
          </p:cNvSpPr>
          <p:nvPr/>
        </p:nvSpPr>
        <p:spPr bwMode="auto">
          <a:xfrm>
            <a:off x="2438400" y="4191000"/>
            <a:ext cx="1919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Solidarietà Intergenerazionale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39" name="Rettangolo 32"/>
          <p:cNvSpPr>
            <a:spLocks noChangeArrowheads="1"/>
          </p:cNvSpPr>
          <p:nvPr/>
        </p:nvSpPr>
        <p:spPr bwMode="auto">
          <a:xfrm>
            <a:off x="2209800" y="3122452"/>
            <a:ext cx="19483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Forte Crescita del Settore Sociale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0" name="Rettangolo 33"/>
          <p:cNvSpPr>
            <a:spLocks noChangeArrowheads="1"/>
          </p:cNvSpPr>
          <p:nvPr/>
        </p:nvSpPr>
        <p:spPr bwMode="auto">
          <a:xfrm>
            <a:off x="4953000" y="2192756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Eccellenza nel Disegno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1" name="Rettangolo 34"/>
          <p:cNvSpPr>
            <a:spLocks noChangeArrowheads="1"/>
          </p:cNvSpPr>
          <p:nvPr/>
        </p:nvSpPr>
        <p:spPr bwMode="auto">
          <a:xfrm>
            <a:off x="5791200" y="4267200"/>
            <a:ext cx="14012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Capacità Scientifica e Tecnologica 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2" name="Rettangolo 35"/>
          <p:cNvSpPr>
            <a:spLocks noChangeArrowheads="1"/>
          </p:cNvSpPr>
          <p:nvPr/>
        </p:nvSpPr>
        <p:spPr bwMode="auto">
          <a:xfrm>
            <a:off x="4572000" y="5105400"/>
            <a:ext cx="1483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Patrimonio</a:t>
            </a:r>
          </a:p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Storico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3" name="Rettangolo 36"/>
          <p:cNvSpPr>
            <a:spLocks noChangeArrowheads="1"/>
          </p:cNvSpPr>
          <p:nvPr/>
        </p:nvSpPr>
        <p:spPr bwMode="auto">
          <a:xfrm>
            <a:off x="5715000" y="3124200"/>
            <a:ext cx="1221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Industria Produttiva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18444" name="Rettangolo 63"/>
          <p:cNvSpPr>
            <a:spLocks noChangeArrowheads="1"/>
          </p:cNvSpPr>
          <p:nvPr/>
        </p:nvSpPr>
        <p:spPr bwMode="auto">
          <a:xfrm>
            <a:off x="2971800" y="5030585"/>
            <a:ext cx="1478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Imprenditoria</a:t>
            </a:r>
          </a:p>
          <a:p>
            <a:pPr algn="ctr"/>
            <a:r>
              <a:rPr lang="it-IT" sz="1400" dirty="0" smtClean="0">
                <a:solidFill>
                  <a:srgbClr val="FFFF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Straniera</a:t>
            </a:r>
            <a:endParaRPr lang="it-IT" sz="1400" dirty="0">
              <a:solidFill>
                <a:srgbClr val="FFFF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pic>
        <p:nvPicPr>
          <p:cNvPr id="53" name="Immagine 52" descr="2010-08-07-122711immagine_carbon03-767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066800"/>
            <a:ext cx="910984" cy="609600"/>
          </a:xfrm>
          <a:prstGeom prst="rect">
            <a:avLst/>
          </a:prstGeom>
        </p:spPr>
      </p:pic>
      <p:pic>
        <p:nvPicPr>
          <p:cNvPr id="54" name="Immagine 53" descr="crisis-opportun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838200"/>
            <a:ext cx="1295400" cy="1036320"/>
          </a:xfrm>
          <a:prstGeom prst="rect">
            <a:avLst/>
          </a:prstGeom>
        </p:spPr>
      </p:pic>
      <p:pic>
        <p:nvPicPr>
          <p:cNvPr id="55" name="Immagine 54" descr="sergio-pininfarina-one-of-the-godfathers-of-italian-car-design-3347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3124200"/>
            <a:ext cx="1219200" cy="914399"/>
          </a:xfrm>
          <a:prstGeom prst="rect">
            <a:avLst/>
          </a:prstGeom>
        </p:spPr>
      </p:pic>
      <p:pic>
        <p:nvPicPr>
          <p:cNvPr id="57" name="Immagine 56" descr="ca894305b9ilide-etica-by-daniele-gualeni1-537x442-500x4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066800"/>
            <a:ext cx="1112409" cy="914400"/>
          </a:xfrm>
          <a:prstGeom prst="rect">
            <a:avLst/>
          </a:prstGeom>
        </p:spPr>
      </p:pic>
      <p:pic>
        <p:nvPicPr>
          <p:cNvPr id="58" name="Immagine 57" descr="833360sb-01_abit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0094" y="2209800"/>
            <a:ext cx="1380565" cy="838200"/>
          </a:xfrm>
          <a:prstGeom prst="rect">
            <a:avLst/>
          </a:prstGeom>
        </p:spPr>
      </p:pic>
      <p:pic>
        <p:nvPicPr>
          <p:cNvPr id="59" name="Immagine 58" descr="COMAU_ROBOT_smart5nj1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1800" y="3200400"/>
            <a:ext cx="805118" cy="868680"/>
          </a:xfrm>
          <a:prstGeom prst="rect">
            <a:avLst/>
          </a:prstGeom>
        </p:spPr>
      </p:pic>
      <p:pic>
        <p:nvPicPr>
          <p:cNvPr id="60" name="Immagine 59" descr="AgustaWestlan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91400" y="4191000"/>
            <a:ext cx="1295400" cy="863145"/>
          </a:xfrm>
          <a:prstGeom prst="rect">
            <a:avLst/>
          </a:prstGeom>
        </p:spPr>
      </p:pic>
      <p:pic>
        <p:nvPicPr>
          <p:cNvPr id="61" name="Immagine 60" descr="120703_Figure2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0" y="5181600"/>
            <a:ext cx="1524000" cy="977661"/>
          </a:xfrm>
          <a:prstGeom prst="rect">
            <a:avLst/>
          </a:prstGeom>
        </p:spPr>
      </p:pic>
      <p:sp>
        <p:nvSpPr>
          <p:cNvPr id="62" name="CasellaDiTesto 61"/>
          <p:cNvSpPr txBox="1"/>
          <p:nvPr/>
        </p:nvSpPr>
        <p:spPr>
          <a:xfrm>
            <a:off x="3048000" y="57150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Il paese con il più grande numero luoghi dichiarati Patrimonio Mondiale – 47 (UNESCO)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6858000" y="914400"/>
            <a:ext cx="2057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800000"/>
                </a:solidFill>
                <a:latin typeface="Times"/>
                <a:cs typeface="Times"/>
              </a:rPr>
              <a:t>Il settore industriale contribuisce al 25% del PIL italiano e con il 30.7% della forza  lavoro (2010)</a:t>
            </a:r>
            <a:endParaRPr lang="it-IT" sz="14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4" name="Immagine 63" descr="italy-rome-colosseu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2600" y="5638800"/>
            <a:ext cx="1187450" cy="949960"/>
          </a:xfrm>
          <a:prstGeom prst="rect">
            <a:avLst/>
          </a:prstGeom>
        </p:spPr>
      </p:pic>
      <p:sp>
        <p:nvSpPr>
          <p:cNvPr id="65" name="CasellaDiTesto 64"/>
          <p:cNvSpPr txBox="1"/>
          <p:nvPr/>
        </p:nvSpPr>
        <p:spPr>
          <a:xfrm>
            <a:off x="1066800" y="3048000"/>
            <a:ext cx="1910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€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67 miliardi</a:t>
            </a:r>
          </a:p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4.3% del PIL</a:t>
            </a:r>
          </a:p>
          <a:p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650 mila addetti</a:t>
            </a:r>
          </a:p>
          <a:p>
            <a:r>
              <a:rPr lang="it-IT" sz="1500" b="1" dirty="0" err="1" smtClean="0">
                <a:solidFill>
                  <a:srgbClr val="800000"/>
                </a:solidFill>
                <a:latin typeface="Times"/>
                <a:cs typeface="Times"/>
              </a:rPr>
              <a:t>4</a:t>
            </a:r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 milioni di volontari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67" name="Immagine 66" descr="no.profi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200" y="3200400"/>
            <a:ext cx="1058234" cy="762000"/>
          </a:xfrm>
          <a:prstGeom prst="rect">
            <a:avLst/>
          </a:prstGeom>
        </p:spPr>
      </p:pic>
      <p:pic>
        <p:nvPicPr>
          <p:cNvPr id="68" name="Immagine 67" descr="A_Plini_Montebello2dic09__21_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4400" y="4191000"/>
            <a:ext cx="1437152" cy="958850"/>
          </a:xfrm>
          <a:prstGeom prst="rect">
            <a:avLst/>
          </a:prstGeom>
        </p:spPr>
      </p:pic>
      <p:sp>
        <p:nvSpPr>
          <p:cNvPr id="69" name="CasellaDiTesto 68"/>
          <p:cNvSpPr txBox="1"/>
          <p:nvPr/>
        </p:nvSpPr>
        <p:spPr>
          <a:xfrm>
            <a:off x="1143000" y="5334000"/>
            <a:ext cx="21101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Quasi 500 mila imprese</a:t>
            </a:r>
          </a:p>
          <a:p>
            <a:pPr algn="ctr"/>
            <a:r>
              <a:rPr lang="it-IT" sz="1500" b="1" dirty="0" smtClean="0">
                <a:solidFill>
                  <a:srgbClr val="800000"/>
                </a:solidFill>
                <a:latin typeface="Times"/>
                <a:cs typeface="Times"/>
              </a:rPr>
              <a:t>7.8% del totale (2013)</a:t>
            </a:r>
            <a:endParaRPr lang="it-IT" sz="1500" b="1" dirty="0">
              <a:solidFill>
                <a:srgbClr val="800000"/>
              </a:solidFill>
              <a:latin typeface="Times"/>
              <a:cs typeface="Times"/>
            </a:endParaRPr>
          </a:p>
        </p:txBody>
      </p:sp>
      <p:pic>
        <p:nvPicPr>
          <p:cNvPr id="70" name="Immagine 69" descr="l-imprenditoria-straniera-in-italia-orig_mai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371600" y="5867400"/>
            <a:ext cx="1524000" cy="771045"/>
          </a:xfrm>
          <a:prstGeom prst="rect">
            <a:avLst/>
          </a:prstGeom>
        </p:spPr>
      </p:pic>
      <p:pic>
        <p:nvPicPr>
          <p:cNvPr id="71" name="Immagine 70" descr="images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8305800" y="2057400"/>
            <a:ext cx="383830" cy="984250"/>
          </a:xfrm>
          <a:prstGeom prst="rect">
            <a:avLst/>
          </a:prstGeom>
        </p:spPr>
      </p:pic>
      <p:pic>
        <p:nvPicPr>
          <p:cNvPr id="72" name="Immagine 71" descr="Unknown.jpe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9600" y="1066800"/>
            <a:ext cx="1644650" cy="181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tangolo 7"/>
          <p:cNvSpPr>
            <a:spLocks noChangeArrowheads="1"/>
          </p:cNvSpPr>
          <p:nvPr/>
        </p:nvSpPr>
        <p:spPr bwMode="auto">
          <a:xfrm>
            <a:off x="762000" y="990600"/>
            <a:ext cx="723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700" b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Riduzionismo - Predominanza del </a:t>
            </a:r>
          </a:p>
          <a:p>
            <a:pPr algn="ctr"/>
            <a:r>
              <a:rPr lang="it-IT" sz="2700" b="1" i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Homo Consumens</a:t>
            </a:r>
          </a:p>
        </p:txBody>
      </p:sp>
      <p:pic>
        <p:nvPicPr>
          <p:cNvPr id="23555" name="Immagine 8" descr="gre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667000"/>
            <a:ext cx="1741488" cy="2825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2" name="Gruppo 3"/>
          <p:cNvGrpSpPr>
            <a:grpSpLocks/>
          </p:cNvGrpSpPr>
          <p:nvPr/>
        </p:nvGrpSpPr>
        <p:grpSpPr bwMode="auto">
          <a:xfrm>
            <a:off x="198438" y="3027363"/>
            <a:ext cx="6445250" cy="1890712"/>
            <a:chOff x="-36512" y="3189405"/>
            <a:chExt cx="7597981" cy="1912822"/>
          </a:xfrm>
        </p:grpSpPr>
        <p:pic>
          <p:nvPicPr>
            <p:cNvPr id="23557" name="Immagine 9" descr="selfish.jpg"/>
            <p:cNvPicPr>
              <a:picLocks noChangeAspect="1"/>
            </p:cNvPicPr>
            <p:nvPr/>
          </p:nvPicPr>
          <p:blipFill>
            <a:blip r:embed="rId3" cstate="print"/>
            <a:srcRect l="9187" r="6461"/>
            <a:stretch>
              <a:fillRect/>
            </a:stretch>
          </p:blipFill>
          <p:spPr bwMode="auto">
            <a:xfrm>
              <a:off x="3780604" y="3189405"/>
              <a:ext cx="2347415" cy="191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8" name="Immagine 10" descr="uncaring__1225989416_018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24626" y="3189406"/>
              <a:ext cx="1436843" cy="191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Immagine 11" descr="greed-covetousness-mammon-money-idolatry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67154" y="3198813"/>
              <a:ext cx="1903413" cy="190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Immagine 12" descr="Consumerism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36512" y="3198813"/>
              <a:ext cx="1928813" cy="190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1"/>
          <p:cNvSpPr>
            <a:spLocks noChangeArrowheads="1"/>
          </p:cNvSpPr>
          <p:nvPr/>
        </p:nvSpPr>
        <p:spPr bwMode="auto">
          <a:xfrm>
            <a:off x="685800" y="1600200"/>
            <a:ext cx="7696200" cy="50475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“Il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consumismo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…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associa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la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felicità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non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tanto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alla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i="1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soddisfazione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bisogni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… ma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piuttosto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alla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i="1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costante</a:t>
            </a:r>
            <a:r>
              <a:rPr lang="en-GB" sz="2300" i="1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i="1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crescita</a:t>
            </a:r>
            <a:r>
              <a:rPr lang="en-GB" sz="2300" i="1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i="1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della</a:t>
            </a:r>
            <a:r>
              <a:rPr lang="en-GB" sz="2300" i="1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i="1" dirty="0" err="1">
                <a:latin typeface="Times" pitchFamily="-84" charset="0"/>
                <a:ea typeface="Times" pitchFamily="-84" charset="0"/>
                <a:cs typeface="Times" pitchFamily="-84" charset="0"/>
              </a:rPr>
              <a:t>quantità</a:t>
            </a:r>
            <a:r>
              <a:rPr lang="en-GB" sz="2300" i="1" dirty="0">
                <a:latin typeface="Times" pitchFamily="-84" charset="0"/>
                <a:ea typeface="Times" pitchFamily="-84" charset="0"/>
                <a:cs typeface="Times" pitchFamily="-84" charset="0"/>
              </a:rPr>
              <a:t> e </a:t>
            </a:r>
            <a:r>
              <a:rPr lang="en-GB" sz="2300" i="1" dirty="0" err="1" smtClean="0">
                <a:latin typeface="Times" pitchFamily="-84" charset="0"/>
                <a:ea typeface="Times" pitchFamily="-84" charset="0"/>
                <a:cs typeface="Times" pitchFamily="-84" charset="0"/>
              </a:rPr>
              <a:t>dell’intensità</a:t>
            </a:r>
            <a:r>
              <a:rPr lang="en-GB" sz="2300" dirty="0" smtClean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desideri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,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il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che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implica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a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sua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volta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il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rapido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utilizzo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e la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rapida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sostituzione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degli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oggeti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con cui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pensa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e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spera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soddisfare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quei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desideri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; … </a:t>
            </a:r>
          </a:p>
          <a:p>
            <a:endParaRPr lang="en-GB" sz="2300" dirty="0">
              <a:latin typeface="Times" pitchFamily="-84" charset="0"/>
              <a:ea typeface="Times" pitchFamily="-84" charset="0"/>
              <a:cs typeface="Times" pitchFamily="-84" charset="0"/>
            </a:endParaRPr>
          </a:p>
          <a:p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Nuovi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bisogni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richiedono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nuove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merci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,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nuove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merci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richiedono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nuovi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bisogni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e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desideri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;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l’avvento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del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consumismo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inaugura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l’era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dell’ ”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obsolescenza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programmata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”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dei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beni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offerti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sul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mercato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.” Questa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società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impone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un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contesto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“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inadatto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alla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pianificazione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,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all’investimento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, e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all’accumulazione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di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lungo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r>
              <a:rPr lang="en-GB" sz="2300" dirty="0" err="1">
                <a:latin typeface="Times" pitchFamily="-84" charset="0"/>
                <a:ea typeface="Times" pitchFamily="-84" charset="0"/>
                <a:cs typeface="Times" pitchFamily="-84" charset="0"/>
              </a:rPr>
              <a:t>periodo</a:t>
            </a:r>
            <a:r>
              <a:rPr lang="en-GB" sz="2300" dirty="0">
                <a:latin typeface="Times" pitchFamily="-84" charset="0"/>
                <a:ea typeface="Times" pitchFamily="-84" charset="0"/>
                <a:cs typeface="Times" pitchFamily="-84" charset="0"/>
              </a:rPr>
              <a:t> …” (p.40) </a:t>
            </a:r>
            <a:endParaRPr lang="it-IT" sz="2300" dirty="0">
              <a:latin typeface="Times" pitchFamily="-84" charset="0"/>
              <a:ea typeface="Times" pitchFamily="-84" charset="0"/>
              <a:cs typeface="Times" pitchFamily="-84" charset="0"/>
            </a:endParaRPr>
          </a:p>
        </p:txBody>
      </p:sp>
      <p:sp>
        <p:nvSpPr>
          <p:cNvPr id="24579" name="Rettangolo 2"/>
          <p:cNvSpPr>
            <a:spLocks noChangeArrowheads="1"/>
          </p:cNvSpPr>
          <p:nvPr/>
        </p:nvSpPr>
        <p:spPr bwMode="auto">
          <a:xfrm>
            <a:off x="3203848" y="764704"/>
            <a:ext cx="2757488" cy="569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1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Il </a:t>
            </a:r>
            <a:r>
              <a:rPr lang="en-GB" sz="3100" b="1" dirty="0" err="1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Consumismo</a:t>
            </a:r>
            <a:r>
              <a:rPr lang="en-GB" sz="31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 </a:t>
            </a:r>
            <a:endParaRPr lang="it-IT" sz="31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tangolo 2"/>
          <p:cNvSpPr>
            <a:spLocks noChangeArrowheads="1"/>
          </p:cNvSpPr>
          <p:nvPr/>
        </p:nvSpPr>
        <p:spPr bwMode="auto">
          <a:xfrm>
            <a:off x="762000" y="1295400"/>
            <a:ext cx="3581400" cy="500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9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Oggi l’Umanità consuma l’equivalente di 1.5 pianeti Terra</a:t>
            </a:r>
          </a:p>
          <a:p>
            <a:endParaRPr lang="it-IT" sz="2900" b="1" dirty="0">
              <a:solidFill>
                <a:srgbClr val="8000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  <a:p>
            <a:endParaRPr lang="it-IT" sz="2900" b="1" dirty="0">
              <a:solidFill>
                <a:srgbClr val="800000"/>
              </a:solidFill>
              <a:latin typeface="Times" pitchFamily="-84" charset="0"/>
              <a:ea typeface="Times" pitchFamily="-84" charset="0"/>
              <a:cs typeface="Times" pitchFamily="-84" charset="0"/>
            </a:endParaRPr>
          </a:p>
          <a:p>
            <a:r>
              <a:rPr lang="it-IT" sz="2900" b="1" dirty="0">
                <a:solidFill>
                  <a:srgbClr val="80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Circa nel 2030 l’Umanità consumerà l’ equivalente di 2 pianeti Terra</a:t>
            </a:r>
          </a:p>
        </p:txBody>
      </p:sp>
      <p:pic>
        <p:nvPicPr>
          <p:cNvPr id="20483" name="Immagine 6" descr="0abf064013earth-day-a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62000"/>
            <a:ext cx="22971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mmagine 7" descr="0abf064013earth-day-a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62000"/>
            <a:ext cx="22971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magine 8" descr="0abf064013earth-day-a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038600"/>
            <a:ext cx="22971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magine 9" descr="0abf064013earth-day-ac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038600"/>
            <a:ext cx="22971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ttangolo 12"/>
          <p:cNvSpPr>
            <a:spLocks noChangeArrowheads="1"/>
          </p:cNvSpPr>
          <p:nvPr/>
        </p:nvSpPr>
        <p:spPr bwMode="auto">
          <a:xfrm>
            <a:off x="5867400" y="1447800"/>
            <a:ext cx="4587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3500" b="1">
                <a:latin typeface="ＭＳ ゴシック" pitchFamily="-84" charset="-128"/>
                <a:ea typeface="ＭＳ ゴシック" pitchFamily="-84" charset="-128"/>
                <a:cs typeface="ＭＳ ゴシック" pitchFamily="-84" charset="-128"/>
              </a:rPr>
              <a:t>+</a:t>
            </a:r>
            <a:endParaRPr lang="it-IT" sz="3500" b="1"/>
          </a:p>
        </p:txBody>
      </p:sp>
      <p:sp>
        <p:nvSpPr>
          <p:cNvPr id="20488" name="Rettangolo 13"/>
          <p:cNvSpPr>
            <a:spLocks noChangeArrowheads="1"/>
          </p:cNvSpPr>
          <p:nvPr/>
        </p:nvSpPr>
        <p:spPr bwMode="auto">
          <a:xfrm>
            <a:off x="5791200" y="4724400"/>
            <a:ext cx="4159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500" b="1">
                <a:latin typeface="ＭＳ ゴシック" pitchFamily="-84" charset="-128"/>
                <a:ea typeface="ＭＳ ゴシック" pitchFamily="-84" charset="-128"/>
                <a:cs typeface="ＭＳ ゴシック" pitchFamily="-84" charset="-128"/>
              </a:rPr>
              <a:t>+</a:t>
            </a:r>
            <a:endParaRPr lang="it-IT" sz="3500"/>
          </a:p>
        </p:txBody>
      </p:sp>
      <p:sp>
        <p:nvSpPr>
          <p:cNvPr id="15" name="Rettangolo 14"/>
          <p:cNvSpPr/>
          <p:nvPr/>
        </p:nvSpPr>
        <p:spPr>
          <a:xfrm>
            <a:off x="7086600" y="990600"/>
            <a:ext cx="838200" cy="152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5" name="Immagine 4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2438400"/>
            <a:ext cx="1524000" cy="1757341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72149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it-IT" sz="1600" dirty="0" smtClean="0"/>
          </a:p>
          <a:p>
            <a:endParaRPr lang="it-IT" sz="1600" dirty="0"/>
          </a:p>
          <a:p>
            <a:pPr algn="ctr">
              <a:buNone/>
            </a:pPr>
            <a:r>
              <a:rPr lang="it-IT" sz="2500" dirty="0" smtClean="0"/>
              <a:t>EDUCAZIONE ALLA VITA             DIMENSIONE SOCIALE</a:t>
            </a:r>
          </a:p>
          <a:p>
            <a:endParaRPr lang="it-IT" sz="1400" dirty="0" smtClean="0"/>
          </a:p>
          <a:p>
            <a:pPr>
              <a:buNone/>
            </a:pPr>
            <a:r>
              <a:rPr lang="it-IT" sz="2500" dirty="0" smtClean="0"/>
              <a:t>			                           E</a:t>
            </a:r>
          </a:p>
          <a:p>
            <a:endParaRPr lang="it-IT" sz="1400" dirty="0" smtClean="0"/>
          </a:p>
          <a:p>
            <a:pPr>
              <a:buNone/>
            </a:pPr>
            <a:r>
              <a:rPr lang="it-IT" sz="2400" dirty="0" smtClean="0"/>
              <a:t>ALLA CITTADINANZA ATTIVA          ESERCIZI DEI DIRITTI E DEI DOVERI</a:t>
            </a:r>
            <a:endParaRPr lang="it-IT" sz="2400" dirty="0"/>
          </a:p>
          <a:p>
            <a:endParaRPr lang="it-IT" sz="1100" dirty="0" smtClean="0"/>
          </a:p>
          <a:p>
            <a:endParaRPr lang="it-IT" sz="1100" dirty="0"/>
          </a:p>
          <a:p>
            <a:pPr>
              <a:buNone/>
            </a:pPr>
            <a:r>
              <a:rPr lang="it-IT" sz="2200" b="1" i="1" dirty="0" smtClean="0"/>
              <a:t>   appartenenza di una </a:t>
            </a:r>
            <a:r>
              <a:rPr lang="it-IT" sz="2400" dirty="0" smtClean="0"/>
              <a:t>		    POTERI    	     RESPONSABILITA’ </a:t>
            </a:r>
          </a:p>
          <a:p>
            <a:pPr>
              <a:buNone/>
            </a:pPr>
            <a:r>
              <a:rPr lang="it-IT" sz="2200" b="1" i="1" dirty="0" smtClean="0"/>
              <a:t>   persona a uno Stato</a:t>
            </a:r>
            <a:r>
              <a:rPr lang="it-IT" sz="2400" dirty="0" smtClean="0"/>
              <a:t>		   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1800" dirty="0" smtClean="0">
                <a:solidFill>
                  <a:schemeClr val="tx1"/>
                </a:solidFill>
              </a:rPr>
              <a:t>es. </a:t>
            </a:r>
            <a:r>
              <a:rPr lang="it-IT" sz="1800" dirty="0" smtClean="0"/>
              <a:t>pari	</a:t>
            </a:r>
            <a:r>
              <a:rPr lang="it-IT" sz="1800" dirty="0"/>
              <a:t> </a:t>
            </a:r>
            <a:r>
              <a:rPr lang="it-IT" sz="1800" dirty="0" smtClean="0"/>
              <a:t>          </a:t>
            </a:r>
            <a:r>
              <a:rPr lang="it-IT" sz="1800" dirty="0" smtClean="0">
                <a:solidFill>
                  <a:schemeClr val="tx1"/>
                </a:solidFill>
              </a:rPr>
              <a:t> es</a:t>
            </a:r>
            <a:r>
              <a:rPr lang="it-IT" sz="1800" dirty="0" smtClean="0"/>
              <a:t>. solidarietà </a:t>
            </a:r>
            <a:r>
              <a:rPr lang="it-IT" sz="1800" dirty="0" smtClean="0">
                <a:solidFill>
                  <a:schemeClr val="tx1"/>
                </a:solidFill>
              </a:rPr>
              <a:t>(art.2</a:t>
            </a:r>
            <a:r>
              <a:rPr lang="it-IT" sz="1600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it-IT" sz="1800" dirty="0" smtClean="0"/>
              <a:t>    con i diritti e i doveri che		dignità sociale                   cooperazione </a:t>
            </a:r>
            <a:r>
              <a:rPr lang="it-IT" sz="1800" dirty="0" smtClean="0">
                <a:solidFill>
                  <a:schemeClr val="tx1"/>
                </a:solidFill>
              </a:rPr>
              <a:t>(art.45)</a:t>
            </a:r>
          </a:p>
          <a:p>
            <a:pPr>
              <a:buNone/>
            </a:pPr>
            <a:r>
              <a:rPr lang="it-IT" sz="1800" dirty="0" smtClean="0"/>
              <a:t>         da ciò deriva</a:t>
            </a:r>
            <a:r>
              <a:rPr lang="it-IT" sz="1600" dirty="0" smtClean="0"/>
              <a:t>no                                       </a:t>
            </a:r>
            <a:r>
              <a:rPr lang="it-IT" sz="1800" dirty="0" smtClean="0"/>
              <a:t>e uguaglianza di                                                             </a:t>
            </a:r>
          </a:p>
          <a:p>
            <a:pPr>
              <a:buNone/>
            </a:pPr>
            <a:r>
              <a:rPr lang="it-IT" sz="1800" dirty="0"/>
              <a:t> </a:t>
            </a:r>
            <a:r>
              <a:rPr lang="it-IT" sz="1800" dirty="0" smtClean="0"/>
              <a:t>                                                                     di fronte alla legge </a:t>
            </a:r>
            <a:r>
              <a:rPr lang="it-IT" sz="1600" dirty="0" smtClean="0">
                <a:solidFill>
                  <a:schemeClr val="tx1"/>
                </a:solidFill>
              </a:rPr>
              <a:t>(art.3)</a:t>
            </a:r>
          </a:p>
          <a:p>
            <a:endParaRPr lang="it-IT" sz="1100" dirty="0" smtClean="0"/>
          </a:p>
          <a:p>
            <a:endParaRPr lang="it-IT" sz="1100" dirty="0" smtClean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</p:txBody>
      </p:sp>
      <p:sp>
        <p:nvSpPr>
          <p:cNvPr id="4" name="Freccia in giù 3"/>
          <p:cNvSpPr/>
          <p:nvPr/>
        </p:nvSpPr>
        <p:spPr>
          <a:xfrm>
            <a:off x="1979712" y="2852936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3192998">
            <a:off x="5190271" y="2739898"/>
            <a:ext cx="360040" cy="645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7380312" y="285293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 rot="16200000" flipH="1">
            <a:off x="4644009" y="1052735"/>
            <a:ext cx="21602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6200000">
            <a:off x="4103948" y="238488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4644008" y="364502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7524328" y="364502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36145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it-IT" sz="3600" dirty="0" smtClean="0"/>
          </a:p>
          <a:p>
            <a:pPr algn="ctr">
              <a:buNone/>
            </a:pPr>
            <a:r>
              <a:rPr lang="it-IT" sz="3600" dirty="0" smtClean="0"/>
              <a:t>DIMENSIONE GLOBALE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2900" i="1" dirty="0" smtClean="0"/>
              <a:t>In senso </a:t>
            </a:r>
            <a:r>
              <a:rPr lang="it-IT" sz="2900" i="1" dirty="0" err="1" smtClean="0"/>
              <a:t>geo-storico</a:t>
            </a:r>
            <a:r>
              <a:rPr lang="it-IT" sz="2900" i="1" dirty="0" smtClean="0"/>
              <a:t>		in senso personale</a:t>
            </a:r>
          </a:p>
          <a:p>
            <a:pPr>
              <a:buNone/>
            </a:pPr>
            <a:endParaRPr lang="it-IT" sz="2900" i="1" dirty="0"/>
          </a:p>
          <a:p>
            <a:pPr>
              <a:buNone/>
            </a:pPr>
            <a:r>
              <a:rPr lang="it-IT" sz="2000" i="1" dirty="0" smtClean="0"/>
              <a:t>   </a:t>
            </a:r>
            <a:r>
              <a:rPr lang="it-IT" sz="2200" b="1" i="1" dirty="0" smtClean="0"/>
              <a:t>Cittadini europei/mondo</a:t>
            </a:r>
            <a:r>
              <a:rPr lang="it-IT" sz="2000" b="1" i="1" dirty="0" smtClean="0"/>
              <a:t>	</a:t>
            </a:r>
            <a:r>
              <a:rPr lang="it-IT" sz="2000" i="1" dirty="0"/>
              <a:t> </a:t>
            </a:r>
            <a:r>
              <a:rPr lang="it-IT" sz="2000" i="1" dirty="0" smtClean="0"/>
              <a:t>     </a:t>
            </a:r>
            <a:r>
              <a:rPr lang="it-IT" sz="2200" b="1" i="1" dirty="0" smtClean="0"/>
              <a:t>le dimensioni    </a:t>
            </a:r>
            <a:r>
              <a:rPr lang="it-IT" sz="2200" i="1" dirty="0" smtClean="0"/>
              <a:t>   il basso (la terra)</a:t>
            </a:r>
          </a:p>
          <a:p>
            <a:pPr algn="ctr">
              <a:buNone/>
            </a:pPr>
            <a:r>
              <a:rPr lang="it-IT" sz="2200" i="1" dirty="0" smtClean="0"/>
              <a:t>    in possesso 	</a:t>
            </a:r>
            <a:r>
              <a:rPr lang="it-IT" sz="2200" i="1" dirty="0"/>
              <a:t> </a:t>
            </a:r>
            <a:r>
              <a:rPr lang="it-IT" sz="2200" i="1" dirty="0" smtClean="0"/>
              <a:t>                         </a:t>
            </a:r>
            <a:r>
              <a:rPr lang="it-IT" sz="2200" b="1" i="1" dirty="0" smtClean="0"/>
              <a:t>della persona        </a:t>
            </a:r>
            <a:r>
              <a:rPr lang="it-IT" sz="2200" i="1" dirty="0" smtClean="0"/>
              <a:t>il largo (gli altri)</a:t>
            </a:r>
          </a:p>
          <a:p>
            <a:pPr>
              <a:buNone/>
            </a:pPr>
            <a:r>
              <a:rPr lang="it-IT" sz="2200" i="1" dirty="0" smtClean="0"/>
              <a:t>     strumenti    Culturali			</a:t>
            </a:r>
            <a:r>
              <a:rPr lang="it-IT" sz="2200" i="1" dirty="0"/>
              <a:t> </a:t>
            </a:r>
            <a:r>
              <a:rPr lang="it-IT" sz="2200" i="1" dirty="0" smtClean="0"/>
              <a:t>                      l’alto   (il cielo</a:t>
            </a:r>
            <a:r>
              <a:rPr lang="it-IT" sz="2000" i="1" dirty="0" smtClean="0"/>
              <a:t>)</a:t>
            </a:r>
          </a:p>
          <a:p>
            <a:pPr>
              <a:buNone/>
            </a:pPr>
            <a:r>
              <a:rPr lang="it-IT" sz="2000" i="1" dirty="0" smtClean="0"/>
              <a:t>(lingue,disponibilità </a:t>
            </a:r>
            <a:r>
              <a:rPr lang="it-IT" sz="2000" i="1" dirty="0"/>
              <a:t>a</a:t>
            </a:r>
            <a:r>
              <a:rPr lang="it-IT" sz="2000" i="1" dirty="0" smtClean="0"/>
              <a:t> viaggiare, …)                                       </a:t>
            </a:r>
            <a:r>
              <a:rPr lang="it-IT" sz="1400" i="1" dirty="0" smtClean="0">
                <a:solidFill>
                  <a:schemeClr val="tx1"/>
                </a:solidFill>
              </a:rPr>
              <a:t>(E. MOUNIER)</a:t>
            </a:r>
          </a:p>
          <a:p>
            <a:pPr>
              <a:buNone/>
            </a:pPr>
            <a:endParaRPr lang="it-IT" sz="2000" i="1" dirty="0" smtClean="0"/>
          </a:p>
          <a:p>
            <a:pPr algn="ctr"/>
            <a:endParaRPr lang="it-IT" dirty="0"/>
          </a:p>
        </p:txBody>
      </p:sp>
      <p:sp>
        <p:nvSpPr>
          <p:cNvPr id="4" name="Parentesi graffa aperta 3"/>
          <p:cNvSpPr/>
          <p:nvPr/>
        </p:nvSpPr>
        <p:spPr>
          <a:xfrm>
            <a:off x="6012160" y="3789040"/>
            <a:ext cx="144016" cy="115212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 rot="7338368">
            <a:off x="1734554" y="3275789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 rot="2963103">
            <a:off x="6926485" y="3299311"/>
            <a:ext cx="736149" cy="281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7575272">
            <a:off x="2717240" y="2149792"/>
            <a:ext cx="925430" cy="333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3117182">
            <a:off x="6117875" y="2143172"/>
            <a:ext cx="931422" cy="356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76672"/>
            <a:ext cx="8424936" cy="57606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it-IT" sz="2600" dirty="0" smtClean="0"/>
          </a:p>
          <a:p>
            <a:pPr>
              <a:buNone/>
            </a:pPr>
            <a:r>
              <a:rPr lang="it-IT" sz="2600" dirty="0" smtClean="0"/>
              <a:t>  CITTADINI EUROPEI/MONDO</a:t>
            </a:r>
          </a:p>
          <a:p>
            <a:pPr>
              <a:buNone/>
            </a:pPr>
            <a:endParaRPr lang="it-IT" sz="2600" dirty="0" smtClean="0"/>
          </a:p>
          <a:p>
            <a:pPr algn="ctr">
              <a:buNone/>
            </a:pPr>
            <a:endParaRPr lang="it-IT" sz="3000" dirty="0" smtClean="0"/>
          </a:p>
          <a:p>
            <a:pPr algn="ctr">
              <a:buNone/>
            </a:pPr>
            <a:r>
              <a:rPr lang="it-IT" dirty="0" smtClean="0"/>
              <a:t>Apertura alla diversità, alla </a:t>
            </a:r>
            <a:r>
              <a:rPr lang="it-IT" dirty="0" err="1" smtClean="0"/>
              <a:t>inclusività</a:t>
            </a:r>
            <a:r>
              <a:rPr lang="it-IT" dirty="0" smtClean="0"/>
              <a:t>, </a:t>
            </a:r>
          </a:p>
          <a:p>
            <a:pPr algn="ctr">
              <a:buNone/>
            </a:pPr>
            <a:r>
              <a:rPr lang="it-IT" dirty="0" smtClean="0"/>
              <a:t>alla tolleranza,</a:t>
            </a:r>
          </a:p>
          <a:p>
            <a:pPr algn="ctr">
              <a:buNone/>
            </a:pPr>
            <a:r>
              <a:rPr lang="it-IT" dirty="0" smtClean="0"/>
              <a:t>creatività,</a:t>
            </a:r>
          </a:p>
          <a:p>
            <a:pPr algn="ctr">
              <a:buNone/>
            </a:pPr>
            <a:r>
              <a:rPr lang="it-IT" dirty="0" smtClean="0"/>
              <a:t>elaborazione di nuovi modelli</a:t>
            </a:r>
          </a:p>
          <a:p>
            <a:pPr algn="ctr">
              <a:buNone/>
            </a:pPr>
            <a:endParaRPr lang="it-IT" dirty="0"/>
          </a:p>
        </p:txBody>
      </p:sp>
      <p:sp>
        <p:nvSpPr>
          <p:cNvPr id="8" name="Freccia curva 7"/>
          <p:cNvSpPr/>
          <p:nvPr/>
        </p:nvSpPr>
        <p:spPr>
          <a:xfrm rot="5400000">
            <a:off x="4788022" y="980727"/>
            <a:ext cx="864095" cy="129614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it-IT" sz="1400" dirty="0" smtClean="0"/>
          </a:p>
          <a:p>
            <a:pPr algn="ctr">
              <a:buNone/>
            </a:pPr>
            <a:r>
              <a:rPr lang="it-IT" sz="3600" dirty="0" smtClean="0"/>
              <a:t>Critica della </a:t>
            </a:r>
            <a:r>
              <a:rPr lang="it-IT" sz="4000" b="1" i="1" dirty="0" smtClean="0"/>
              <a:t>ragione strumentale</a:t>
            </a:r>
          </a:p>
          <a:p>
            <a:pPr algn="ctr">
              <a:buNone/>
            </a:pPr>
            <a:r>
              <a:rPr lang="it-IT" sz="2000" dirty="0" smtClean="0"/>
              <a:t>(HEIDEGGER, WEBER)</a:t>
            </a:r>
          </a:p>
          <a:p>
            <a:pPr algn="ctr">
              <a:buNone/>
            </a:pPr>
            <a:r>
              <a:rPr lang="it-IT" dirty="0"/>
              <a:t>c</a:t>
            </a:r>
            <a:r>
              <a:rPr lang="it-IT" dirty="0" smtClean="0"/>
              <a:t>he da per assunti o </a:t>
            </a:r>
          </a:p>
          <a:p>
            <a:pPr algn="ctr">
              <a:buNone/>
            </a:pPr>
            <a:r>
              <a:rPr lang="it-IT" b="1" dirty="0" smtClean="0"/>
              <a:t>scontati </a:t>
            </a:r>
          </a:p>
          <a:p>
            <a:pPr algn="ctr">
              <a:buNone/>
            </a:pPr>
            <a:r>
              <a:rPr lang="it-IT" b="1" dirty="0" smtClean="0"/>
              <a:t>i fini/valori imposti</a:t>
            </a:r>
          </a:p>
          <a:p>
            <a:pPr algn="ctr">
              <a:buNone/>
            </a:pPr>
            <a:r>
              <a:rPr lang="it-IT" b="1" dirty="0" smtClean="0"/>
              <a:t>in riferimento ai quali utilizzare gli sviluppi scientifici e tecnologici</a:t>
            </a:r>
          </a:p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COMPITO DELL’EDUCAZIONE NEL 21° SECOLO</a:t>
            </a:r>
            <a:endParaRPr lang="it-IT" b="1" dirty="0"/>
          </a:p>
        </p:txBody>
      </p:sp>
      <p:sp>
        <p:nvSpPr>
          <p:cNvPr id="4" name="Freccia in giù 3"/>
          <p:cNvSpPr/>
          <p:nvPr/>
        </p:nvSpPr>
        <p:spPr>
          <a:xfrm>
            <a:off x="4355976" y="4869160"/>
            <a:ext cx="504056" cy="648072"/>
          </a:xfrm>
          <a:prstGeom prst="downArrow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39552" y="548680"/>
            <a:ext cx="8301608" cy="57606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4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Critica della </a:t>
            </a:r>
            <a:r>
              <a:rPr kumimoji="0" lang="it-IT" sz="4000" b="1" i="1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ragione strumentale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(HEIDEGGER, WEBER)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 da per assunti o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scontati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fini/valori imposti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riferimento ai quali utilizzare gli sviluppi scientifici e tecnologici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3200" b="1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COMPITO DELL’EDUCAZIONE NEL 21° SECOLO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716016" y="479715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 dirty="0" smtClean="0"/>
          </a:p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it-IT" sz="4000" dirty="0" smtClean="0"/>
              <a:t>COMPITO DELL’EDUCAZIONE </a:t>
            </a:r>
          </a:p>
          <a:p>
            <a:pPr algn="ctr">
              <a:buNone/>
            </a:pPr>
            <a:r>
              <a:rPr lang="it-IT" sz="4000" dirty="0" smtClean="0"/>
              <a:t>NEL 21° SECOLO</a:t>
            </a:r>
          </a:p>
          <a:p>
            <a:pPr>
              <a:buNone/>
            </a:pPr>
            <a:endParaRPr lang="it-IT" sz="4000" dirty="0"/>
          </a:p>
          <a:p>
            <a:pPr algn="ctr">
              <a:buNone/>
            </a:pPr>
            <a:endParaRPr lang="it-IT" sz="4800" b="1" dirty="0" smtClean="0"/>
          </a:p>
          <a:p>
            <a:pPr algn="ctr">
              <a:buNone/>
            </a:pPr>
            <a:r>
              <a:rPr lang="it-IT" sz="4800" b="1" dirty="0" smtClean="0"/>
              <a:t>NUOVI  STILI  </a:t>
            </a:r>
            <a:r>
              <a:rPr lang="it-IT" sz="4800" b="1" dirty="0" err="1" smtClean="0"/>
              <a:t>DI</a:t>
            </a:r>
            <a:r>
              <a:rPr lang="it-IT" sz="4800" b="1" dirty="0" smtClean="0"/>
              <a:t>  VITA</a:t>
            </a:r>
            <a:endParaRPr lang="it-IT" sz="4800" b="1" dirty="0"/>
          </a:p>
        </p:txBody>
      </p:sp>
      <p:sp>
        <p:nvSpPr>
          <p:cNvPr id="4" name="Freccia in giù 3"/>
          <p:cNvSpPr/>
          <p:nvPr/>
        </p:nvSpPr>
        <p:spPr>
          <a:xfrm>
            <a:off x="4499992" y="3284984"/>
            <a:ext cx="484632" cy="1410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57748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it-IT" dirty="0" smtClean="0"/>
          </a:p>
          <a:p>
            <a:pPr algn="ctr">
              <a:buNone/>
            </a:pPr>
            <a:r>
              <a:rPr lang="it-IT" sz="2400" dirty="0" smtClean="0"/>
              <a:t>DIMENSIONE PERSONALE</a:t>
            </a:r>
          </a:p>
          <a:p>
            <a:pPr>
              <a:buNone/>
            </a:pPr>
            <a:endParaRPr lang="it-IT" sz="2400" dirty="0"/>
          </a:p>
          <a:p>
            <a:pPr algn="ctr">
              <a:buNone/>
            </a:pPr>
            <a:r>
              <a:rPr lang="it-IT" sz="2400" dirty="0" smtClean="0"/>
              <a:t>ASPIRAZIONE alla GIUSTIZIA,</a:t>
            </a:r>
          </a:p>
          <a:p>
            <a:pPr algn="ctr">
              <a:buNone/>
            </a:pPr>
            <a:endParaRPr lang="it-IT" sz="1050" dirty="0" smtClean="0"/>
          </a:p>
          <a:p>
            <a:pPr algn="ctr">
              <a:buNone/>
            </a:pPr>
            <a:r>
              <a:rPr lang="it-IT" sz="2400" dirty="0" smtClean="0"/>
              <a:t>ESSENZIALITA’, SOBRIETA’</a:t>
            </a:r>
          </a:p>
          <a:p>
            <a:pPr algn="ctr">
              <a:buNone/>
            </a:pPr>
            <a:endParaRPr lang="it-IT" sz="1200" dirty="0" smtClean="0"/>
          </a:p>
          <a:p>
            <a:pPr>
              <a:buNone/>
            </a:pPr>
            <a:r>
              <a:rPr lang="it-IT" sz="2400" dirty="0"/>
              <a:t>	</a:t>
            </a:r>
            <a:r>
              <a:rPr lang="it-IT" sz="2400" dirty="0" smtClean="0"/>
              <a:t>CAPACITA’ CRITICA 	</a:t>
            </a:r>
            <a:r>
              <a:rPr lang="it-IT" sz="2400" dirty="0"/>
              <a:t>	</a:t>
            </a:r>
            <a:r>
              <a:rPr lang="it-IT" sz="1800" dirty="0" smtClean="0"/>
              <a:t>messa in discussione di modelli dominanti								</a:t>
            </a:r>
          </a:p>
          <a:p>
            <a:pPr>
              <a:buNone/>
            </a:pPr>
            <a:r>
              <a:rPr lang="it-IT" sz="2400" dirty="0"/>
              <a:t>	</a:t>
            </a:r>
            <a:r>
              <a:rPr lang="it-IT" sz="2000" dirty="0" smtClean="0"/>
              <a:t>per es. rispetto al consumismo	</a:t>
            </a:r>
            <a:r>
              <a:rPr lang="it-IT" sz="2400" dirty="0" smtClean="0"/>
              <a:t>	  </a:t>
            </a:r>
            <a:r>
              <a:rPr lang="it-IT" sz="2000" dirty="0" smtClean="0"/>
              <a:t>i </a:t>
            </a:r>
            <a:r>
              <a:rPr lang="it-IT" sz="2000" b="1" dirty="0" smtClean="0"/>
              <a:t>“BISOGNI INDOTTI”</a:t>
            </a:r>
            <a:r>
              <a:rPr lang="it-IT" sz="2000" dirty="0" smtClean="0"/>
              <a:t>	</a:t>
            </a:r>
          </a:p>
          <a:p>
            <a:pPr>
              <a:buNone/>
            </a:pPr>
            <a:r>
              <a:rPr lang="it-IT" sz="2400" dirty="0" smtClean="0"/>
              <a:t>	</a:t>
            </a:r>
          </a:p>
          <a:p>
            <a:pPr>
              <a:buNone/>
            </a:pPr>
            <a:r>
              <a:rPr lang="it-IT" sz="2000" b="1" dirty="0" smtClean="0"/>
              <a:t>      “CONSUMO ERGO SUM”</a:t>
            </a:r>
            <a:r>
              <a:rPr lang="it-IT" sz="2400" dirty="0" smtClean="0"/>
              <a:t>		</a:t>
            </a:r>
            <a:r>
              <a:rPr lang="it-IT" sz="2000" dirty="0" smtClean="0"/>
              <a:t>IL </a:t>
            </a:r>
            <a:r>
              <a:rPr lang="it-IT" sz="2000" b="1" dirty="0" smtClean="0"/>
              <a:t>“TEMPO LIBERO” OCCUPATO</a:t>
            </a:r>
          </a:p>
          <a:p>
            <a:pPr>
              <a:buNone/>
            </a:pPr>
            <a:r>
              <a:rPr lang="it-IT" sz="2400" dirty="0" smtClean="0"/>
              <a:t>		</a:t>
            </a:r>
            <a:endParaRPr lang="it-IT" sz="2400" dirty="0"/>
          </a:p>
          <a:p>
            <a:pPr>
              <a:buNone/>
            </a:pPr>
            <a:endParaRPr lang="it-IT" sz="2400" dirty="0"/>
          </a:p>
        </p:txBody>
      </p:sp>
      <p:sp>
        <p:nvSpPr>
          <p:cNvPr id="6" name="Freccia in giù 5"/>
          <p:cNvSpPr/>
          <p:nvPr/>
        </p:nvSpPr>
        <p:spPr>
          <a:xfrm>
            <a:off x="4499992" y="148478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4499992" y="234888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2051720" y="371703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2051720" y="443711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6012160" y="3645024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6012160" y="436510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3600" dirty="0" smtClean="0"/>
              <a:t>PROFITTO  NO LIMITS?</a:t>
            </a:r>
          </a:p>
          <a:p>
            <a:endParaRPr lang="it-IT" sz="1600" dirty="0" smtClean="0"/>
          </a:p>
          <a:p>
            <a:pPr algn="ctr"/>
            <a:r>
              <a:rPr lang="it-IT" sz="3600" i="1" dirty="0" smtClean="0"/>
              <a:t>CONSUMO  =  FELICITA’</a:t>
            </a:r>
          </a:p>
          <a:p>
            <a:endParaRPr lang="it-IT" sz="1600" i="1" dirty="0" smtClean="0"/>
          </a:p>
          <a:p>
            <a:r>
              <a:rPr lang="it-IT" sz="3600" i="1" dirty="0" smtClean="0"/>
              <a:t>TUTTO e SUBITO</a:t>
            </a:r>
          </a:p>
          <a:p>
            <a:pPr>
              <a:buNone/>
            </a:pPr>
            <a:r>
              <a:rPr lang="it-IT" sz="3600" dirty="0" smtClean="0"/>
              <a:t>                </a:t>
            </a:r>
            <a:r>
              <a:rPr lang="it-IT" sz="3600" b="1" i="1" dirty="0" smtClean="0"/>
              <a:t>E LA SOSTENIBILITA’ ?</a:t>
            </a:r>
          </a:p>
          <a:p>
            <a:pPr algn="ctr">
              <a:buNone/>
            </a:pPr>
            <a:endParaRPr lang="it-IT" sz="3600" dirty="0"/>
          </a:p>
          <a:p>
            <a:pPr algn="ctr"/>
            <a:r>
              <a:rPr lang="it-IT" sz="3600" b="1" i="1" dirty="0" smtClean="0"/>
              <a:t>SI  VIVE  PER  CONSUMARE?</a:t>
            </a:r>
            <a:endParaRPr lang="it-IT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19256" cy="536145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>
              <a:buNone/>
            </a:pPr>
            <a:r>
              <a:rPr lang="it-IT" sz="5400" i="1" dirty="0" smtClean="0"/>
              <a:t>		LE DIMENSIONI </a:t>
            </a:r>
          </a:p>
          <a:p>
            <a:pPr>
              <a:buNone/>
            </a:pPr>
            <a:r>
              <a:rPr lang="it-IT" sz="5400" i="1" dirty="0"/>
              <a:t>	</a:t>
            </a:r>
            <a:r>
              <a:rPr lang="it-IT" sz="5400" i="1" dirty="0" smtClean="0"/>
              <a:t>			SPAZIO- TEMPO</a:t>
            </a:r>
            <a:endParaRPr lang="it-IT" sz="5400" i="1" dirty="0"/>
          </a:p>
          <a:p>
            <a:pPr>
              <a:buNone/>
            </a:pPr>
            <a:r>
              <a:rPr lang="it-IT" sz="5400" i="1" dirty="0" smtClean="0"/>
              <a:t>			DEL CONSUMO</a:t>
            </a:r>
            <a:endParaRPr lang="it-IT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528</Words>
  <Application>Microsoft Office PowerPoint</Application>
  <PresentationFormat>Presentazione su schermo (4:3)</PresentationFormat>
  <Paragraphs>167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MEET NO NEET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liceo</dc:creator>
  <cp:lastModifiedBy>liceo</cp:lastModifiedBy>
  <cp:revision>28</cp:revision>
  <dcterms:created xsi:type="dcterms:W3CDTF">2013-04-19T16:13:54Z</dcterms:created>
  <dcterms:modified xsi:type="dcterms:W3CDTF">2013-04-19T20:17:26Z</dcterms:modified>
</cp:coreProperties>
</file>