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5" r:id="rId3"/>
    <p:sldId id="257" r:id="rId4"/>
    <p:sldId id="261" r:id="rId5"/>
    <p:sldId id="263" r:id="rId6"/>
    <p:sldId id="262" r:id="rId7"/>
    <p:sldId id="267" r:id="rId8"/>
    <p:sldId id="295" r:id="rId9"/>
    <p:sldId id="296" r:id="rId10"/>
    <p:sldId id="297" r:id="rId11"/>
    <p:sldId id="269" r:id="rId12"/>
    <p:sldId id="275" r:id="rId13"/>
    <p:sldId id="274" r:id="rId14"/>
    <p:sldId id="258" r:id="rId15"/>
    <p:sldId id="260" r:id="rId16"/>
    <p:sldId id="259" r:id="rId17"/>
    <p:sldId id="265" r:id="rId18"/>
    <p:sldId id="299" r:id="rId19"/>
    <p:sldId id="298" r:id="rId20"/>
    <p:sldId id="301" r:id="rId21"/>
    <p:sldId id="303" r:id="rId22"/>
    <p:sldId id="302" r:id="rId23"/>
    <p:sldId id="300" r:id="rId24"/>
    <p:sldId id="304" r:id="rId25"/>
    <p:sldId id="281" r:id="rId26"/>
    <p:sldId id="280" r:id="rId27"/>
    <p:sldId id="285" r:id="rId28"/>
    <p:sldId id="288" r:id="rId29"/>
    <p:sldId id="291" r:id="rId30"/>
    <p:sldId id="290" r:id="rId31"/>
    <p:sldId id="289" r:id="rId32"/>
    <p:sldId id="287" r:id="rId33"/>
    <p:sldId id="286" r:id="rId34"/>
    <p:sldId id="266" r:id="rId35"/>
    <p:sldId id="282" r:id="rId36"/>
    <p:sldId id="292" r:id="rId37"/>
    <p:sldId id="278" r:id="rId38"/>
    <p:sldId id="273" r:id="rId39"/>
    <p:sldId id="276" r:id="rId40"/>
    <p:sldId id="284" r:id="rId41"/>
    <p:sldId id="283" r:id="rId42"/>
    <p:sldId id="293" r:id="rId43"/>
    <p:sldId id="279" r:id="rId44"/>
    <p:sldId id="268" r:id="rId45"/>
    <p:sldId id="294" r:id="rId46"/>
    <p:sldId id="306" r:id="rId47"/>
    <p:sldId id="307" r:id="rId4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4AAD4-35C2-43B6-AA58-E39C04C97E17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3149-7452-43E7-951F-66F4D423A9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498D-145A-4D7C-B90C-31F846F3F38B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CF1EF-2B01-47F5-BEFD-39723B1B22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97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1EF-2B01-47F5-BEFD-39723B1B228B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8E33-EFE1-4AA0-9929-AECB4B457A92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B68A-CDDB-4E89-8156-9A76A63A4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ormazione" TargetMode="External"/><Relationship Id="rId2" Type="http://schemas.openxmlformats.org/officeDocument/2006/relationships/hyperlink" Target="http://it.wikipedia.org/wiki/Intern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https://encrypted-tbn0.gstatic.com/images?q=tbn:ANd9GcS7KPmGetcNdYWgC5RGqcwkBmTqYrNXxPJ6_4sfsecu33y5RzQr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67544" y="1700808"/>
            <a:ext cx="7776864" cy="144655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MEET NO NEET</a:t>
            </a:r>
            <a:endParaRPr lang="it-IT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771775" y="2492896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0" y="1484785"/>
            <a:ext cx="9144000" cy="60324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1400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Cittadinanza attiva  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Educazione per la vita		</a:t>
            </a:r>
            <a:r>
              <a:rPr lang="it-IT" sz="1400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Cittadinanza attiva  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Educazione per la vita</a:t>
            </a:r>
          </a:p>
          <a:p>
            <a:pPr algn="just" eaLnBrk="0" hangingPunct="0"/>
            <a:endParaRPr lang="it-IT" sz="1400" dirty="0" smtClean="0">
              <a:latin typeface="Aharoni" pitchFamily="2" charset="-79"/>
              <a:cs typeface="Aharoni" pitchFamily="2" charset="-79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ctr" eaLnBrk="0" hangingPunct="0"/>
            <a:r>
              <a:rPr lang="it-IT" sz="3200" b="1" i="1" dirty="0" smtClean="0">
                <a:latin typeface="+mj-lt"/>
                <a:ea typeface="SimSun" pitchFamily="2" charset="-122"/>
              </a:rPr>
              <a:t>Formare una persona che sia capace  di</a:t>
            </a:r>
            <a:endParaRPr lang="it-IT" sz="3200" b="1" i="1" dirty="0" smtClean="0">
              <a:latin typeface="+mj-lt"/>
            </a:endParaRPr>
          </a:p>
          <a:p>
            <a:pPr algn="just" eaLnBrk="0" hangingPunct="0"/>
            <a:endParaRPr lang="it-IT" sz="1400" b="1" i="1" dirty="0" smtClean="0">
              <a:latin typeface="+mj-lt"/>
              <a:ea typeface="SimSun" pitchFamily="2" charset="-122"/>
            </a:endParaRPr>
          </a:p>
          <a:p>
            <a:pPr algn="just" eaLnBrk="0" hangingPunct="0"/>
            <a:r>
              <a:rPr lang="it-IT" sz="3200" b="1" i="1" dirty="0" smtClean="0">
                <a:latin typeface="+mj-lt"/>
                <a:ea typeface="SimSun" pitchFamily="2" charset="-122"/>
              </a:rPr>
              <a:t> </a:t>
            </a:r>
            <a:r>
              <a:rPr lang="it-IT" sz="2400" b="1" i="1" dirty="0" smtClean="0">
                <a:latin typeface="Trebuchet MS" pitchFamily="34" charset="0"/>
              </a:rPr>
              <a:t>PENSARE </a:t>
            </a:r>
            <a:r>
              <a:rPr lang="it-IT" sz="1400" b="1" i="1" dirty="0" smtClean="0">
                <a:latin typeface="Trebuchet MS" pitchFamily="34" charset="0"/>
              </a:rPr>
              <a:t>  				 	</a:t>
            </a:r>
            <a:r>
              <a:rPr lang="it-IT" sz="1400" b="1" dirty="0" smtClean="0">
                <a:latin typeface="Trebuchet MS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Trebuchet MS" pitchFamily="34" charset="0"/>
              </a:rPr>
              <a:t>Valori culturali</a:t>
            </a: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2000" b="1" i="1" dirty="0" smtClean="0">
                <a:latin typeface="Trebuchet MS" pitchFamily="34" charset="0"/>
              </a:rPr>
              <a:t>RESPONSABILE e COSCIENTE </a:t>
            </a:r>
            <a:r>
              <a:rPr lang="it-IT" sz="1400" b="1" dirty="0" smtClean="0">
                <a:latin typeface="Trebuchet MS" pitchFamily="34" charset="0"/>
              </a:rPr>
              <a:t>dei propri diritti 			</a:t>
            </a:r>
            <a:r>
              <a:rPr lang="it-IT" sz="2000" b="1" i="1" dirty="0" smtClean="0">
                <a:solidFill>
                  <a:srgbClr val="FF0000"/>
                </a:solidFill>
                <a:latin typeface="Trebuchet MS" pitchFamily="34" charset="0"/>
              </a:rPr>
              <a:t>Valori civili</a:t>
            </a: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2000" b="1" i="1" dirty="0" smtClean="0">
                <a:latin typeface="Trebuchet MS" pitchFamily="34" charset="0"/>
              </a:rPr>
              <a:t>SOLIDALE – COOPERATIVA e PROTESA  alla GIUSTIZIA                     </a:t>
            </a:r>
          </a:p>
          <a:p>
            <a:pPr algn="just" eaLnBrk="0" hangingPunct="0"/>
            <a:endParaRPr lang="it-IT" sz="2000" b="1" i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2000" b="1" i="1" dirty="0" smtClean="0">
                <a:latin typeface="Trebuchet MS" pitchFamily="34" charset="0"/>
              </a:rPr>
              <a:t>						</a:t>
            </a:r>
            <a:r>
              <a:rPr lang="it-IT" sz="2000" b="1" i="1" dirty="0" smtClean="0">
                <a:solidFill>
                  <a:srgbClr val="FF0000"/>
                </a:solidFill>
                <a:latin typeface="Trebuchet MS" pitchFamily="34" charset="0"/>
              </a:rPr>
              <a:t>Valori  Esistenziali</a:t>
            </a: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/>
            <a:endParaRPr lang="it-IT" sz="2000" dirty="0" smtClean="0">
              <a:latin typeface="Aharoni" pitchFamily="2" charset="-79"/>
              <a:ea typeface="Batang" pitchFamily="18" charset="-127"/>
              <a:cs typeface="Aharoni" pitchFamily="2" charset="-79"/>
            </a:endParaRPr>
          </a:p>
          <a:p>
            <a:pPr algn="just"/>
            <a:endParaRPr lang="it-IT" sz="1400" dirty="0" smtClean="0">
              <a:latin typeface="Aharoni" pitchFamily="2" charset="-79"/>
              <a:ea typeface="Batang" pitchFamily="18" charset="-127"/>
              <a:cs typeface="Aharoni" pitchFamily="2" charset="-79"/>
            </a:endParaRPr>
          </a:p>
          <a:p>
            <a:pPr algn="just"/>
            <a:endParaRPr lang="it-IT" sz="1400" dirty="0" smtClean="0">
              <a:latin typeface="Aharoni" pitchFamily="2" charset="-79"/>
              <a:ea typeface="Batang" pitchFamily="18" charset="-127"/>
              <a:cs typeface="Aharoni" pitchFamily="2" charset="-79"/>
            </a:endParaRPr>
          </a:p>
          <a:p>
            <a:pPr algn="just"/>
            <a:r>
              <a:rPr lang="it-IT" sz="1400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Cittadinanza attiva  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Educazione per la vita		</a:t>
            </a:r>
            <a:r>
              <a:rPr lang="it-IT" sz="1400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Cittadinanza attiva  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Educazione per la vita</a:t>
            </a:r>
          </a:p>
          <a:p>
            <a:pPr algn="just"/>
            <a:endParaRPr lang="it-IT" sz="14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it-IT" sz="1200" dirty="0" smtClean="0">
              <a:latin typeface="Snap ITC" pitchFamily="82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FORMAZIONE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3275856" y="3429000"/>
            <a:ext cx="1296144" cy="432048"/>
          </a:xfrm>
          <a:prstGeom prst="rightArrow">
            <a:avLst>
              <a:gd name="adj1" fmla="val 50000"/>
              <a:gd name="adj2" fmla="val 5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5436096" y="3933056"/>
            <a:ext cx="1296144" cy="432048"/>
          </a:xfrm>
          <a:prstGeom prst="rightArrow">
            <a:avLst>
              <a:gd name="adj1" fmla="val 50000"/>
              <a:gd name="adj2" fmla="val 5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3851920" y="5517232"/>
            <a:ext cx="1296144" cy="432048"/>
          </a:xfrm>
          <a:prstGeom prst="rightArrow">
            <a:avLst>
              <a:gd name="adj1" fmla="val 50000"/>
              <a:gd name="adj2" fmla="val 5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8"/>
          <p:cNvSpPr txBox="1">
            <a:spLocks noChangeArrowheads="1"/>
          </p:cNvSpPr>
          <p:nvPr/>
        </p:nvSpPr>
        <p:spPr bwMode="auto">
          <a:xfrm>
            <a:off x="323528" y="476672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FORMAZIONE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t-IT" b="1" i="1" dirty="0" smtClean="0"/>
              <a:t>Tutela delle minoranze</a:t>
            </a:r>
          </a:p>
          <a:p>
            <a:pPr algn="ctr"/>
            <a:r>
              <a:rPr lang="it-IT" b="1" i="1" dirty="0" smtClean="0"/>
              <a:t>Principio di eguaglianza</a:t>
            </a:r>
          </a:p>
          <a:p>
            <a:pPr algn="ctr"/>
            <a:r>
              <a:rPr lang="it-IT" b="1" i="1" dirty="0" smtClean="0"/>
              <a:t>La società dei consumi</a:t>
            </a:r>
          </a:p>
          <a:p>
            <a:pPr algn="ctr"/>
            <a:r>
              <a:rPr lang="it-IT" b="1" i="1" dirty="0" smtClean="0"/>
              <a:t>Etica del consumismo</a:t>
            </a:r>
          </a:p>
          <a:p>
            <a:pPr algn="ctr"/>
            <a:r>
              <a:rPr lang="it-IT" b="1" i="1" dirty="0" smtClean="0"/>
              <a:t>Sviluppo sostenibile</a:t>
            </a:r>
          </a:p>
          <a:p>
            <a:pPr algn="ctr"/>
            <a:r>
              <a:rPr lang="it-IT" b="1" i="1" dirty="0" smtClean="0"/>
              <a:t>Risorse rinnovabili</a:t>
            </a:r>
          </a:p>
          <a:p>
            <a:pPr algn="ctr"/>
            <a:r>
              <a:rPr lang="it-IT" b="1" i="1" dirty="0" smtClean="0"/>
              <a:t>Cura dei beni comuni</a:t>
            </a:r>
          </a:p>
          <a:p>
            <a:pPr algn="ctr"/>
            <a:r>
              <a:rPr lang="it-IT" b="1" i="1" dirty="0" smtClean="0"/>
              <a:t>…	</a:t>
            </a:r>
            <a:r>
              <a:rPr lang="it-IT" b="1" i="1" dirty="0" err="1" smtClean="0"/>
              <a:t>…</a:t>
            </a:r>
            <a:endParaRPr lang="it-IT" b="1" i="1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0364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5616" y="1844824"/>
            <a:ext cx="73437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r>
              <a:rPr lang="it-IT" sz="3200" dirty="0" smtClean="0"/>
              <a:t>Per </a:t>
            </a:r>
            <a:r>
              <a:rPr lang="it-IT" sz="3200" b="1" i="1" dirty="0" smtClean="0"/>
              <a:t>e-learning</a:t>
            </a:r>
            <a:r>
              <a:rPr lang="it-IT" sz="3200" dirty="0" smtClean="0"/>
              <a:t> (</a:t>
            </a:r>
            <a:r>
              <a:rPr lang="it-IT" sz="3200" b="1" dirty="0" smtClean="0"/>
              <a:t>apprendimento on-line</a:t>
            </a:r>
            <a:r>
              <a:rPr lang="it-IT" sz="3200" dirty="0" smtClean="0"/>
              <a:t>) </a:t>
            </a:r>
          </a:p>
          <a:p>
            <a:pPr algn="just"/>
            <a:r>
              <a:rPr lang="it-IT" sz="2800" dirty="0" smtClean="0"/>
              <a:t>s'intende "l'uso delle tecnologie multimediali e di Internet per migliorare la qualità dell’apprendimento facilitando l’accesso alle risorse e ai servizi, così come anche agli scambi e alla collaborazione (creazione di comunità virtuali di apprendimento)."</a:t>
            </a:r>
          </a:p>
          <a:p>
            <a:pPr algn="just"/>
            <a:endParaRPr lang="it-IT" sz="1400" dirty="0" smtClean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755576" y="5445224"/>
            <a:ext cx="7344816" cy="93610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E-LEARNING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646709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576288" y="3032224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76263" y="3968750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99592" y="5445224"/>
            <a:ext cx="7632848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E-LEARNING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4701" y="2241723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L'insegnamento  on-line  sfrutta le potenzialità rese disponibili da </a:t>
            </a:r>
            <a:r>
              <a:rPr lang="it-IT" sz="3200" dirty="0" smtClean="0">
                <a:hlinkClick r:id="rId2" action="ppaction://hlinkfile" tooltip="Internet"/>
              </a:rPr>
              <a:t>Internet</a:t>
            </a:r>
            <a:r>
              <a:rPr lang="it-IT" sz="3200" dirty="0" smtClean="0"/>
              <a:t> per fornire </a:t>
            </a:r>
            <a:r>
              <a:rPr lang="it-IT" sz="3200" dirty="0" smtClean="0">
                <a:hlinkClick r:id="rId3" action="ppaction://hlinkfile" tooltip="Formazione"/>
              </a:rPr>
              <a:t>formazione</a:t>
            </a:r>
            <a:r>
              <a:rPr lang="it-IT" sz="3200" dirty="0" smtClean="0"/>
              <a:t> agli utenti, che possono accedere ai contenuti dei corsi in qualsiasi momento e in ogni luogo in cui esista una connessione internet.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doing</a:t>
            </a:r>
            <a:r>
              <a:rPr lang="it-IT" dirty="0" smtClean="0"/>
              <a:t> significa “imparare facendo”, </a:t>
            </a:r>
            <a:r>
              <a:rPr lang="it-IT" i="1" dirty="0" smtClean="0">
                <a:solidFill>
                  <a:srgbClr val="FF0000"/>
                </a:solidFill>
              </a:rPr>
              <a:t>“imparare attraverso il fare”.</a:t>
            </a:r>
          </a:p>
          <a:p>
            <a:pPr>
              <a:buNone/>
            </a:pPr>
            <a:r>
              <a:rPr lang="it-IT" dirty="0" smtClean="0"/>
              <a:t>	ove l’imparare non sia solo il memorizzare, ma anche e soprattutto il </a:t>
            </a:r>
            <a:r>
              <a:rPr lang="it-IT" b="1" i="1" dirty="0" smtClean="0"/>
              <a:t>“comprendere”. </a:t>
            </a:r>
          </a:p>
          <a:p>
            <a:pPr>
              <a:buNone/>
            </a:pPr>
            <a:r>
              <a:rPr lang="it-IT" dirty="0" smtClean="0"/>
              <a:t>	Per comprendere e memorizzare, sembra che la strategia migliore sia l’apprendere attraverso il fare, attraverso l’operare, attraverso le azioni.</a:t>
            </a:r>
            <a:endParaRPr lang="it-IT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323528" y="476672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LEARNING BY DOING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16200000">
            <a:off x="286669" y="173766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6200000">
            <a:off x="286669" y="2745779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6200000">
            <a:off x="358676" y="3825900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Non si apprende solo attraverso il mero fare, la semplice attività non accompagnata dal pensiero, dalla riflessione non porta a nulla. </a:t>
            </a:r>
          </a:p>
          <a:p>
            <a:pPr>
              <a:buNone/>
            </a:pPr>
            <a:r>
              <a:rPr lang="it-IT" dirty="0" smtClean="0"/>
              <a:t>	Per comprendere deve intervenire la </a:t>
            </a:r>
            <a:r>
              <a:rPr lang="it-IT" b="1" i="1" dirty="0" smtClean="0"/>
              <a:t>riflessione, il pensiero</a:t>
            </a:r>
            <a:r>
              <a:rPr lang="it-IT" dirty="0" smtClean="0"/>
              <a:t>. Le azioni debbono essere interiorizzate, eseguite mentalmente. </a:t>
            </a:r>
          </a:p>
          <a:p>
            <a:pPr algn="ctr">
              <a:buNone/>
            </a:pPr>
            <a:r>
              <a:rPr lang="it-IT" b="1" dirty="0" smtClean="0"/>
              <a:t>Occorre</a:t>
            </a:r>
          </a:p>
          <a:p>
            <a:pPr algn="ctr">
              <a:buNone/>
            </a:pPr>
            <a:r>
              <a:rPr lang="it-IT" dirty="0" smtClean="0"/>
              <a:t>		</a:t>
            </a:r>
            <a:r>
              <a:rPr lang="it-IT" b="1" i="1" dirty="0" smtClean="0">
                <a:solidFill>
                  <a:srgbClr val="FF0000"/>
                </a:solidFill>
              </a:rPr>
              <a:t>riflettere</a:t>
            </a:r>
            <a:r>
              <a:rPr lang="it-IT" b="1" dirty="0" smtClean="0">
                <a:solidFill>
                  <a:srgbClr val="FF0000"/>
                </a:solidFill>
              </a:rPr>
              <a:t>,</a:t>
            </a:r>
            <a:r>
              <a:rPr lang="it-IT" b="1" dirty="0" smtClean="0"/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pensare,</a:t>
            </a:r>
            <a:r>
              <a:rPr lang="it-IT" b="1" dirty="0" smtClean="0"/>
              <a:t>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acquisire consapevolezza delle azioni. </a:t>
            </a:r>
          </a:p>
          <a:p>
            <a:endParaRPr lang="it-IT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323528" y="476672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LEARNING BY DOING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91680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 smtClean="0"/>
          </a:p>
          <a:p>
            <a:endParaRPr lang="it-IT" dirty="0" err="1" smtClean="0"/>
          </a:p>
        </p:txBody>
      </p:sp>
      <p:sp>
        <p:nvSpPr>
          <p:cNvPr id="8" name="Freccia in giù 7"/>
          <p:cNvSpPr/>
          <p:nvPr/>
        </p:nvSpPr>
        <p:spPr>
          <a:xfrm rot="16200000">
            <a:off x="358677" y="173766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6200000">
            <a:off x="358676" y="3249836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6200000">
            <a:off x="718843" y="4905894"/>
            <a:ext cx="361503" cy="720082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>
              <a:buNone/>
            </a:pPr>
            <a:r>
              <a:rPr lang="it-IT" sz="3600" dirty="0" smtClean="0"/>
              <a:t>		All’azione si deve accompagnare il pensiero: quindi </a:t>
            </a:r>
            <a:r>
              <a:rPr lang="it-IT" sz="3600" b="1" dirty="0" err="1" smtClean="0"/>
              <a:t>learning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doing</a:t>
            </a:r>
            <a:r>
              <a:rPr lang="it-IT" sz="3600" dirty="0" smtClean="0"/>
              <a:t>, ma anche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learning</a:t>
            </a:r>
            <a:r>
              <a:rPr lang="it-IT" sz="3600" b="1" i="1" dirty="0" smtClean="0">
                <a:solidFill>
                  <a:srgbClr val="FF0000"/>
                </a:solidFill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by</a:t>
            </a:r>
            <a:r>
              <a:rPr lang="it-IT" sz="3600" b="1" i="1" dirty="0" smtClean="0">
                <a:solidFill>
                  <a:srgbClr val="FF0000"/>
                </a:solidFill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thinking</a:t>
            </a:r>
            <a:r>
              <a:rPr lang="it-IT" sz="3600" i="1" dirty="0" smtClean="0">
                <a:solidFill>
                  <a:srgbClr val="FF0000"/>
                </a:solidFill>
              </a:rPr>
              <a:t>.</a:t>
            </a:r>
            <a:r>
              <a:rPr lang="it-IT" sz="3600" dirty="0" smtClean="0"/>
              <a:t> </a:t>
            </a:r>
          </a:p>
          <a:p>
            <a:pPr>
              <a:buNone/>
            </a:pPr>
            <a:r>
              <a:rPr lang="it-IT" sz="3600" dirty="0" smtClean="0"/>
              <a:t>		Operare pensando, riflettendo, discutendo con se stessi e con gli altri (</a:t>
            </a:r>
            <a:r>
              <a:rPr lang="it-IT" sz="3600" dirty="0" smtClean="0">
                <a:solidFill>
                  <a:srgbClr val="FF0000"/>
                </a:solidFill>
              </a:rPr>
              <a:t>cooperative </a:t>
            </a:r>
            <a:r>
              <a:rPr lang="it-IT" sz="3600" dirty="0" err="1" smtClean="0">
                <a:solidFill>
                  <a:srgbClr val="FF0000"/>
                </a:solidFill>
              </a:rPr>
              <a:t>learning</a:t>
            </a:r>
            <a:r>
              <a:rPr lang="it-IT" sz="3600" dirty="0" smtClean="0"/>
              <a:t>). </a:t>
            </a:r>
            <a:endParaRPr lang="it-IT" sz="3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-5400000">
            <a:off x="3708611" y="-3708611"/>
            <a:ext cx="1772815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 dirty="0">
                <a:latin typeface="Trebuchet MS" pitchFamily="34" charset="0"/>
              </a:rPr>
              <a:t>  </a:t>
            </a:r>
            <a:r>
              <a:rPr lang="it-IT" sz="1100" b="1" dirty="0" smtClean="0">
                <a:latin typeface="Trebuchet MS" pitchFamily="34" charset="0"/>
              </a:rPr>
              <a:t>e</a:t>
            </a:r>
            <a:endParaRPr lang="it-IT" dirty="0"/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323528" y="332656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LEARNING BY DOING-</a:t>
            </a:r>
          </a:p>
          <a:p>
            <a:pPr algn="ctr"/>
            <a:endParaRPr lang="it-IT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LEARNING BY THINKING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 rot="16200000">
            <a:off x="502693" y="2313731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6200000">
            <a:off x="502692" y="4113932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r>
              <a:rPr lang="it-IT" sz="3600" b="1" i="1" dirty="0">
                <a:latin typeface="Trebuchet MS" pitchFamily="34" charset="0"/>
              </a:rPr>
              <a:t>Creazione</a:t>
            </a:r>
            <a:r>
              <a:rPr lang="it-IT" sz="3200" b="1" dirty="0">
                <a:latin typeface="Trebuchet MS" pitchFamily="34" charset="0"/>
              </a:rPr>
              <a:t>:</a:t>
            </a:r>
            <a:r>
              <a:rPr lang="it-IT" sz="3200" dirty="0">
                <a:latin typeface="Trebuchet MS" pitchFamily="34" charset="0"/>
              </a:rPr>
              <a:t> individuare un problema presente nel proprio contesto di vita quotidiana e proporre una soluzione definendo anche le possibili sinergie sul territorio. </a:t>
            </a: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1560" y="5301208"/>
            <a:ext cx="8208912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 smtClean="0">
                <a:solidFill>
                  <a:srgbClr val="680000"/>
                </a:solidFill>
                <a:latin typeface="Trebuchet MS" pitchFamily="34" charset="0"/>
              </a:rPr>
              <a:t>FORMAZIONE </a:t>
            </a: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PASSI </a:t>
            </a:r>
            <a:r>
              <a:rPr lang="it-IT" sz="3200" dirty="0">
                <a:solidFill>
                  <a:schemeClr val="bg1"/>
                </a:solidFill>
                <a:latin typeface="Trebuchet MS" pitchFamily="34" charset="0"/>
              </a:rPr>
              <a:t>DA COMPIERE</a:t>
            </a: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en-GB" sz="3300" b="1" dirty="0" err="1" smtClean="0">
                <a:solidFill>
                  <a:srgbClr val="800000"/>
                </a:solidFill>
                <a:latin typeface="Times"/>
                <a:cs typeface="Times"/>
              </a:rPr>
              <a:t>Cos’è</a:t>
            </a:r>
            <a:r>
              <a:rPr lang="en-GB" sz="3300" b="1" dirty="0" smtClean="0">
                <a:solidFill>
                  <a:srgbClr val="800000"/>
                </a:solidFill>
                <a:latin typeface="Times"/>
                <a:cs typeface="Times"/>
              </a:rPr>
              <a:t> un </a:t>
            </a:r>
            <a:r>
              <a:rPr lang="en-GB" sz="33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r>
              <a:rPr lang="en-GB" sz="3300" b="1" dirty="0" smtClean="0">
                <a:solidFill>
                  <a:srgbClr val="800000"/>
                </a:solidFill>
                <a:latin typeface="Times"/>
                <a:cs typeface="Times"/>
              </a:rPr>
              <a:t>?</a:t>
            </a:r>
            <a:endParaRPr lang="en-GB" sz="3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2" name="Immagine 11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9589" y="3461867"/>
            <a:ext cx="1519022" cy="151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1560" y="5301208"/>
            <a:ext cx="8208912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 smtClean="0">
                <a:solidFill>
                  <a:srgbClr val="680000"/>
                </a:solidFill>
                <a:latin typeface="Trebuchet MS" pitchFamily="34" charset="0"/>
              </a:rPr>
              <a:t>FORMAZIONE </a:t>
            </a: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IL PROBLEMA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15616" y="2132856"/>
            <a:ext cx="6264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dirty="0" smtClean="0">
                <a:latin typeface="Times"/>
                <a:cs typeface="Times"/>
              </a:rPr>
              <a:t>Un problema è una chance per fare del tuo meglio</a:t>
            </a:r>
          </a:p>
          <a:p>
            <a:pPr algn="ctr"/>
            <a:endParaRPr lang="it-IT" sz="1600" dirty="0" smtClean="0">
              <a:latin typeface="Times"/>
              <a:cs typeface="Times"/>
            </a:endParaRPr>
          </a:p>
          <a:p>
            <a:r>
              <a:rPr lang="it-IT" sz="2800" dirty="0" smtClean="0">
                <a:latin typeface="Times"/>
                <a:cs typeface="Times"/>
              </a:rPr>
              <a:t>Duke Ellington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2987824" y="0"/>
            <a:ext cx="266429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NEET</a:t>
            </a:r>
            <a:endParaRPr lang="it-IT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2132856"/>
            <a:ext cx="828092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</a:t>
            </a:r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</a:t>
            </a:r>
            <a:r>
              <a:rPr lang="it-IT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Education</a:t>
            </a:r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it-IT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Employment</a:t>
            </a:r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Training</a:t>
            </a:r>
          </a:p>
          <a:p>
            <a:pPr algn="ctr"/>
            <a:endParaRPr lang="it-IT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 nostro paese sono oltre 2 milioni il 23% della popolazione nazionale: un esercito immobile di nuovi analfabeti  che rischia di rimanere ai margini, fuori dai percorsi formativi  e non riesce a entrare nel mondo del lavoro</a:t>
            </a:r>
            <a:endParaRPr lang="it-IT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1560" y="5589240"/>
            <a:ext cx="8208912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 smtClean="0">
                <a:solidFill>
                  <a:srgbClr val="680000"/>
                </a:solidFill>
                <a:latin typeface="Trebuchet MS" pitchFamily="34" charset="0"/>
              </a:rPr>
              <a:t>FORMAZIONE </a:t>
            </a: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IL PROBLEMA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15616" y="213285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/>
          </a:p>
        </p:txBody>
      </p:sp>
      <p:sp>
        <p:nvSpPr>
          <p:cNvPr id="9" name="Rettangolo 8"/>
          <p:cNvSpPr/>
          <p:nvPr/>
        </p:nvSpPr>
        <p:spPr>
          <a:xfrm>
            <a:off x="1115616" y="1700808"/>
            <a:ext cx="66967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dirty="0" smtClean="0">
                <a:latin typeface="Times"/>
                <a:cs typeface="Times"/>
              </a:rPr>
              <a:t>Tutto il progresso è precario e la soluzione di un problema ci conduce ad affrontarne un altro.</a:t>
            </a:r>
          </a:p>
          <a:p>
            <a:endParaRPr lang="it-IT" sz="2000" i="1" dirty="0" smtClean="0">
              <a:latin typeface="Times"/>
              <a:cs typeface="Times"/>
            </a:endParaRPr>
          </a:p>
          <a:p>
            <a:r>
              <a:rPr lang="it-IT" sz="2800" dirty="0" smtClean="0">
                <a:latin typeface="Times"/>
                <a:cs typeface="Times"/>
              </a:rPr>
              <a:t>Martin </a:t>
            </a:r>
            <a:r>
              <a:rPr lang="it-IT" sz="2800" dirty="0" err="1" smtClean="0">
                <a:latin typeface="Times"/>
                <a:cs typeface="Times"/>
              </a:rPr>
              <a:t>Luther</a:t>
            </a:r>
            <a:r>
              <a:rPr lang="it-IT" sz="2800" dirty="0" smtClean="0">
                <a:latin typeface="Times"/>
                <a:cs typeface="Times"/>
              </a:rPr>
              <a:t> King</a:t>
            </a:r>
            <a:endParaRPr lang="it-IT" sz="28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755576" y="5589240"/>
            <a:ext cx="7776864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 smtClean="0">
                <a:solidFill>
                  <a:srgbClr val="680000"/>
                </a:solidFill>
                <a:latin typeface="Trebuchet MS" pitchFamily="34" charset="0"/>
              </a:rPr>
              <a:t>FORMAZIONE </a:t>
            </a: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LA COMPLESSITA’ DEL PROBLEMA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15616" y="213285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/>
          </a:p>
        </p:txBody>
      </p:sp>
      <p:sp>
        <p:nvSpPr>
          <p:cNvPr id="9" name="Rettangolo 8"/>
          <p:cNvSpPr/>
          <p:nvPr/>
        </p:nvSpPr>
        <p:spPr>
          <a:xfrm>
            <a:off x="1115616" y="170080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latin typeface="Times"/>
              <a:cs typeface="Time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5576" y="1700808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Times"/>
                <a:cs typeface="Times"/>
              </a:rPr>
              <a:t>Non importa quanto un problema sia complicato; di solito esso può essere ridotto ad una forma semplice e comprensibile, che spesso è poi la migliore soluzione. </a:t>
            </a:r>
          </a:p>
          <a:p>
            <a:endParaRPr lang="it-IT" dirty="0" smtClean="0">
              <a:latin typeface="Times"/>
              <a:cs typeface="Times"/>
            </a:endParaRPr>
          </a:p>
          <a:p>
            <a:r>
              <a:rPr lang="it-IT" sz="2800" dirty="0" smtClean="0">
                <a:latin typeface="Times"/>
                <a:cs typeface="Times"/>
              </a:rPr>
              <a:t>An </a:t>
            </a:r>
            <a:r>
              <a:rPr lang="it-IT" sz="2800" dirty="0" err="1" smtClean="0">
                <a:latin typeface="Times"/>
                <a:cs typeface="Times"/>
              </a:rPr>
              <a:t>Wang</a:t>
            </a:r>
            <a:r>
              <a:rPr lang="it-IT" sz="2800" dirty="0" smtClean="0">
                <a:latin typeface="Times"/>
                <a:cs typeface="Times"/>
              </a:rPr>
              <a:t> (</a:t>
            </a:r>
            <a:r>
              <a:rPr lang="it-IT" sz="2800" dirty="0" err="1" smtClean="0">
                <a:latin typeface="Times"/>
                <a:cs typeface="Times"/>
              </a:rPr>
              <a:t>BrainyQuotes</a:t>
            </a:r>
            <a:r>
              <a:rPr lang="it-IT" sz="2800" dirty="0" smtClean="0">
                <a:latin typeface="Times"/>
                <a:cs typeface="Times"/>
              </a:rPr>
              <a:t>)</a:t>
            </a:r>
          </a:p>
          <a:p>
            <a:endParaRPr lang="it-IT" sz="3200" b="1" dirty="0" smtClean="0">
              <a:latin typeface="Times"/>
              <a:cs typeface="Times"/>
            </a:endParaRPr>
          </a:p>
          <a:p>
            <a:endParaRPr lang="it-IT" sz="3200" b="1" dirty="0" smtClean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724560"/>
          </a:xfrm>
        </p:spPr>
        <p:txBody>
          <a:bodyPr>
            <a:normAutofit/>
          </a:bodyPr>
          <a:lstStyle/>
          <a:p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Cos’è una soluzione? </a:t>
            </a: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12776"/>
            <a:ext cx="1324609" cy="165576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15616" y="335699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 smtClean="0">
                <a:latin typeface="Times"/>
                <a:cs typeface="Times"/>
              </a:rPr>
              <a:t>Il dono di una soluzione, quella cui tendiamo, comincia quando il nostro pensiero si immerge nella sua soluzione</a:t>
            </a:r>
            <a:r>
              <a:rPr lang="it-IT" sz="2800" i="1" dirty="0" smtClean="0">
                <a:latin typeface="Times"/>
                <a:cs typeface="Times"/>
              </a:rPr>
              <a:t>.</a:t>
            </a:r>
          </a:p>
          <a:p>
            <a:pPr algn="ctr"/>
            <a:endParaRPr lang="it-IT" sz="1200" i="1" dirty="0" smtClean="0">
              <a:latin typeface="Times"/>
              <a:cs typeface="Times"/>
            </a:endParaRPr>
          </a:p>
          <a:p>
            <a:pPr algn="ctr"/>
            <a:r>
              <a:rPr lang="it-IT" sz="2000" b="1" dirty="0" smtClean="0">
                <a:latin typeface="Times"/>
                <a:cs typeface="Times"/>
              </a:rPr>
              <a:t>Estratto da una poesia di Michael Charles </a:t>
            </a:r>
            <a:r>
              <a:rPr lang="it-IT" sz="2000" b="1" dirty="0" err="1" smtClean="0">
                <a:latin typeface="Times"/>
                <a:cs typeface="Times"/>
              </a:rPr>
              <a:t>Messineo</a:t>
            </a:r>
            <a:endParaRPr lang="it-IT" sz="2000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39552" y="5589240"/>
            <a:ext cx="8208912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 smtClean="0">
                <a:solidFill>
                  <a:srgbClr val="680000"/>
                </a:solidFill>
                <a:latin typeface="Trebuchet MS" pitchFamily="34" charset="0"/>
              </a:rPr>
              <a:t>FORMAZIONE </a:t>
            </a: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LA SOLUZIONE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5576" y="191683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i="1" dirty="0" smtClean="0">
                <a:latin typeface="Times"/>
                <a:cs typeface="Times"/>
              </a:rPr>
              <a:t>Per ogni problema complesso esiste una soluzione che è semplice, elegante, ed errata</a:t>
            </a:r>
            <a:r>
              <a:rPr lang="it-IT" i="1" dirty="0" smtClean="0">
                <a:latin typeface="Times"/>
                <a:cs typeface="Times"/>
              </a:rPr>
              <a:t>.</a:t>
            </a:r>
          </a:p>
          <a:p>
            <a:pPr algn="ctr"/>
            <a:endParaRPr lang="it-IT" sz="1600" i="1" dirty="0" smtClean="0">
              <a:latin typeface="Times"/>
              <a:cs typeface="Times"/>
            </a:endParaRPr>
          </a:p>
          <a:p>
            <a:r>
              <a:rPr lang="it-IT" sz="3200" i="1" dirty="0" smtClean="0">
                <a:latin typeface="Times"/>
                <a:cs typeface="Times"/>
              </a:rPr>
              <a:t>H. L. </a:t>
            </a:r>
            <a:r>
              <a:rPr lang="it-IT" sz="3200" i="1" dirty="0" err="1" smtClean="0">
                <a:latin typeface="Times"/>
                <a:cs typeface="Times"/>
              </a:rPr>
              <a:t>Mencken</a:t>
            </a:r>
            <a:endParaRPr lang="it-IT" sz="32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LA SOLUZIONE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5576" y="191683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Times"/>
                <a:cs typeface="Times"/>
              </a:rPr>
              <a:t>Credi che possa essere fatto! </a:t>
            </a:r>
          </a:p>
          <a:p>
            <a:pPr algn="ctr"/>
            <a:r>
              <a:rPr lang="it-IT" sz="3600" i="1" dirty="0" smtClean="0">
                <a:latin typeface="Times"/>
                <a:cs typeface="Times"/>
              </a:rPr>
              <a:t>Quando credi che una cosa può essere fatta, se ci credi veramente la tua mente troverà i modi per farlo. </a:t>
            </a:r>
          </a:p>
          <a:p>
            <a:pPr algn="ctr"/>
            <a:r>
              <a:rPr lang="it-IT" sz="3600" i="1" dirty="0" smtClean="0">
                <a:latin typeface="Times"/>
                <a:cs typeface="Times"/>
              </a:rPr>
              <a:t>Credere in una soluzione è una via tracciata verso la sua soluzione.</a:t>
            </a:r>
          </a:p>
          <a:p>
            <a:endParaRPr lang="it-IT" sz="1600" i="1" dirty="0" smtClean="0">
              <a:latin typeface="Times"/>
              <a:cs typeface="Times"/>
            </a:endParaRPr>
          </a:p>
          <a:p>
            <a:r>
              <a:rPr lang="it-IT" sz="3200" i="1" dirty="0" smtClean="0">
                <a:latin typeface="Times"/>
                <a:cs typeface="Times"/>
              </a:rPr>
              <a:t>David Joseph </a:t>
            </a:r>
            <a:r>
              <a:rPr lang="it-IT" sz="3200" i="1" dirty="0" err="1" smtClean="0">
                <a:latin typeface="Times"/>
                <a:cs typeface="Times"/>
              </a:rPr>
              <a:t>Schwartz</a:t>
            </a:r>
            <a:endParaRPr lang="it-IT" sz="32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87624" y="1772816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27584" y="5589240"/>
            <a:ext cx="7632848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Progetti di innovazione sociale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7056" y="180895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576288" y="2816200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647502" y="3609082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Individuare un </a:t>
            </a:r>
            <a:r>
              <a:rPr lang="it-IT" sz="2800" i="1" dirty="0" smtClean="0">
                <a:solidFill>
                  <a:srgbClr val="FF0000"/>
                </a:solidFill>
              </a:rPr>
              <a:t>PROBLEMA </a:t>
            </a:r>
            <a:r>
              <a:rPr lang="it-IT" sz="2800" dirty="0" smtClean="0"/>
              <a:t>presente nel proprio contesto di vita quotidiana</a:t>
            </a:r>
          </a:p>
          <a:p>
            <a:endParaRPr lang="it-IT" sz="1100" dirty="0" smtClean="0"/>
          </a:p>
          <a:p>
            <a:r>
              <a:rPr lang="it-IT" sz="2800" dirty="0" smtClean="0"/>
              <a:t>Scuola – quartiere – città </a:t>
            </a:r>
          </a:p>
          <a:p>
            <a:endParaRPr lang="it-IT" sz="1000" dirty="0" smtClean="0"/>
          </a:p>
          <a:p>
            <a:r>
              <a:rPr lang="it-IT" sz="2800" dirty="0" smtClean="0"/>
              <a:t>e </a:t>
            </a:r>
            <a:r>
              <a:rPr lang="it-IT" sz="2800" i="1" dirty="0" smtClean="0">
                <a:solidFill>
                  <a:srgbClr val="FF0000"/>
                </a:solidFill>
              </a:rPr>
              <a:t>proporre una soluzione</a:t>
            </a:r>
            <a:r>
              <a:rPr lang="it-IT" sz="2800" dirty="0" smtClean="0"/>
              <a:t> definendo anche le possibili sinergie con attori sul territorio: enti, associazioni, aziende, per contribuire insieme alla soluzione del problema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971600" y="5229200"/>
            <a:ext cx="7488832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576288" y="3032224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15616" y="1859340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i="1" dirty="0" smtClean="0">
              <a:solidFill>
                <a:srgbClr val="FF0000"/>
              </a:solidFill>
            </a:endParaRPr>
          </a:p>
          <a:p>
            <a:pPr algn="ctr"/>
            <a:r>
              <a:rPr lang="it-IT" sz="3600" b="1" i="1" u="sng" dirty="0" smtClean="0">
                <a:solidFill>
                  <a:srgbClr val="FF0000"/>
                </a:solidFill>
              </a:rPr>
              <a:t>Processo cognitivo </a:t>
            </a:r>
            <a:r>
              <a:rPr lang="it-IT" sz="3600" dirty="0" smtClean="0"/>
              <a:t>messo in atto per </a:t>
            </a:r>
            <a:r>
              <a:rPr lang="it-IT" sz="3600" i="1" dirty="0" smtClean="0"/>
              <a:t>analizzare una situazione problematica </a:t>
            </a:r>
          </a:p>
          <a:p>
            <a:pPr algn="ctr"/>
            <a:r>
              <a:rPr lang="it-IT" sz="3600" dirty="0" smtClean="0"/>
              <a:t>e escogitare una soluzione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043608" y="5445224"/>
            <a:ext cx="7272808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È quindi una sequenza di operazioni cognitive al termine della quale si arriva ad una soluzione precedentemente sconosciuta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331640" y="5445224"/>
            <a:ext cx="5976938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4701" y="2313731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r>
              <a:rPr lang="it-IT" sz="3200" dirty="0" smtClean="0"/>
              <a:t>In modo più o meno consapevole e più o meno efficiente, ognuno di noi affronta i diversi problemi della propria esperienza ricorrendo al concetto di </a:t>
            </a:r>
            <a:r>
              <a:rPr lang="it-IT" sz="3200" dirty="0" err="1" smtClean="0"/>
              <a:t>problem</a:t>
            </a:r>
            <a:r>
              <a:rPr lang="it-IT" sz="3200" dirty="0" smtClean="0"/>
              <a:t> </a:t>
            </a:r>
            <a:r>
              <a:rPr lang="it-IT" sz="3200" dirty="0" err="1" smtClean="0"/>
              <a:t>solving</a:t>
            </a:r>
            <a:endParaRPr lang="it-IT" sz="32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27584" y="5013176"/>
            <a:ext cx="7632848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dirty="0" smtClean="0"/>
              <a:t>E’ facile ricorrere all’esempio di risoluzione di un problema di matematica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73063" y="3175"/>
            <a:ext cx="9540876" cy="7094538"/>
            <a:chOff x="7537" y="0"/>
            <a:chExt cx="4723" cy="15833"/>
          </a:xfrm>
        </p:grpSpPr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9050" y="0"/>
              <a:ext cx="3210" cy="15297"/>
            </a:xfrm>
            <a:prstGeom prst="rect">
              <a:avLst/>
            </a:prstGeom>
            <a:solidFill>
              <a:srgbClr val="960B2D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it-IT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endParaRPr lang="it-IT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endParaRPr lang="it-IT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endParaRPr lang="it-IT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it-IT" sz="1100" b="1">
                  <a:latin typeface="Trebuchet MS" pitchFamily="34" charset="0"/>
                </a:rPr>
                <a:t>  </a:t>
              </a:r>
              <a:endParaRPr lang="it-IT"/>
            </a:p>
          </p:txBody>
        </p:sp>
        <p:sp>
          <p:nvSpPr>
            <p:cNvPr id="2058" name="Rectangle 6" descr="Light vertical"/>
            <p:cNvSpPr>
              <a:spLocks noChangeArrowheads="1"/>
            </p:cNvSpPr>
            <p:nvPr/>
          </p:nvSpPr>
          <p:spPr bwMode="auto">
            <a:xfrm flipH="1">
              <a:off x="7537" y="8"/>
              <a:ext cx="23" cy="15825"/>
            </a:xfrm>
            <a:prstGeom prst="rect">
              <a:avLst/>
            </a:prstGeom>
            <a:pattFill prst="ltVert">
              <a:fgClr>
                <a:srgbClr val="9BBB59">
                  <a:alpha val="79999"/>
                </a:srgbClr>
              </a:fgClr>
              <a:bgClr>
                <a:srgbClr val="FFFFFF">
                  <a:alpha val="79999"/>
                </a:srgbClr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  <p:sp>
        <p:nvSpPr>
          <p:cNvPr id="2051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endParaRPr lang="it-IT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endParaRPr lang="it-IT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Trebuchet MS" pitchFamily="34" charset="0"/>
              </a:rPr>
              <a:t>DALLE </a:t>
            </a:r>
            <a:r>
              <a:rPr lang="it-IT" sz="2800" b="1" dirty="0">
                <a:solidFill>
                  <a:schemeClr val="bg1"/>
                </a:solidFill>
                <a:latin typeface="Trebuchet MS" pitchFamily="34" charset="0"/>
              </a:rPr>
              <a:t>COMPETENZE PER LA VITA </a:t>
            </a:r>
            <a:endParaRPr lang="it-IT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endParaRPr lang="it-IT" sz="2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Trebuchet MS" pitchFamily="34" charset="0"/>
              </a:rPr>
              <a:t>AL </a:t>
            </a:r>
            <a:r>
              <a:rPr lang="it-IT" sz="2800" b="1" dirty="0">
                <a:solidFill>
                  <a:schemeClr val="bg1"/>
                </a:solidFill>
                <a:latin typeface="Trebuchet MS" pitchFamily="34" charset="0"/>
              </a:rPr>
              <a:t>PROTAGONISMO SOCIALE</a:t>
            </a:r>
          </a:p>
          <a:p>
            <a:pPr algn="ctr"/>
            <a:endParaRPr lang="it-IT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522288"/>
            <a:ext cx="16049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MSFT_logo_rgb_C-G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492375"/>
            <a:ext cx="1990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rg_hi" descr="https://encrypted-tbn0.gstatic.com/images?q=tbn:ANd9GcS7KPmGetcNdYWgC5RGqcwkBmTqYrNXxPJ6_4sfsecu33y5RzQ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27000" y="4005263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E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5229225"/>
            <a:ext cx="19161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157413" y="762000"/>
            <a:ext cx="7010400" cy="1874838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3200" b="1" i="1">
              <a:solidFill>
                <a:srgbClr val="FFFFFF"/>
              </a:solidFill>
              <a:latin typeface="Trebuchet MS" pitchFamily="34" charset="0"/>
            </a:endParaRPr>
          </a:p>
          <a:p>
            <a:pPr>
              <a:spcAft>
                <a:spcPts val="1000"/>
              </a:spcAft>
            </a:pPr>
            <a:r>
              <a:rPr lang="it-IT" sz="3200" b="1" i="1">
                <a:solidFill>
                  <a:srgbClr val="FFFFFF"/>
                </a:solidFill>
                <a:latin typeface="Trebuchet MS" pitchFamily="34" charset="0"/>
              </a:rPr>
              <a:t>MEET </a:t>
            </a:r>
            <a:r>
              <a:rPr lang="it-IT" sz="3200" b="1">
                <a:solidFill>
                  <a:srgbClr val="FFFFFF"/>
                </a:solidFill>
                <a:latin typeface="Trebuchet MS" pitchFamily="34" charset="0"/>
              </a:rPr>
              <a:t>NO</a:t>
            </a:r>
            <a:r>
              <a:rPr lang="it-IT" sz="3200" b="1" i="1">
                <a:solidFill>
                  <a:srgbClr val="FFFFFF"/>
                </a:solidFill>
                <a:latin typeface="Trebuchet MS" pitchFamily="34" charset="0"/>
              </a:rPr>
              <a:t> NEET</a:t>
            </a:r>
            <a:r>
              <a:rPr lang="it-IT" sz="3200" b="1" i="1">
                <a:latin typeface="Trebuchet MS" pitchFamily="34" charset="0"/>
              </a:rPr>
              <a:t> </a:t>
            </a:r>
            <a:endParaRPr lang="it-IT" sz="3200" b="1" i="1">
              <a:solidFill>
                <a:srgbClr val="FFFFFF"/>
              </a:solidFill>
              <a:latin typeface="Trebuchet MS" pitchFamily="34" charset="0"/>
            </a:endParaRPr>
          </a:p>
          <a:p>
            <a:pPr>
              <a:spcAft>
                <a:spcPts val="1000"/>
              </a:spcAft>
            </a:pPr>
            <a:r>
              <a:rPr lang="it-IT" sz="2000" b="1">
                <a:solidFill>
                  <a:srgbClr val="680000"/>
                </a:solidFill>
                <a:latin typeface="Trebuchet MS" pitchFamily="34" charset="0"/>
              </a:rPr>
              <a:t>IL PASSAPORTO PER LE COMPETENZE DEL XXI SECOLO</a:t>
            </a:r>
          </a:p>
          <a:p>
            <a:pPr>
              <a:spcAft>
                <a:spcPts val="1000"/>
              </a:spcAft>
            </a:pPr>
            <a:r>
              <a:rPr lang="it-IT" sz="2000" b="1">
                <a:solidFill>
                  <a:srgbClr val="FFFFFF"/>
                </a:solidFill>
                <a:latin typeface="Trebuchet MS" pitchFamily="34" charset="0"/>
              </a:rPr>
              <a:t>Un progetto per entrare nel mondo del lavoro dalla porta dell’impegno sociale.</a:t>
            </a:r>
          </a:p>
          <a:p>
            <a:pPr algn="just">
              <a:spcAft>
                <a:spcPts val="1000"/>
              </a:spcAft>
            </a:pPr>
            <a:r>
              <a:rPr lang="it-IT" sz="2000" b="1">
                <a:solidFill>
                  <a:srgbClr val="FFFFFF"/>
                </a:solidFill>
                <a:latin typeface="Trebuchet MS" pitchFamily="34" charset="0"/>
              </a:rPr>
              <a:t>. </a:t>
            </a:r>
          </a:p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043608" y="5517232"/>
            <a:ext cx="7344816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Se lo studente si limita alla meccanica applicazione di formule apprese, di ricette preconfezionate, sarà in grado di risolvere solo problemi eguali ad altri già noti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27584" y="5661248"/>
            <a:ext cx="7776864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360264" y="2672184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99592" y="184482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Nel caso del </a:t>
            </a:r>
            <a:r>
              <a:rPr lang="it-IT" sz="3600" i="1" dirty="0" err="1" smtClean="0"/>
              <a:t>problem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solving</a:t>
            </a:r>
            <a:r>
              <a:rPr lang="it-IT" sz="3600" dirty="0" smtClean="0"/>
              <a:t>, invece, non solo ci si trova davanti a un problema che non è direttamente riconducibile ad uno analogo, ma non si è in possesso in anticipo della formula che fornisce il risultato corretto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771775" y="2492896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718717" y="1953691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1224360" y="3032224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03486" y="3969122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4000" b="1" i="1" dirty="0" err="1" smtClean="0">
                <a:solidFill>
                  <a:srgbClr val="FF0000"/>
                </a:solidFill>
              </a:rPr>
              <a:t>Problem</a:t>
            </a:r>
            <a:r>
              <a:rPr lang="it-IT" sz="4000" b="1" i="1" dirty="0" smtClean="0">
                <a:solidFill>
                  <a:srgbClr val="FF0000"/>
                </a:solidFill>
              </a:rPr>
              <a:t> </a:t>
            </a:r>
            <a:r>
              <a:rPr lang="it-IT" sz="4000" b="1" i="1" dirty="0" err="1" smtClean="0">
                <a:solidFill>
                  <a:srgbClr val="FF0000"/>
                </a:solidFill>
              </a:rPr>
              <a:t>solving</a:t>
            </a:r>
            <a:endParaRPr lang="it-IT" sz="40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200" dirty="0" smtClean="0"/>
          </a:p>
          <a:p>
            <a:pPr lvl="1">
              <a:buFont typeface="Arial" pitchFamily="34" charset="0"/>
              <a:buChar char="•"/>
            </a:pPr>
            <a:r>
              <a:rPr lang="it-IT" sz="4000" b="1" i="1" dirty="0" smtClean="0">
                <a:solidFill>
                  <a:schemeClr val="accent5"/>
                </a:solidFill>
              </a:rPr>
              <a:t>pensiero critico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4000" b="1" i="1" dirty="0" smtClean="0">
                <a:solidFill>
                  <a:srgbClr val="FFFF00"/>
                </a:solidFill>
              </a:rPr>
              <a:t>Creatività</a:t>
            </a:r>
          </a:p>
          <a:p>
            <a:endParaRPr lang="it-IT" sz="2800" dirty="0" smtClean="0"/>
          </a:p>
          <a:p>
            <a:pPr lvl="1">
              <a:buFont typeface="Arial" pitchFamily="34" charset="0"/>
              <a:buChar char="•"/>
            </a:pPr>
            <a:r>
              <a:rPr lang="it-IT" sz="4000" b="1" i="1" dirty="0" smtClean="0">
                <a:solidFill>
                  <a:srgbClr val="002060"/>
                </a:solidFill>
              </a:rPr>
              <a:t>gestione costruttiva dei sentimenti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14" name="Freccia in giù 13"/>
          <p:cNvSpPr/>
          <p:nvPr/>
        </p:nvSpPr>
        <p:spPr>
          <a:xfrm rot="16200000">
            <a:off x="1007542" y="5049242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PROBLEM SOLVING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1556793"/>
            <a:ext cx="9144000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it-IT" sz="3200" b="1" i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3600" b="1" i="1" dirty="0" smtClean="0">
                <a:solidFill>
                  <a:schemeClr val="bg1"/>
                </a:solidFill>
              </a:rPr>
              <a:t>Sono competenze trasversali che permettono di affrontare in modo razionale e costruttivo le difficoltà, di reagire adeguatamente a nuove situazioni e a continui cambiamenti, di sviluppare la capacità di imparare</a:t>
            </a:r>
          </a:p>
          <a:p>
            <a:endParaRPr lang="it-IT" sz="3200" b="1" i="1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r>
              <a:rPr lang="it-IT" sz="2400" b="1" dirty="0">
                <a:latin typeface="Trebuchet MS" pitchFamily="34" charset="0"/>
              </a:rPr>
              <a:t>Contatto: </a:t>
            </a:r>
            <a:r>
              <a:rPr lang="it-IT" sz="2400" dirty="0">
                <a:latin typeface="Trebuchet MS" pitchFamily="34" charset="0"/>
              </a:rPr>
              <a:t>i giovani, attraverso una formazione esperienziale, svilupperanno le competenze necessarie per entrare in contatto con il mondo del lavoro.</a:t>
            </a:r>
          </a:p>
          <a:p>
            <a:pPr algn="just" eaLnBrk="0" hangingPunct="0"/>
            <a:r>
              <a:rPr lang="it-IT" sz="2400" dirty="0">
                <a:latin typeface="Trebuchet MS" pitchFamily="34" charset="0"/>
              </a:rPr>
              <a:t>I 20 migliori progetti sociali saranno presentati e premiati a Roma nel mese di dicembre 2013.</a:t>
            </a: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971600" y="5301208"/>
            <a:ext cx="7416824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PASSI </a:t>
            </a:r>
            <a:r>
              <a:rPr lang="it-IT" sz="3200" dirty="0">
                <a:solidFill>
                  <a:schemeClr val="bg1"/>
                </a:solidFill>
                <a:latin typeface="Trebuchet MS" pitchFamily="34" charset="0"/>
              </a:rPr>
              <a:t>DA COMPIERE</a:t>
            </a: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Progetti di innovazione sociale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7056" y="180895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647502" y="4329162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15616" y="1844824"/>
            <a:ext cx="74168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i="1" dirty="0" smtClean="0"/>
              <a:t>Obiettivo </a:t>
            </a:r>
            <a:r>
              <a:rPr lang="it-IT" sz="3200" dirty="0" smtClean="0"/>
              <a:t>del progetto MEET NO NEET è quello di fornire agli studenti gli strumenti concettuali e operativi per l’elaborazione di 	</a:t>
            </a:r>
            <a:r>
              <a:rPr lang="it-IT" sz="3200" i="1" dirty="0" smtClean="0">
                <a:solidFill>
                  <a:srgbClr val="FF0000"/>
                </a:solidFill>
              </a:rPr>
              <a:t>progetti di innovazione sociale.</a:t>
            </a:r>
          </a:p>
          <a:p>
            <a:endParaRPr lang="it-IT" sz="2000" i="1" dirty="0" smtClean="0">
              <a:solidFill>
                <a:srgbClr val="FF0000"/>
              </a:solidFill>
            </a:endParaRPr>
          </a:p>
          <a:p>
            <a:r>
              <a:rPr lang="it-IT" sz="3200" dirty="0" smtClean="0"/>
              <a:t>Progetti concreti che possano dare risposte, soluzioni a bisogni sociali non ancora soddisfatti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395536" y="5661248"/>
            <a:ext cx="8280920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INNOVAZIONE SOCIALE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1556792"/>
            <a:ext cx="9144000" cy="3908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4000" b="1" i="1" dirty="0" smtClean="0"/>
          </a:p>
          <a:p>
            <a:r>
              <a:rPr lang="it-IT" sz="4000" b="1" i="1" dirty="0" smtClean="0"/>
              <a:t>	CHE COS’E’ </a:t>
            </a:r>
          </a:p>
          <a:p>
            <a:pPr algn="ctr"/>
            <a:endParaRPr lang="it-IT" sz="4000" b="1" i="1" dirty="0" smtClean="0"/>
          </a:p>
          <a:p>
            <a:pPr algn="ctr"/>
            <a:endParaRPr lang="it-IT" sz="4000" b="1" i="1" dirty="0" smtClean="0"/>
          </a:p>
          <a:p>
            <a:pPr algn="ctr"/>
            <a:r>
              <a:rPr lang="it-IT" sz="4000" b="1" i="1" dirty="0" smtClean="0"/>
              <a:t>INNOVAZIONE SOCIALE ?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10" name="Ovale 9"/>
          <p:cNvSpPr/>
          <p:nvPr/>
        </p:nvSpPr>
        <p:spPr>
          <a:xfrm>
            <a:off x="7092280" y="1700808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i="1" dirty="0" smtClean="0"/>
              <a:t>?</a:t>
            </a:r>
            <a:endParaRPr lang="it-IT" sz="4400" dirty="0"/>
          </a:p>
        </p:txBody>
      </p:sp>
      <p:sp>
        <p:nvSpPr>
          <p:cNvPr id="12" name="Ovale 11"/>
          <p:cNvSpPr/>
          <p:nvPr/>
        </p:nvSpPr>
        <p:spPr>
          <a:xfrm>
            <a:off x="5076056" y="2348880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i="1" dirty="0" smtClean="0"/>
              <a:t>?</a:t>
            </a:r>
            <a:endParaRPr lang="it-IT" sz="4800" dirty="0"/>
          </a:p>
        </p:txBody>
      </p:sp>
      <p:sp>
        <p:nvSpPr>
          <p:cNvPr id="14" name="Ovale 13"/>
          <p:cNvSpPr/>
          <p:nvPr/>
        </p:nvSpPr>
        <p:spPr>
          <a:xfrm>
            <a:off x="1187624" y="3284984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i="1" dirty="0" smtClean="0"/>
              <a:t>?</a:t>
            </a:r>
            <a:endParaRPr lang="it-IT" sz="4000" dirty="0"/>
          </a:p>
        </p:txBody>
      </p:sp>
      <p:sp>
        <p:nvSpPr>
          <p:cNvPr id="15" name="Ovale 14"/>
          <p:cNvSpPr/>
          <p:nvPr/>
        </p:nvSpPr>
        <p:spPr>
          <a:xfrm>
            <a:off x="3059832" y="3140968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i="1" dirty="0" smtClean="0"/>
              <a:t>?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 rot="-5400000">
            <a:off x="3807618" y="-3807618"/>
            <a:ext cx="1528763" cy="9144000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6147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6148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rebuchet MS" pitchFamily="34" charset="0"/>
              </a:rPr>
              <a:t>CRONOPROGRAMMA DOCENTI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-5400000">
            <a:off x="3807617" y="-3807618"/>
            <a:ext cx="1528763" cy="9144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323528" y="476672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INNOVAZIONE SOCIALE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8" name="Immagine 7" descr="GIB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348880"/>
            <a:ext cx="2359102" cy="25908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55576" y="537321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solidFill>
                  <a:srgbClr val="FF0000"/>
                </a:solidFill>
              </a:rPr>
              <a:t>Che soddisfano bisogni sociali</a:t>
            </a:r>
            <a:endParaRPr lang="it-IT" sz="4400" i="1" dirty="0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67544" y="4149080"/>
            <a:ext cx="2088232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sz="2400" b="1" dirty="0" smtClean="0"/>
              <a:t>Nuove strategie</a:t>
            </a:r>
          </a:p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2843808" y="3284984"/>
            <a:ext cx="201622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concetti</a:t>
            </a:r>
          </a:p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4932040" y="2564904"/>
            <a:ext cx="1296144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sz="2400" dirty="0" smtClean="0"/>
              <a:t>idee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 eaLnBrk="0" hangingPunct="0"/>
            <a:r>
              <a:rPr lang="it-IT" sz="3600" b="1" i="1" dirty="0" err="1">
                <a:solidFill>
                  <a:srgbClr val="98002E"/>
                </a:solidFill>
                <a:latin typeface="Trebuchet MS" pitchFamily="34" charset="0"/>
              </a:rPr>
              <a:t>Phyrtual.org</a:t>
            </a:r>
            <a:r>
              <a:rPr lang="it-IT" sz="3600" dirty="0">
                <a:latin typeface="Trebuchet MS" pitchFamily="34" charset="0"/>
              </a:rPr>
              <a:t> per condividere le proprie idee di innovazione sociale, arricchirle con un piano di sviluppo </a:t>
            </a:r>
            <a:r>
              <a:rPr lang="it-IT" sz="3600" i="1" dirty="0">
                <a:latin typeface="Trebuchet MS" pitchFamily="34" charset="0"/>
              </a:rPr>
              <a:t>ad hoc</a:t>
            </a:r>
            <a:r>
              <a:rPr lang="it-IT" sz="3600" dirty="0">
                <a:latin typeface="Trebuchet MS" pitchFamily="34" charset="0"/>
              </a:rPr>
              <a:t> e incontrare </a:t>
            </a:r>
            <a:endParaRPr lang="it-IT" sz="3600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3600" dirty="0" smtClean="0">
                <a:latin typeface="Trebuchet MS" pitchFamily="34" charset="0"/>
              </a:rPr>
              <a:t>on </a:t>
            </a:r>
            <a:r>
              <a:rPr lang="it-IT" sz="3600" dirty="0" err="1">
                <a:latin typeface="Trebuchet MS" pitchFamily="34" charset="0"/>
              </a:rPr>
              <a:t>line</a:t>
            </a:r>
            <a:r>
              <a:rPr lang="it-IT" sz="3600" dirty="0">
                <a:latin typeface="Trebuchet MS" pitchFamily="34" charset="0"/>
              </a:rPr>
              <a:t> possibili donatori. </a:t>
            </a:r>
          </a:p>
          <a:p>
            <a:pPr algn="just"/>
            <a:endParaRPr lang="it-IT" sz="1400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99592" y="5301208"/>
            <a:ext cx="7704856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PASSI </a:t>
            </a:r>
            <a:r>
              <a:rPr lang="it-IT" sz="3200" dirty="0">
                <a:solidFill>
                  <a:schemeClr val="bg1"/>
                </a:solidFill>
                <a:latin typeface="Trebuchet MS" pitchFamily="34" charset="0"/>
              </a:rPr>
              <a:t>DA COMPIERE</a:t>
            </a: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971600" y="5517232"/>
            <a:ext cx="7416824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 smtClean="0">
                <a:solidFill>
                  <a:schemeClr val="bg1"/>
                </a:solidFill>
                <a:latin typeface="Trebuchet MS" pitchFamily="34" charset="0"/>
              </a:rPr>
              <a:t>PHYRTUAL.ORG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7056" y="180895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76263" y="3968750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dirty="0" smtClean="0">
                <a:solidFill>
                  <a:srgbClr val="FF0000"/>
                </a:solidFill>
              </a:rPr>
              <a:t>".</a:t>
            </a:r>
            <a:r>
              <a:rPr lang="it-IT" sz="4000" b="1" i="1" dirty="0" err="1" smtClean="0">
                <a:solidFill>
                  <a:srgbClr val="FF0000"/>
                </a:solidFill>
              </a:rPr>
              <a:t>Phyrtual</a:t>
            </a:r>
            <a:r>
              <a:rPr lang="it-IT" sz="4000" b="1" i="1" dirty="0" smtClean="0">
                <a:solidFill>
                  <a:srgbClr val="FF0000"/>
                </a:solidFill>
              </a:rPr>
              <a:t> “</a:t>
            </a:r>
            <a:r>
              <a:rPr lang="it-IT" sz="4000" dirty="0" smtClean="0"/>
              <a:t> – arricchire la vita delle persone attraverso l’innovazione sociale basata sulla conoscenza, l’arte, la solidarietà e il community building 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 rot="-5400000">
            <a:off x="3797299" y="-3817937"/>
            <a:ext cx="1528763" cy="91646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3075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755576" y="5517232"/>
            <a:ext cx="7056437" cy="1008062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6.000 GIOVANI – 9 REGIONI – 18 SCUOLE – 2 UNIVERSITA’</a:t>
            </a:r>
            <a:endParaRPr lang="it-IT" sz="2000" dirty="0"/>
          </a:p>
        </p:txBody>
      </p:sp>
      <p:sp>
        <p:nvSpPr>
          <p:cNvPr id="3077" name="CasellaDiTesto 1"/>
          <p:cNvSpPr txBox="1">
            <a:spLocks noChangeArrowheads="1"/>
          </p:cNvSpPr>
          <p:nvPr/>
        </p:nvSpPr>
        <p:spPr bwMode="auto">
          <a:xfrm>
            <a:off x="323528" y="1700808"/>
            <a:ext cx="8280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Trebuchet MS" pitchFamily="34" charset="0"/>
              </a:rPr>
              <a:t>Il progetto </a:t>
            </a:r>
            <a:r>
              <a:rPr lang="it-IT" b="1" dirty="0">
                <a:latin typeface="Trebuchet MS" pitchFamily="34" charset="0"/>
              </a:rPr>
              <a:t>MEET NO NEET, </a:t>
            </a:r>
            <a:r>
              <a:rPr lang="it-IT" dirty="0">
                <a:latin typeface="Trebuchet MS" pitchFamily="34" charset="0"/>
              </a:rPr>
              <a:t>è promosso dalla</a:t>
            </a:r>
            <a:r>
              <a:rPr lang="it-IT" b="1" dirty="0">
                <a:latin typeface="Trebuchet MS" pitchFamily="34" charset="0"/>
              </a:rPr>
              <a:t> Fondazione Mondo Digitale, </a:t>
            </a:r>
            <a:r>
              <a:rPr lang="it-IT" dirty="0">
                <a:latin typeface="Trebuchet MS" pitchFamily="34" charset="0"/>
              </a:rPr>
              <a:t>in collaborazione con </a:t>
            </a:r>
            <a:r>
              <a:rPr lang="it-IT" b="1" dirty="0">
                <a:latin typeface="Trebuchet MS" pitchFamily="34" charset="0"/>
              </a:rPr>
              <a:t>Microsoft Italia, Roma Capitale </a:t>
            </a:r>
            <a:r>
              <a:rPr lang="it-IT" dirty="0">
                <a:latin typeface="Trebuchet MS" pitchFamily="34" charset="0"/>
              </a:rPr>
              <a:t>e le </a:t>
            </a:r>
            <a:r>
              <a:rPr lang="it-IT" b="1" dirty="0">
                <a:latin typeface="Trebuchet MS" pitchFamily="34" charset="0"/>
              </a:rPr>
              <a:t>scuole del territorio nazionale.</a:t>
            </a:r>
          </a:p>
          <a:p>
            <a:pPr algn="just"/>
            <a:endParaRPr lang="it-IT" sz="1600" b="1" dirty="0">
              <a:latin typeface="Trebuchet MS" pitchFamily="34" charset="0"/>
            </a:endParaRPr>
          </a:p>
          <a:p>
            <a:pPr algn="just"/>
            <a:r>
              <a:rPr lang="it-IT" sz="2800" b="1" dirty="0">
                <a:latin typeface="Trebuchet MS" pitchFamily="34" charset="0"/>
              </a:rPr>
              <a:t>Obiettivo: </a:t>
            </a:r>
            <a:r>
              <a:rPr lang="it-IT" sz="2800" dirty="0">
                <a:latin typeface="Trebuchet MS" pitchFamily="34" charset="0"/>
              </a:rPr>
              <a:t>fornire ai giovani strumenti innovativi e competenze necessarie per entrare nel mondo del lavoro dalla porta dell’impegno sociale. </a:t>
            </a:r>
          </a:p>
          <a:p>
            <a:pPr algn="just"/>
            <a:endParaRPr lang="it-IT" sz="2800" dirty="0">
              <a:latin typeface="Trebuchet MS" pitchFamily="34" charset="0"/>
            </a:endParaRPr>
          </a:p>
          <a:p>
            <a:pPr algn="just"/>
            <a:r>
              <a:rPr lang="it-IT" sz="2800" dirty="0">
                <a:latin typeface="Trebuchet MS" pitchFamily="34" charset="0"/>
              </a:rPr>
              <a:t>Le parole chiave sono </a:t>
            </a:r>
            <a:r>
              <a:rPr lang="it-IT" sz="2800" b="1" dirty="0">
                <a:solidFill>
                  <a:srgbClr val="FF0000"/>
                </a:solidFill>
                <a:latin typeface="Trebuchet MS" pitchFamily="34" charset="0"/>
              </a:rPr>
              <a:t>competenze per la vita </a:t>
            </a:r>
            <a:r>
              <a:rPr lang="it-IT" sz="2800" dirty="0">
                <a:latin typeface="Trebuchet MS" pitchFamily="34" charset="0"/>
              </a:rPr>
              <a:t>e </a:t>
            </a:r>
            <a:r>
              <a:rPr lang="it-IT" sz="2800" b="1" dirty="0">
                <a:solidFill>
                  <a:srgbClr val="FF0000"/>
                </a:solidFill>
                <a:latin typeface="Trebuchet MS" pitchFamily="34" charset="0"/>
              </a:rPr>
              <a:t>innovazione sociale</a:t>
            </a:r>
            <a:r>
              <a:rPr lang="it-IT" sz="2800" dirty="0">
                <a:solidFill>
                  <a:srgbClr val="FF0000"/>
                </a:solidFill>
                <a:latin typeface="Trebuchet MS" pitchFamily="34" charset="0"/>
              </a:rPr>
              <a:t>.</a:t>
            </a:r>
          </a:p>
          <a:p>
            <a:pPr algn="just"/>
            <a:endParaRPr lang="it-IT" sz="1600" dirty="0">
              <a:latin typeface="Trebuchet MS" pitchFamily="34" charset="0"/>
            </a:endParaRPr>
          </a:p>
          <a:p>
            <a:endParaRPr lang="it-IT" dirty="0"/>
          </a:p>
        </p:txBody>
      </p:sp>
      <p:sp>
        <p:nvSpPr>
          <p:cNvPr id="3078" name="CasellaDiTesto 1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rebuchet MS" pitchFamily="34" charset="0"/>
              </a:rPr>
              <a:t>IL PROGETTO MEET NO NEET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827584" y="5661248"/>
            <a:ext cx="7560840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PHYRTUAL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77056" y="180895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76263" y="3968750"/>
            <a:ext cx="215900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Cos’è  PHYRTUAL ?</a:t>
            </a:r>
          </a:p>
          <a:p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   è una piattaforma di e-learning</a:t>
            </a:r>
          </a:p>
          <a:p>
            <a:pPr>
              <a:buFont typeface="Wingdings" pitchFamily="2" charset="2"/>
              <a:buChar char="v"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   Le piattaforme favoriscono la condivisione delle     tematiche trattate, delle questioni sollevate, e lo scambio di conoscenze ed esperienze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1560" y="5373216"/>
            <a:ext cx="7704856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 dirty="0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PHYRTUAL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385739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Grazie alla piattaforma </a:t>
            </a:r>
            <a:r>
              <a:rPr lang="it-IT" sz="3200" i="1" dirty="0" err="1" smtClean="0">
                <a:solidFill>
                  <a:srgbClr val="FF0000"/>
                </a:solidFill>
              </a:rPr>
              <a:t>phyrtual.org</a:t>
            </a:r>
            <a:r>
              <a:rPr lang="it-IT" sz="3200" dirty="0" smtClean="0"/>
              <a:t> avrete la possibilità di con dividere le vostre idee di in novazione sociale, arricchirle con un piano di sviluppo </a:t>
            </a:r>
            <a:r>
              <a:rPr lang="it-IT" sz="3200" i="1" dirty="0" smtClean="0"/>
              <a:t> ad hoc </a:t>
            </a:r>
            <a:r>
              <a:rPr lang="it-IT" sz="3200" dirty="0" smtClean="0"/>
              <a:t>e incontrare on </a:t>
            </a:r>
            <a:r>
              <a:rPr lang="it-IT" sz="3200" dirty="0" err="1" smtClean="0"/>
              <a:t>line</a:t>
            </a:r>
            <a:r>
              <a:rPr lang="it-IT" sz="3200" dirty="0" smtClean="0"/>
              <a:t> anche possibili donatori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39552" y="5661248"/>
            <a:ext cx="8064896" cy="1008063"/>
          </a:xfrm>
          <a:prstGeom prst="rect">
            <a:avLst/>
          </a:prstGeom>
          <a:solidFill>
            <a:srgbClr val="F89413"/>
          </a:solidFill>
          <a:ln w="12700">
            <a:noFill/>
            <a:miter lim="800000"/>
            <a:headEnd/>
            <a:tailEnd/>
          </a:ln>
          <a:effectLst/>
        </p:spPr>
        <p:txBody>
          <a:bodyPr lIns="182880" rIns="182880" anchor="ctr"/>
          <a:lstStyle/>
          <a:p>
            <a:pPr>
              <a:spcAft>
                <a:spcPts val="1000"/>
              </a:spcAft>
            </a:pPr>
            <a:endParaRPr lang="it-IT" sz="2000" b="1" i="1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sz="2000" b="1">
                <a:solidFill>
                  <a:srgbClr val="680000"/>
                </a:solidFill>
                <a:latin typeface="Trebuchet MS" pitchFamily="34" charset="0"/>
              </a:rPr>
              <a:t>FORMAZIONE -  CREAZIONE  -  CONTATTO</a:t>
            </a:r>
            <a:endParaRPr lang="it-IT" sz="2000" b="1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it-IT" sz="200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CRONOPROGRAMMA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589757" y="2672556"/>
            <a:ext cx="215900" cy="433387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42486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772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 rot="-5400000">
            <a:off x="3807618" y="-3807618"/>
            <a:ext cx="1528763" cy="9144000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6147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6148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rebuchet MS" pitchFamily="34" charset="0"/>
              </a:rPr>
              <a:t>CRONOPROGRAMMA DOCENTI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-5400000">
            <a:off x="3807617" y="-3807618"/>
            <a:ext cx="1528763" cy="9144000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323528" y="476672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CRONOPROGRAMMA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2486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400" dirty="0" smtClean="0"/>
              <a:t>STUDENTE  </a:t>
            </a:r>
          </a:p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4400" dirty="0" smtClean="0"/>
              <a:t>PROTAGONISTA</a:t>
            </a:r>
          </a:p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4400" dirty="0" smtClean="0"/>
              <a:t>INSEGNANTE </a:t>
            </a:r>
          </a:p>
          <a:p>
            <a:pPr>
              <a:buNone/>
            </a:pPr>
            <a:r>
              <a:rPr lang="it-IT" dirty="0" smtClean="0"/>
              <a:t>CONSULENTE</a:t>
            </a:r>
          </a:p>
          <a:p>
            <a:pPr>
              <a:buNone/>
            </a:pPr>
            <a:r>
              <a:rPr lang="it-IT" dirty="0" smtClean="0"/>
              <a:t>				STIMOLATORE</a:t>
            </a:r>
          </a:p>
          <a:p>
            <a:pPr>
              <a:buNone/>
            </a:pPr>
            <a:r>
              <a:rPr lang="it-IT" dirty="0" smtClean="0"/>
              <a:t>								ANIMATORE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4572000" y="213285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flipH="1">
            <a:off x="4067944" y="494116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9128425">
            <a:off x="6389780" y="4654460"/>
            <a:ext cx="410815" cy="1082459"/>
          </a:xfrm>
          <a:prstGeom prst="downArrow">
            <a:avLst>
              <a:gd name="adj1" fmla="val 50000"/>
              <a:gd name="adj2" fmla="val 52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3426380">
            <a:off x="2374842" y="4420324"/>
            <a:ext cx="435464" cy="805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827585" y="1827212"/>
            <a:ext cx="7632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395536" y="6093296"/>
            <a:ext cx="8352928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rIns="182880" anchor="ctr"/>
          <a:lstStyle/>
          <a:p>
            <a:pPr algn="ctr"/>
            <a:endParaRPr lang="it-IT" sz="2000" dirty="0"/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STUDENTI PROTAGONISTI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87624" y="18593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395536" y="1844824"/>
            <a:ext cx="8280920" cy="4026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come</a:t>
            </a:r>
            <a:r>
              <a:rPr lang="it-IT" sz="5400" b="1" i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“CRISTALLI”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Capaci di assorbire, di catturare,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di riflettere, di rifrangere,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di TRASFORMARE, di brillare,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di </a:t>
            </a:r>
            <a:r>
              <a:rPr lang="it-IT" sz="3200" i="1" dirty="0" err="1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transfigurare</a:t>
            </a: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, di ingigantire,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solidFill>
                  <a:srgbClr val="680000"/>
                </a:solidFill>
                <a:latin typeface="SimSun" pitchFamily="2" charset="-122"/>
                <a:ea typeface="SimSun" pitchFamily="2" charset="-122"/>
              </a:rPr>
              <a:t>di …</a:t>
            </a:r>
            <a:endParaRPr lang="it-IT" sz="3200" i="1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03648" y="1412776"/>
            <a:ext cx="6480720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it-IT" sz="3600" b="1" i="1" smtClean="0">
                <a:latin typeface="SimSun" pitchFamily="2" charset="-122"/>
                <a:ea typeface="SimSun" pitchFamily="2" charset="-122"/>
              </a:rPr>
              <a:t>“CRISTALLI</a:t>
            </a:r>
            <a:r>
              <a:rPr lang="it-IT" sz="3600" b="1" i="1" dirty="0">
                <a:latin typeface="SimSun" pitchFamily="2" charset="-122"/>
                <a:ea typeface="SimSun" pitchFamily="2" charset="-122"/>
              </a:rPr>
              <a:t>”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Capaci di assorbire, di catturare,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di riflettere, di rifrangere,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di TRASFORMARE, di brillare, </a:t>
            </a:r>
          </a:p>
          <a:p>
            <a:pPr lvl="0" algn="ctr">
              <a:spcAft>
                <a:spcPts val="1000"/>
              </a:spcAft>
            </a:pP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di </a:t>
            </a:r>
            <a:r>
              <a:rPr lang="it-IT" sz="3200" i="1" dirty="0" err="1" smtClean="0">
                <a:latin typeface="SimSun" pitchFamily="2" charset="-122"/>
                <a:ea typeface="SimSun" pitchFamily="2" charset="-122"/>
              </a:rPr>
              <a:t>transfigurare</a:t>
            </a: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, di ingigantire</a:t>
            </a:r>
            <a:r>
              <a:rPr lang="it-IT" i="1" dirty="0" smtClean="0">
                <a:latin typeface="SimSun" pitchFamily="2" charset="-122"/>
                <a:ea typeface="SimSun" pitchFamily="2" charset="-122"/>
              </a:rPr>
              <a:t>, </a:t>
            </a:r>
          </a:p>
          <a:p>
            <a:pPr lvl="0" algn="ctr">
              <a:spcAft>
                <a:spcPts val="1000"/>
              </a:spcAft>
            </a:pPr>
            <a:r>
              <a:rPr lang="it-IT" i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it-IT" sz="3200" i="1" dirty="0" smtClean="0">
                <a:latin typeface="SimSun" pitchFamily="2" charset="-122"/>
                <a:ea typeface="SimSun" pitchFamily="2" charset="-122"/>
              </a:rPr>
              <a:t>di …</a:t>
            </a:r>
            <a:endParaRPr lang="it-IT" sz="3200" i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784598" y="-3830638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LA SOLUZIONE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502693" y="2097707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5576" y="191683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Times"/>
                <a:cs typeface="Times"/>
              </a:rPr>
              <a:t>Credi che possa essere fatto! </a:t>
            </a:r>
          </a:p>
          <a:p>
            <a:pPr algn="ctr"/>
            <a:r>
              <a:rPr lang="it-IT" sz="3600" i="1" dirty="0" smtClean="0">
                <a:latin typeface="Times"/>
                <a:cs typeface="Times"/>
              </a:rPr>
              <a:t>Quando credi che una cosa può essere fatta, se ci credi veramente la tua mente troverà i modi per farlo. </a:t>
            </a:r>
          </a:p>
          <a:p>
            <a:pPr algn="ctr"/>
            <a:r>
              <a:rPr lang="it-IT" sz="3600" i="1" dirty="0" smtClean="0">
                <a:latin typeface="Times"/>
                <a:cs typeface="Times"/>
              </a:rPr>
              <a:t>Credere in una soluzione è una via tracciata verso la sua soluzione.</a:t>
            </a:r>
          </a:p>
          <a:p>
            <a:endParaRPr lang="it-IT" sz="1600" i="1" dirty="0" smtClean="0">
              <a:latin typeface="Times"/>
              <a:cs typeface="Times"/>
            </a:endParaRPr>
          </a:p>
          <a:p>
            <a:r>
              <a:rPr lang="it-IT" sz="3200" i="1" dirty="0" smtClean="0">
                <a:latin typeface="Times"/>
                <a:cs typeface="Times"/>
              </a:rPr>
              <a:t>David Joseph </a:t>
            </a:r>
            <a:r>
              <a:rPr lang="it-IT" sz="3200" i="1" dirty="0" err="1" smtClean="0">
                <a:latin typeface="Times"/>
                <a:cs typeface="Times"/>
              </a:rPr>
              <a:t>Schwartz</a:t>
            </a:r>
            <a:endParaRPr lang="it-IT" sz="32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rot="-5400000">
            <a:off x="3807618" y="-3807618"/>
            <a:ext cx="1528763" cy="9144000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5123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5124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rebuchet MS" pitchFamily="34" charset="0"/>
              </a:rPr>
              <a:t>LE SCUOLE COINVOLTE</a:t>
            </a:r>
          </a:p>
        </p:txBody>
      </p:sp>
      <p:pic>
        <p:nvPicPr>
          <p:cNvPr id="5125" name="Picture 2" descr="http://www.windoweb.it/guida/turismo/turismo_foto/cartina_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50" y="2133600"/>
            <a:ext cx="333533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/>
          <p:cNvCxnSpPr/>
          <p:nvPr/>
        </p:nvCxnSpPr>
        <p:spPr>
          <a:xfrm flipH="1">
            <a:off x="1766888" y="4151313"/>
            <a:ext cx="2792412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2339975" y="4530725"/>
            <a:ext cx="2851150" cy="39052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634038" y="5300663"/>
            <a:ext cx="1071562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5139" idx="3"/>
          </p:cNvCxnSpPr>
          <p:nvPr/>
        </p:nvCxnSpPr>
        <p:spPr>
          <a:xfrm flipH="1" flipV="1">
            <a:off x="1658938" y="3019425"/>
            <a:ext cx="1736725" cy="24447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356100" y="2781300"/>
            <a:ext cx="2519363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 flipV="1">
            <a:off x="2176463" y="2276475"/>
            <a:ext cx="1589087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148263" y="4221163"/>
            <a:ext cx="18288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1979613" y="5014913"/>
            <a:ext cx="1543050" cy="66833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5213350" y="5876925"/>
            <a:ext cx="1230313" cy="2921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CasellaDiTesto 22"/>
          <p:cNvSpPr txBox="1">
            <a:spLocks noChangeArrowheads="1"/>
          </p:cNvSpPr>
          <p:nvPr/>
        </p:nvSpPr>
        <p:spPr bwMode="auto">
          <a:xfrm>
            <a:off x="7019925" y="2657475"/>
            <a:ext cx="1368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IIS De Amicis, Rovigo</a:t>
            </a:r>
          </a:p>
        </p:txBody>
      </p:sp>
      <p:sp>
        <p:nvSpPr>
          <p:cNvPr id="5136" name="CasellaDiTesto 31"/>
          <p:cNvSpPr txBox="1">
            <a:spLocks noChangeArrowheads="1"/>
          </p:cNvSpPr>
          <p:nvPr/>
        </p:nvSpPr>
        <p:spPr bwMode="auto">
          <a:xfrm>
            <a:off x="684213" y="4814888"/>
            <a:ext cx="178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ITIS Ferraris, Scampia (Na)</a:t>
            </a:r>
          </a:p>
          <a:p>
            <a:r>
              <a:rPr lang="it-IT" sz="1000">
                <a:latin typeface="Trebuchet MS" pitchFamily="34" charset="0"/>
              </a:rPr>
              <a:t>IIS Nitti, Napoli</a:t>
            </a:r>
          </a:p>
        </p:txBody>
      </p:sp>
      <p:sp>
        <p:nvSpPr>
          <p:cNvPr id="5137" name="CasellaDiTesto 32"/>
          <p:cNvSpPr txBox="1">
            <a:spLocks noChangeArrowheads="1"/>
          </p:cNvSpPr>
          <p:nvPr/>
        </p:nvSpPr>
        <p:spPr bwMode="auto">
          <a:xfrm>
            <a:off x="163513" y="3573463"/>
            <a:ext cx="1624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LCS Kant, Roma</a:t>
            </a:r>
          </a:p>
          <a:p>
            <a:r>
              <a:rPr lang="it-IT" sz="1000">
                <a:latin typeface="Trebuchet MS" pitchFamily="34" charset="0"/>
              </a:rPr>
              <a:t>IIS Pirelli, Roma</a:t>
            </a:r>
          </a:p>
          <a:p>
            <a:r>
              <a:rPr lang="it-IT" sz="1000">
                <a:latin typeface="Trebuchet MS" pitchFamily="34" charset="0"/>
              </a:rPr>
              <a:t>ITIS Volta, Tivoli</a:t>
            </a:r>
          </a:p>
          <a:p>
            <a:r>
              <a:rPr lang="it-IT" sz="1000">
                <a:latin typeface="Trebuchet MS" pitchFamily="34" charset="0"/>
              </a:rPr>
              <a:t>IIS Baffi, Fiumicino (Rm)</a:t>
            </a:r>
          </a:p>
        </p:txBody>
      </p:sp>
      <p:sp>
        <p:nvSpPr>
          <p:cNvPr id="5138" name="CasellaDiTesto 33"/>
          <p:cNvSpPr txBox="1">
            <a:spLocks noChangeArrowheads="1"/>
          </p:cNvSpPr>
          <p:nvPr/>
        </p:nvSpPr>
        <p:spPr bwMode="auto">
          <a:xfrm>
            <a:off x="288925" y="1857375"/>
            <a:ext cx="1887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LSS Cavalleri, Parabiago (Mi)</a:t>
            </a:r>
          </a:p>
          <a:p>
            <a:r>
              <a:rPr lang="it-IT" sz="1000">
                <a:latin typeface="Trebuchet MS" pitchFamily="34" charset="0"/>
              </a:rPr>
              <a:t>IIS Lunardi, Brescia</a:t>
            </a:r>
          </a:p>
          <a:p>
            <a:r>
              <a:rPr lang="it-IT" sz="1000">
                <a:latin typeface="Trebuchet MS" pitchFamily="34" charset="0"/>
              </a:rPr>
              <a:t>IPSSCTS Pessina, Como</a:t>
            </a:r>
          </a:p>
        </p:txBody>
      </p:sp>
      <p:sp>
        <p:nvSpPr>
          <p:cNvPr id="5139" name="CasellaDiTesto 37"/>
          <p:cNvSpPr txBox="1">
            <a:spLocks noChangeArrowheads="1"/>
          </p:cNvSpPr>
          <p:nvPr/>
        </p:nvSpPr>
        <p:spPr bwMode="auto">
          <a:xfrm>
            <a:off x="292100" y="2897188"/>
            <a:ext cx="1366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LS Gobetti, Genova</a:t>
            </a:r>
          </a:p>
        </p:txBody>
      </p:sp>
      <p:sp>
        <p:nvSpPr>
          <p:cNvPr id="5140" name="CasellaDiTesto 47"/>
          <p:cNvSpPr txBox="1">
            <a:spLocks noChangeArrowheads="1"/>
          </p:cNvSpPr>
          <p:nvPr/>
        </p:nvSpPr>
        <p:spPr bwMode="auto">
          <a:xfrm>
            <a:off x="6797675" y="5100638"/>
            <a:ext cx="2244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IIS Fermi, Catanzaro Lido</a:t>
            </a:r>
          </a:p>
          <a:p>
            <a:r>
              <a:rPr lang="it-IT" sz="1000">
                <a:latin typeface="Trebuchet MS" pitchFamily="34" charset="0"/>
              </a:rPr>
              <a:t>ITE Cosentino, Rende (Cs)</a:t>
            </a:r>
          </a:p>
        </p:txBody>
      </p:sp>
      <p:sp>
        <p:nvSpPr>
          <p:cNvPr id="5141" name="CasellaDiTesto 49"/>
          <p:cNvSpPr txBox="1">
            <a:spLocks noChangeArrowheads="1"/>
          </p:cNvSpPr>
          <p:nvPr/>
        </p:nvSpPr>
        <p:spPr bwMode="auto">
          <a:xfrm>
            <a:off x="6443663" y="5935663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LSS Boggio Lera, Catania</a:t>
            </a:r>
          </a:p>
          <a:p>
            <a:r>
              <a:rPr lang="it-IT" sz="1000">
                <a:latin typeface="Trebuchet MS" pitchFamily="34" charset="0"/>
              </a:rPr>
              <a:t>IS Majorana, Palermo</a:t>
            </a:r>
          </a:p>
          <a:p>
            <a:r>
              <a:rPr lang="it-IT" sz="1000">
                <a:latin typeface="Trebuchet MS" pitchFamily="34" charset="0"/>
              </a:rPr>
              <a:t>ITIS Ferraris, San Giovanni La Punta (Ct)</a:t>
            </a:r>
          </a:p>
          <a:p>
            <a:endParaRPr lang="it-IT" sz="1000">
              <a:latin typeface="Trebuchet MS" pitchFamily="34" charset="0"/>
            </a:endParaRPr>
          </a:p>
        </p:txBody>
      </p:sp>
      <p:sp>
        <p:nvSpPr>
          <p:cNvPr id="5142" name="CasellaDiTesto 53"/>
          <p:cNvSpPr txBox="1">
            <a:spLocks noChangeArrowheads="1"/>
          </p:cNvSpPr>
          <p:nvPr/>
        </p:nvSpPr>
        <p:spPr bwMode="auto">
          <a:xfrm>
            <a:off x="107950" y="5683250"/>
            <a:ext cx="1871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LSS Lussu, Sant’Antioco (Cg)</a:t>
            </a:r>
          </a:p>
        </p:txBody>
      </p:sp>
      <p:sp>
        <p:nvSpPr>
          <p:cNvPr id="5143" name="CasellaDiTesto 60"/>
          <p:cNvSpPr txBox="1">
            <a:spLocks noChangeArrowheads="1"/>
          </p:cNvSpPr>
          <p:nvPr/>
        </p:nvSpPr>
        <p:spPr bwMode="auto">
          <a:xfrm>
            <a:off x="7235825" y="4097338"/>
            <a:ext cx="1368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ITIS Mattei, Isernia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817813" y="2489200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1116013" y="1827213"/>
            <a:ext cx="734377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3200" b="1" dirty="0" smtClean="0">
                <a:latin typeface="Trebuchet MS" pitchFamily="34" charset="0"/>
              </a:rPr>
              <a:t>Formazione:</a:t>
            </a:r>
            <a:r>
              <a:rPr lang="it-IT" sz="3200" dirty="0" smtClean="0">
                <a:latin typeface="Trebuchet MS" pitchFamily="34" charset="0"/>
              </a:rPr>
              <a:t> </a:t>
            </a:r>
            <a:r>
              <a:rPr lang="it-IT" sz="3200" dirty="0" err="1" smtClean="0">
                <a:latin typeface="Trebuchet MS" pitchFamily="34" charset="0"/>
              </a:rPr>
              <a:t>micromoduli</a:t>
            </a:r>
            <a:r>
              <a:rPr lang="it-IT" sz="3200" dirty="0" smtClean="0">
                <a:latin typeface="Trebuchet MS" pitchFamily="34" charset="0"/>
              </a:rPr>
              <a:t>, formazione </a:t>
            </a:r>
            <a:r>
              <a:rPr lang="it-IT" sz="3200" b="1" dirty="0" smtClean="0">
                <a:latin typeface="Trebuchet MS" pitchFamily="34" charset="0"/>
              </a:rPr>
              <a:t>in presenza e e-learning </a:t>
            </a:r>
            <a:r>
              <a:rPr lang="it-IT" sz="3200" dirty="0" smtClean="0">
                <a:latin typeface="Trebuchet MS" pitchFamily="34" charset="0"/>
              </a:rPr>
              <a:t>– educazione per la vita-cittadinanza attiva</a:t>
            </a:r>
          </a:p>
          <a:p>
            <a:pPr algn="just" eaLnBrk="0" hangingPunct="0"/>
            <a:endParaRPr lang="it-IT" sz="3200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3200" dirty="0" smtClean="0">
                <a:latin typeface="Trebuchet MS" pitchFamily="34" charset="0"/>
              </a:rPr>
              <a:t>software e tecnologie Microsoft. </a:t>
            </a:r>
          </a:p>
          <a:p>
            <a:pPr algn="just" eaLnBrk="0" hangingPunct="0"/>
            <a:r>
              <a:rPr lang="it-IT" sz="3200" dirty="0" smtClean="0">
                <a:latin typeface="Trebuchet MS" pitchFamily="34" charset="0"/>
              </a:rPr>
              <a:t>Innovazione sociale attraverso la metodologia del “</a:t>
            </a:r>
            <a:r>
              <a:rPr lang="it-IT" sz="3200" dirty="0" err="1" smtClean="0">
                <a:latin typeface="Trebuchet MS" pitchFamily="34" charset="0"/>
              </a:rPr>
              <a:t>learning</a:t>
            </a:r>
            <a:r>
              <a:rPr lang="it-IT" sz="3200" dirty="0" smtClean="0">
                <a:latin typeface="Trebuchet MS" pitchFamily="34" charset="0"/>
              </a:rPr>
              <a:t> </a:t>
            </a:r>
            <a:r>
              <a:rPr lang="it-IT" sz="3200" dirty="0" err="1" smtClean="0">
                <a:latin typeface="Trebuchet MS" pitchFamily="34" charset="0"/>
              </a:rPr>
              <a:t>by</a:t>
            </a:r>
            <a:r>
              <a:rPr lang="it-IT" sz="3200" dirty="0" smtClean="0">
                <a:latin typeface="Trebuchet MS" pitchFamily="34" charset="0"/>
              </a:rPr>
              <a:t> </a:t>
            </a:r>
            <a:r>
              <a:rPr lang="it-IT" sz="3200" dirty="0" err="1" smtClean="0">
                <a:latin typeface="Trebuchet MS" pitchFamily="34" charset="0"/>
              </a:rPr>
              <a:t>doing</a:t>
            </a:r>
            <a:r>
              <a:rPr lang="it-IT" sz="3200" dirty="0" smtClean="0">
                <a:latin typeface="Trebuchet MS" pitchFamily="34" charset="0"/>
              </a:rPr>
              <a:t>”.</a:t>
            </a: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PASSI DA COMPIERE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6200000">
            <a:off x="646708" y="2673772"/>
            <a:ext cx="217487" cy="431800"/>
          </a:xfrm>
          <a:prstGeom prst="downArrow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0" y="332656"/>
            <a:ext cx="9144000" cy="5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FORMAZIONE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 rot="711678">
            <a:off x="745429" y="1820768"/>
            <a:ext cx="705678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Batang" pitchFamily="18" charset="-127"/>
                <a:ea typeface="Batang" pitchFamily="18" charset="-127"/>
              </a:rPr>
              <a:t>Educazione per la vita</a:t>
            </a:r>
          </a:p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 rot="20635141">
            <a:off x="1298829" y="3525794"/>
            <a:ext cx="7344816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Batang" pitchFamily="18" charset="-127"/>
                <a:ea typeface="Batang" pitchFamily="18" charset="-127"/>
              </a:rPr>
              <a:t>Cittadinanza attiva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771775" y="2492896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251521" y="1827213"/>
            <a:ext cx="820826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ctr" eaLnBrk="0" hangingPunct="0"/>
            <a:endParaRPr lang="it-IT" sz="3200" dirty="0" smtClean="0">
              <a:latin typeface="Trebuchet MS" pitchFamily="34" charset="0"/>
            </a:endParaRPr>
          </a:p>
          <a:p>
            <a:pPr algn="ctr" eaLnBrk="0" hangingPunct="0"/>
            <a:endParaRPr lang="it-IT" sz="3200" dirty="0" smtClean="0">
              <a:latin typeface="Trebuchet MS" pitchFamily="34" charset="0"/>
            </a:endParaRPr>
          </a:p>
          <a:p>
            <a:pPr algn="ctr" eaLnBrk="0" hangingPunct="0"/>
            <a:r>
              <a:rPr lang="it-IT" sz="3200" dirty="0" smtClean="0">
                <a:latin typeface="Snap ITC" pitchFamily="82" charset="0"/>
              </a:rPr>
              <a:t>educazione per la vita-</a:t>
            </a:r>
            <a:endParaRPr lang="it-IT" sz="2800" dirty="0" smtClean="0">
              <a:latin typeface="Snap ITC" pitchFamily="82" charset="0"/>
            </a:endParaRPr>
          </a:p>
          <a:p>
            <a:pPr algn="just" eaLnBrk="0" hangingPunct="0"/>
            <a:endParaRPr lang="it-IT" sz="3200" dirty="0" smtClean="0">
              <a:latin typeface="Trebuchet MS" pitchFamily="34" charset="0"/>
            </a:endParaRP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179512" y="476672"/>
            <a:ext cx="7992938" cy="5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FORMAZIONE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 rot="928005">
            <a:off x="251520" y="5085184"/>
            <a:ext cx="36004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Cooperazione</a:t>
            </a:r>
            <a:endParaRPr lang="it-IT" sz="2800" dirty="0"/>
          </a:p>
        </p:txBody>
      </p:sp>
      <p:sp>
        <p:nvSpPr>
          <p:cNvPr id="8" name="Ovale 7"/>
          <p:cNvSpPr/>
          <p:nvPr/>
        </p:nvSpPr>
        <p:spPr>
          <a:xfrm rot="20332511">
            <a:off x="5665730" y="4864250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inclusione   sociale </a:t>
            </a:r>
            <a:endParaRPr lang="it-IT" sz="2800" dirty="0"/>
          </a:p>
        </p:txBody>
      </p:sp>
      <p:sp>
        <p:nvSpPr>
          <p:cNvPr id="9" name="Ovale 8"/>
          <p:cNvSpPr/>
          <p:nvPr/>
        </p:nvSpPr>
        <p:spPr>
          <a:xfrm rot="269706">
            <a:off x="5476482" y="2180412"/>
            <a:ext cx="30963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Trebuchet MS" pitchFamily="34" charset="0"/>
              </a:rPr>
              <a:t>solidarietà</a:t>
            </a:r>
            <a:r>
              <a:rPr lang="it-IT" b="1" dirty="0" smtClean="0">
                <a:latin typeface="Trebuchet MS" pitchFamily="34" charset="0"/>
              </a:rPr>
              <a:t> 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 rot="20685921">
            <a:off x="89433" y="2148780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endParaRPr lang="it-IT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2800" b="1" dirty="0" smtClean="0">
                <a:latin typeface="Trebuchet MS" pitchFamily="34" charset="0"/>
              </a:rPr>
              <a:t>legalità</a:t>
            </a:r>
            <a:r>
              <a:rPr lang="it-IT" b="1" dirty="0" smtClean="0">
                <a:latin typeface="Trebuchet MS" pitchFamily="34" charset="0"/>
              </a:rPr>
              <a:t>   </a:t>
            </a:r>
          </a:p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3491880" y="5085184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rispetto</a:t>
            </a:r>
            <a:endParaRPr lang="it-IT" sz="2800" b="1" dirty="0"/>
          </a:p>
        </p:txBody>
      </p:sp>
      <p:sp>
        <p:nvSpPr>
          <p:cNvPr id="15" name="Ovale 14"/>
          <p:cNvSpPr/>
          <p:nvPr/>
        </p:nvSpPr>
        <p:spPr>
          <a:xfrm>
            <a:off x="2411760" y="1700808"/>
            <a:ext cx="35283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buone pratiche</a:t>
            </a:r>
            <a:endParaRPr lang="it-IT" sz="2800" b="1" dirty="0"/>
          </a:p>
        </p:txBody>
      </p:sp>
      <p:sp>
        <p:nvSpPr>
          <p:cNvPr id="17" name="Freccia a destra 16"/>
          <p:cNvSpPr/>
          <p:nvPr/>
        </p:nvSpPr>
        <p:spPr>
          <a:xfrm rot="13903053">
            <a:off x="991522" y="3557526"/>
            <a:ext cx="4675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2911026">
            <a:off x="6586719" y="42712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flipH="1">
            <a:off x="4283968" y="4149080"/>
            <a:ext cx="360040" cy="7200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0800000">
            <a:off x="4067944" y="285293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rot="2170137">
            <a:off x="2339752" y="400506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rot="-5400000">
            <a:off x="3830637" y="-3830637"/>
            <a:ext cx="1528763" cy="9190038"/>
          </a:xfrm>
          <a:prstGeom prst="rect">
            <a:avLst/>
          </a:prstGeom>
          <a:solidFill>
            <a:srgbClr val="960B2D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it-IT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100" b="1">
                <a:latin typeface="Trebuchet MS" pitchFamily="34" charset="0"/>
              </a:rPr>
              <a:t>  </a:t>
            </a:r>
            <a:endParaRPr lang="it-IT"/>
          </a:p>
        </p:txBody>
      </p:sp>
      <p:sp>
        <p:nvSpPr>
          <p:cNvPr id="4099" name="Rettangolo 6"/>
          <p:cNvSpPr>
            <a:spLocks noChangeArrowheads="1"/>
          </p:cNvSpPr>
          <p:nvPr/>
        </p:nvSpPr>
        <p:spPr bwMode="auto">
          <a:xfrm>
            <a:off x="2771775" y="2492896"/>
            <a:ext cx="6372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endParaRPr lang="it-IT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it-IT" b="1">
                <a:solidFill>
                  <a:schemeClr val="bg1"/>
                </a:solidFill>
                <a:latin typeface="Trebuchet MS" pitchFamily="34" charset="0"/>
              </a:rPr>
              <a:t>26 e</a:t>
            </a:r>
            <a:endParaRPr lang="it-IT"/>
          </a:p>
        </p:txBody>
      </p:sp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251521" y="1827213"/>
            <a:ext cx="820826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just" eaLnBrk="0" hangingPunct="0"/>
            <a:endParaRPr lang="it-IT" sz="1400" b="1" dirty="0" smtClean="0">
              <a:latin typeface="Trebuchet MS" pitchFamily="34" charset="0"/>
            </a:endParaRPr>
          </a:p>
          <a:p>
            <a:pPr algn="ctr" eaLnBrk="0" hangingPunct="0"/>
            <a:endParaRPr lang="it-IT" sz="3200" dirty="0" smtClean="0">
              <a:latin typeface="Trebuchet MS" pitchFamily="34" charset="0"/>
            </a:endParaRPr>
          </a:p>
          <a:p>
            <a:pPr algn="ctr" eaLnBrk="0" hangingPunct="0"/>
            <a:endParaRPr lang="it-IT" sz="3200" dirty="0" smtClean="0">
              <a:latin typeface="Trebuchet MS" pitchFamily="34" charset="0"/>
            </a:endParaRPr>
          </a:p>
          <a:p>
            <a:pPr algn="ctr" eaLnBrk="0" hangingPunct="0"/>
            <a:r>
              <a:rPr lang="it-IT" sz="3200" dirty="0" smtClean="0">
                <a:latin typeface="Snap ITC" pitchFamily="82" charset="0"/>
              </a:rPr>
              <a:t>Cittadinanza attiva</a:t>
            </a:r>
            <a:endParaRPr lang="it-IT" sz="2800" dirty="0" smtClean="0">
              <a:latin typeface="Snap ITC" pitchFamily="82" charset="0"/>
            </a:endParaRPr>
          </a:p>
          <a:p>
            <a:pPr algn="just" eaLnBrk="0" hangingPunct="0"/>
            <a:endParaRPr lang="it-IT" sz="3200" dirty="0" smtClean="0">
              <a:latin typeface="Trebuchet MS" pitchFamily="34" charset="0"/>
            </a:endParaRP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3200" dirty="0">
              <a:latin typeface="Trebuchet MS" pitchFamily="34" charset="0"/>
            </a:endParaRPr>
          </a:p>
          <a:p>
            <a:pPr algn="just" eaLnBrk="0" hangingPunct="0"/>
            <a:endParaRPr lang="it-IT" sz="1400" b="1" dirty="0">
              <a:latin typeface="Trebuchet MS" pitchFamily="34" charset="0"/>
            </a:endParaRPr>
          </a:p>
          <a:p>
            <a:pPr algn="just"/>
            <a:endParaRPr lang="it-IT" sz="1400" dirty="0">
              <a:latin typeface="Trebuchet MS" pitchFamily="34" charset="0"/>
            </a:endParaRPr>
          </a:p>
          <a:p>
            <a:pPr algn="just"/>
            <a:endParaRPr lang="it-IT" sz="1400" b="1" dirty="0">
              <a:latin typeface="Trebuchet MS" pitchFamily="34" charset="0"/>
            </a:endParaRPr>
          </a:p>
        </p:txBody>
      </p:sp>
      <p:sp>
        <p:nvSpPr>
          <p:cNvPr id="4102" name="CasellaDiTesto 8"/>
          <p:cNvSpPr txBox="1">
            <a:spLocks noChangeArrowheads="1"/>
          </p:cNvSpPr>
          <p:nvPr/>
        </p:nvSpPr>
        <p:spPr bwMode="auto">
          <a:xfrm>
            <a:off x="323850" y="4762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rebuchet MS" pitchFamily="34" charset="0"/>
              </a:rPr>
              <a:t>FORMAZIONE</a:t>
            </a:r>
            <a:endParaRPr lang="it-IT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 rot="928005">
            <a:off x="251520" y="5085184"/>
            <a:ext cx="36004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responsabilità</a:t>
            </a:r>
            <a:endParaRPr lang="it-IT" sz="2800" dirty="0"/>
          </a:p>
        </p:txBody>
      </p:sp>
      <p:sp>
        <p:nvSpPr>
          <p:cNvPr id="8" name="Ovale 7"/>
          <p:cNvSpPr/>
          <p:nvPr/>
        </p:nvSpPr>
        <p:spPr>
          <a:xfrm rot="20332511">
            <a:off x="5665730" y="4864250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Tutela delle minoranze</a:t>
            </a:r>
            <a:endParaRPr lang="it-IT" sz="2800" dirty="0"/>
          </a:p>
        </p:txBody>
      </p:sp>
      <p:sp>
        <p:nvSpPr>
          <p:cNvPr id="9" name="Ovale 8"/>
          <p:cNvSpPr/>
          <p:nvPr/>
        </p:nvSpPr>
        <p:spPr>
          <a:xfrm rot="269706">
            <a:off x="5467184" y="2190288"/>
            <a:ext cx="3357313" cy="137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Trebuchet MS" pitchFamily="34" charset="0"/>
              </a:rPr>
              <a:t>Tutela del patrimonio </a:t>
            </a:r>
            <a:r>
              <a:rPr lang="it-IT" b="1" dirty="0" smtClean="0">
                <a:latin typeface="Trebuchet MS" pitchFamily="34" charset="0"/>
              </a:rPr>
              <a:t> 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 rot="20685921">
            <a:off x="89433" y="2148780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endParaRPr lang="it-IT" b="1" dirty="0" smtClean="0">
              <a:latin typeface="Trebuchet MS" pitchFamily="34" charset="0"/>
            </a:endParaRPr>
          </a:p>
          <a:p>
            <a:pPr algn="just" eaLnBrk="0" hangingPunct="0"/>
            <a:r>
              <a:rPr lang="it-IT" sz="2800" b="1" dirty="0" smtClean="0">
                <a:latin typeface="Trebuchet MS" pitchFamily="34" charset="0"/>
              </a:rPr>
              <a:t>legalità</a:t>
            </a:r>
            <a:r>
              <a:rPr lang="it-IT" b="1" dirty="0" smtClean="0">
                <a:latin typeface="Trebuchet MS" pitchFamily="34" charset="0"/>
              </a:rPr>
              <a:t>   </a:t>
            </a:r>
          </a:p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3491880" y="5085184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rispetto</a:t>
            </a:r>
            <a:endParaRPr lang="it-IT" sz="2800" b="1" dirty="0"/>
          </a:p>
        </p:txBody>
      </p:sp>
      <p:sp>
        <p:nvSpPr>
          <p:cNvPr id="15" name="Ovale 14"/>
          <p:cNvSpPr/>
          <p:nvPr/>
        </p:nvSpPr>
        <p:spPr>
          <a:xfrm>
            <a:off x="2411760" y="1700808"/>
            <a:ext cx="35283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Trebuchet MS" pitchFamily="34" charset="0"/>
              </a:rPr>
              <a:t>Diritti doveri</a:t>
            </a:r>
            <a:endParaRPr lang="it-IT" sz="2800" b="1" dirty="0"/>
          </a:p>
        </p:txBody>
      </p:sp>
      <p:sp>
        <p:nvSpPr>
          <p:cNvPr id="17" name="Freccia a destra 16"/>
          <p:cNvSpPr/>
          <p:nvPr/>
        </p:nvSpPr>
        <p:spPr>
          <a:xfrm rot="13903053">
            <a:off x="991522" y="3557526"/>
            <a:ext cx="4675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2911026">
            <a:off x="6586719" y="42712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flipH="1">
            <a:off x="4283968" y="4149080"/>
            <a:ext cx="360040" cy="7200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0800000">
            <a:off x="4067944" y="285293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rot="2170137">
            <a:off x="2339752" y="400506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1448</Words>
  <Application>Microsoft Office PowerPoint</Application>
  <PresentationFormat>Presentazione su schermo (4:3)</PresentationFormat>
  <Paragraphs>646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      </vt:lpstr>
      <vt:lpstr>Diapositiva 8</vt:lpstr>
      <vt:lpstr>Diapositiva 9</vt:lpstr>
      <vt:lpstr>Diapositiva 10</vt:lpstr>
      <vt:lpstr>     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      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Graziella</dc:creator>
  <cp:lastModifiedBy>liceo</cp:lastModifiedBy>
  <cp:revision>61</cp:revision>
  <dcterms:created xsi:type="dcterms:W3CDTF">2013-04-09T10:35:12Z</dcterms:created>
  <dcterms:modified xsi:type="dcterms:W3CDTF">2013-04-19T20:22:03Z</dcterms:modified>
</cp:coreProperties>
</file>