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2" r:id="rId2"/>
    <p:sldId id="318" r:id="rId3"/>
    <p:sldId id="320" r:id="rId4"/>
    <p:sldId id="313" r:id="rId5"/>
    <p:sldId id="314" r:id="rId6"/>
    <p:sldId id="315" r:id="rId7"/>
    <p:sldId id="316" r:id="rId8"/>
    <p:sldId id="317" r:id="rId9"/>
    <p:sldId id="319" r:id="rId10"/>
  </p:sldIdLst>
  <p:sldSz cx="9144000" cy="6858000" type="screen4x3"/>
  <p:notesSz cx="6858000" cy="9144000"/>
  <p:custDataLst>
    <p:tags r:id="rId12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9407"/>
    <a:srgbClr val="4FD71F"/>
    <a:srgbClr val="08E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488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gif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77650" y="2440966"/>
            <a:ext cx="4796753" cy="724560"/>
          </a:xfrm>
        </p:spPr>
        <p:txBody>
          <a:bodyPr>
            <a:normAutofit/>
          </a:bodyPr>
          <a:lstStyle/>
          <a:p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Cos’è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 un 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?</a:t>
            </a:r>
            <a:endParaRPr lang="en-GB" sz="3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2" name="Immagine 11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99589" y="3461867"/>
            <a:ext cx="1519022" cy="15190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05000" y="609600"/>
            <a:ext cx="4796753" cy="5334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(1)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2590800"/>
            <a:ext cx="716280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smtClean="0">
                <a:latin typeface="Times"/>
                <a:cs typeface="Times"/>
              </a:rPr>
              <a:t>(I) </a:t>
            </a:r>
            <a:r>
              <a:rPr lang="it-IT" sz="1600" b="1" smtClean="0">
                <a:latin typeface="Times"/>
                <a:cs typeface="Times"/>
              </a:rPr>
              <a:t>Per iniziare provate a mettervi in contatto con lo stato attuale della conoscenza e dell’esperienza dei singoli nel gruppo</a:t>
            </a:r>
            <a:r>
              <a:rPr lang="it-IT" sz="1700" b="1" smtClean="0">
                <a:latin typeface="Times"/>
                <a:cs typeface="Times"/>
              </a:rPr>
              <a:t>. </a:t>
            </a:r>
          </a:p>
          <a:p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500" smtClean="0">
                <a:latin typeface="Times"/>
                <a:cs typeface="Times"/>
              </a:rPr>
              <a:t>Organizzate gli studenti in gruppi di 4 o 5.</a:t>
            </a:r>
          </a:p>
          <a:p>
            <a:endParaRPr lang="it-IT" sz="1500" smtClean="0">
              <a:latin typeface="Times"/>
              <a:cs typeface="Times"/>
            </a:endParaRPr>
          </a:p>
          <a:p>
            <a:r>
              <a:rPr lang="it-IT" sz="1500" smtClean="0">
                <a:latin typeface="Times"/>
                <a:cs typeface="Times"/>
              </a:rPr>
              <a:t>(2)  Chiedete ai partecipanti del gruppo di ricordare: 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(a) un problema che sono riusciti a risolvere individualmente o insieme ad altri e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(b) un problema che non sono riusciti a risolvere né individualmente né insieme ad altri.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Concentratevi sul </a:t>
            </a:r>
            <a:r>
              <a:rPr lang="it-IT" sz="1500" u="sng" smtClean="0">
                <a:latin typeface="Times"/>
                <a:cs typeface="Times"/>
              </a:rPr>
              <a:t>problema </a:t>
            </a:r>
            <a:r>
              <a:rPr lang="it-IT" sz="1500" smtClean="0">
                <a:latin typeface="Times"/>
                <a:cs typeface="Times"/>
              </a:rPr>
              <a:t>(non sulla soluzione).</a:t>
            </a:r>
          </a:p>
          <a:p>
            <a:pPr marL="342900" indent="-342900"/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 startAt="3"/>
            </a:pPr>
            <a:r>
              <a:rPr lang="it-IT" sz="1500" smtClean="0">
                <a:latin typeface="Times"/>
                <a:cs typeface="Times"/>
              </a:rPr>
              <a:t>Chiedete loro di riflettere su: “Cos’è un Problema?” </a:t>
            </a:r>
          </a:p>
          <a:p>
            <a:pPr marL="342900" indent="-342900"/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500" smtClean="0">
                <a:latin typeface="Times"/>
                <a:cs typeface="Times"/>
              </a:rPr>
              <a:t>Chiedete ai gruppi di riunirsi e condividere i loro risultati selzionando e presentando 2 “problemi risolti” e 2 “problemi non risolti” per ogni gruppo. Poi essi presenteranno le proprie conclusioni.</a:t>
            </a:r>
          </a:p>
          <a:p>
            <a:pPr marL="342900" indent="-342900">
              <a:buAutoNum type="arabicParenBoth" startAt="4"/>
            </a:pPr>
            <a:endParaRPr lang="it-IT" sz="1500" smtClean="0">
              <a:latin typeface="Times"/>
              <a:cs typeface="Times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762000" y="1143000"/>
            <a:ext cx="7543800" cy="1143000"/>
          </a:xfrm>
          <a:prstGeom prst="roundRect">
            <a:avLst>
              <a:gd name="adj" fmla="val 50000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smtClean="0">
                <a:latin typeface="Times"/>
                <a:cs typeface="Times"/>
              </a:rPr>
              <a:t>Questi sono solo suggerimenti, ogni gruppo di studenti può sperimentare liberamente l’uso del micro-modulo. Le caratteristiche, il numero e l’ordine con cui vengono usati gli elementi del micro-modulo possono essere scelti a piacimento. Inoltre, a seconda della strategia di apprendimento, alcuni elementi possono essere aggiunti o eliminati. Per questa ragione, infatti, i micro-moduli possono essere copiati e modificati..</a:t>
            </a:r>
            <a:endParaRPr lang="it-IT" sz="1500">
              <a:latin typeface="Times"/>
              <a:cs typeface="Times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762000" y="2514600"/>
            <a:ext cx="7467600" cy="38100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533400"/>
            <a:ext cx="4796753" cy="4572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(2)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1219201"/>
            <a:ext cx="7086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smtClean="0">
                <a:latin typeface="Times"/>
                <a:cs typeface="Times"/>
              </a:rPr>
              <a:t>(II) Usate il micro-modulo “Cos’è un problema?” per rinforzare ed approfondire la comprensione del concetto di “Problema”.</a:t>
            </a:r>
          </a:p>
          <a:p>
            <a:pPr marL="342900" indent="-342900">
              <a:buAutoNum type="arabicParenBoth" startAt="4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200" smtClean="0">
                <a:latin typeface="Times"/>
                <a:cs typeface="Times"/>
              </a:rPr>
              <a:t>Introducete  ai partecipanti il micro-modulo “</a:t>
            </a:r>
            <a:r>
              <a:rPr lang="it-IT" sz="1200" b="1" smtClean="0">
                <a:latin typeface="Times"/>
                <a:cs typeface="Times"/>
              </a:rPr>
              <a:t>Cos’è un Problema?</a:t>
            </a:r>
            <a:r>
              <a:rPr lang="it-IT" sz="1200" smtClean="0">
                <a:latin typeface="Times"/>
                <a:cs typeface="Times"/>
              </a:rPr>
              <a:t>” spiegando loro il suo fine multimediale, multidimensionale, multi-ruolo e multi-didattico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200" smtClean="0">
                <a:latin typeface="Times"/>
                <a:cs typeface="Times"/>
              </a:rPr>
              <a:t>Chiedete ai partecipanti del gruppo di  esplorare invidualmente il micro-modulo tramite la ricerca, focalizzandosi e riflettendo su quegli elementi che reputano più efficaci per approfondire e rinsaldare la loro comprensione del concetto di</a:t>
            </a:r>
            <a:r>
              <a:rPr lang="it-IT" sz="1300" smtClean="0">
                <a:latin typeface="Times"/>
                <a:cs typeface="Times"/>
              </a:rPr>
              <a:t>“Problema”.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300" smtClean="0">
                <a:latin typeface="Times"/>
                <a:cs typeface="Times"/>
              </a:rPr>
              <a:t>I partecipanti riportano al loro gruppo la scelta dei primi tre “elementi più efficaci” spiegando il motivo per cui la scelta è ricaduta su di essi. I partecipanti riflettono in modo collettivo a proposito delle loro scelte e delle relative ragioni. Nel caso alcuni partecipanti non trovino il tipo di elementi a loro appropriati possono riferirlo e, ancor meglio, cercare di trovarli e contribuire con essi al micro-modulo. 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300" smtClean="0">
                <a:latin typeface="Times"/>
                <a:cs typeface="Times"/>
              </a:rPr>
              <a:t>I gruppi  si riuniscono e condividono i loro risultati selezionando e presentando 3 scelte di “elementi più efficaci” per ogni gruppo, insieme alle loro conclusioni in merito al perché le persone possono avere preferenze diverse a proposito degli elementi e dei modi di apprendimento. </a:t>
            </a:r>
          </a:p>
          <a:p>
            <a:pPr marL="342900" indent="-342900">
              <a:buAutoNum type="arabicParenBoth" startAt="4"/>
            </a:pPr>
            <a:endParaRPr lang="it-IT" sz="13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300" smtClean="0">
                <a:latin typeface="Times"/>
                <a:cs typeface="Times"/>
              </a:rPr>
              <a:t>I partecipanti compilano il breve questionario riguardante le loro preferenze degli elementi nel micro-modulo.</a:t>
            </a:r>
          </a:p>
          <a:p>
            <a:pPr marL="342900" indent="-342900">
              <a:buAutoNum type="arabicParenBoth"/>
            </a:pPr>
            <a:endParaRPr lang="it-IT" sz="1300" smtClean="0">
              <a:latin typeface="Times"/>
              <a:cs typeface="Times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762000" y="1066800"/>
            <a:ext cx="7467600" cy="54102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1000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Cos’è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 un 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?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0" name="Immagine 9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7337" y="1384300"/>
            <a:ext cx="1096785" cy="1096785"/>
          </a:xfrm>
          <a:prstGeom prst="rect">
            <a:avLst/>
          </a:prstGeom>
        </p:spPr>
      </p:pic>
      <p:pic>
        <p:nvPicPr>
          <p:cNvPr id="15" name="Immagine 14" descr="Obvious_water_pollutio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2619" y="1047306"/>
            <a:ext cx="1321435" cy="1987120"/>
          </a:xfrm>
          <a:prstGeom prst="rect">
            <a:avLst/>
          </a:prstGeom>
        </p:spPr>
      </p:pic>
      <p:pic>
        <p:nvPicPr>
          <p:cNvPr id="18" name="Immagine 17" descr="inventive-problem-solving-software_medium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07337" y="4741741"/>
            <a:ext cx="1414454" cy="1308369"/>
          </a:xfrm>
          <a:prstGeom prst="roundRect">
            <a:avLst/>
          </a:prstGeom>
        </p:spPr>
      </p:pic>
      <p:pic>
        <p:nvPicPr>
          <p:cNvPr id="23" name="Immagine 22" descr="Problem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14704" y="4354410"/>
            <a:ext cx="1719350" cy="1719350"/>
          </a:xfrm>
          <a:prstGeom prst="rect">
            <a:avLst/>
          </a:prstGeom>
        </p:spPr>
      </p:pic>
      <p:sp>
        <p:nvSpPr>
          <p:cNvPr id="11" name="Rettangolo arrotondato 10"/>
          <p:cNvSpPr/>
          <p:nvPr/>
        </p:nvSpPr>
        <p:spPr>
          <a:xfrm>
            <a:off x="462457" y="1179137"/>
            <a:ext cx="4467605" cy="254205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500" b="1" smtClean="0">
                <a:solidFill>
                  <a:schemeClr val="tx1"/>
                </a:solidFill>
                <a:latin typeface="Times"/>
                <a:cs typeface="Times"/>
              </a:rPr>
              <a:t>UN PROBLEMA </a:t>
            </a:r>
            <a:r>
              <a:rPr lang="it-IT" sz="1500" smtClean="0">
                <a:solidFill>
                  <a:schemeClr val="tx1"/>
                </a:solidFill>
                <a:latin typeface="Times"/>
                <a:cs typeface="Times"/>
              </a:rPr>
              <a:t>è la differenza o il divario tra una situazione esistente e la situzione desiderata (i.e. l’obbiettivo o scopo). Il divario è l’entità sconosciuta del problema e può assumere forme diverse, dal semplice problema aritmetico a problemi sociali complessi. </a:t>
            </a:r>
          </a:p>
          <a:p>
            <a:endParaRPr lang="it-IT" sz="1500" i="1" smtClean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it-IT" sz="1500" b="1" smtClean="0">
                <a:solidFill>
                  <a:schemeClr val="tx1"/>
                </a:solidFill>
                <a:latin typeface="Times"/>
                <a:cs typeface="Times"/>
              </a:rPr>
              <a:t>UN PROBLEMA </a:t>
            </a:r>
            <a:r>
              <a:rPr lang="it-IT" sz="1500" smtClean="0">
                <a:solidFill>
                  <a:schemeClr val="tx1"/>
                </a:solidFill>
                <a:latin typeface="Times"/>
                <a:cs typeface="Times"/>
              </a:rPr>
              <a:t>implica l’opportunità di fare cose migliori e nuove: per esempio attraverso I cambiamenti tecnologici. </a:t>
            </a:r>
            <a:endParaRPr lang="it-IT" sz="1500" smtClean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462457" y="4354410"/>
            <a:ext cx="4458185" cy="1938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500" b="1" smtClean="0">
                <a:solidFill>
                  <a:srgbClr val="000000"/>
                </a:solidFill>
                <a:latin typeface="Times"/>
                <a:cs typeface="Times"/>
              </a:rPr>
              <a:t>UN PROBLEMA </a:t>
            </a:r>
            <a:r>
              <a:rPr lang="it-IT" sz="1500" smtClean="0">
                <a:solidFill>
                  <a:srgbClr val="000000"/>
                </a:solidFill>
                <a:latin typeface="Times"/>
                <a:cs typeface="Times"/>
              </a:rPr>
              <a:t>esiste solo quando le persone (per esempio un singolo, un gruppo sociale, una società) lo percepiscono come tale e cioè quando reputano che valga la pena trovare la cosa sconosciuta e colmare il divario esistente tra la situazione effettiva e quella desiderata. </a:t>
            </a:r>
            <a:endParaRPr lang="it-IT" sz="1500" smtClean="0">
              <a:solidFill>
                <a:srgbClr val="000000"/>
              </a:solidFill>
              <a:latin typeface="Times"/>
              <a:cs typeface="Times"/>
            </a:endParaRPr>
          </a:p>
        </p:txBody>
      </p:sp>
      <p:pic>
        <p:nvPicPr>
          <p:cNvPr id="16" name="Immagine 15" descr="ipad-app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76791" y="2731571"/>
            <a:ext cx="2008353" cy="13472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43896" y="593748"/>
            <a:ext cx="4796753" cy="724560"/>
          </a:xfrm>
        </p:spPr>
        <p:txBody>
          <a:bodyPr>
            <a:normAutofit fontScale="85000" lnSpcReduction="20000"/>
          </a:bodyPr>
          <a:lstStyle/>
          <a:p>
            <a:r>
              <a:rPr lang="it-IT" sz="2700" b="1" smtClean="0">
                <a:solidFill>
                  <a:srgbClr val="800000"/>
                </a:solidFill>
                <a:latin typeface="Times"/>
                <a:cs typeface="Times"/>
              </a:rPr>
              <a:t>Cos’è un Problema? </a:t>
            </a:r>
          </a:p>
          <a:p>
            <a:r>
              <a:rPr lang="it-IT" sz="2700" b="1" smtClean="0">
                <a:solidFill>
                  <a:srgbClr val="800000"/>
                </a:solidFill>
                <a:latin typeface="Times"/>
                <a:cs typeface="Times"/>
              </a:rPr>
              <a:t>Citazioni</a:t>
            </a:r>
            <a:endParaRPr lang="it-IT" sz="27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862744" y="2275654"/>
            <a:ext cx="178581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Non possiamo risolvere i nostri problemi con lo stesso tipo di pensiero che abbiamo usato quando li abbiamo creati. </a:t>
            </a:r>
          </a:p>
          <a:p>
            <a:r>
              <a:rPr lang="it-IT" sz="1200" smtClean="0">
                <a:latin typeface="Times"/>
                <a:cs typeface="Times"/>
              </a:rPr>
              <a:t>Albert Einstein</a:t>
            </a:r>
          </a:p>
          <a:p>
            <a:endParaRPr lang="it-IT" sz="1200" smtClean="0">
              <a:latin typeface="Times"/>
              <a:cs typeface="Times"/>
            </a:endParaRPr>
          </a:p>
          <a:p>
            <a:endParaRPr lang="it-IT" sz="1200" smtClean="0">
              <a:latin typeface="Times"/>
              <a:cs typeface="Times"/>
            </a:endParaRPr>
          </a:p>
          <a:p>
            <a:r>
              <a:rPr lang="it-IT" sz="1200" i="1" smtClean="0">
                <a:latin typeface="Times"/>
                <a:cs typeface="Times"/>
              </a:rPr>
              <a:t>Non è che sono così intelligente, è solo che sto su un problema più a lungo.</a:t>
            </a:r>
          </a:p>
          <a:p>
            <a:r>
              <a:rPr lang="it-IT" sz="1200" smtClean="0">
                <a:latin typeface="Times"/>
                <a:cs typeface="Times"/>
              </a:rPr>
              <a:t>Albert Einstein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6271757" y="1896415"/>
            <a:ext cx="22674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Potresti anche non avere sempre una vita agiata o essere in grado di risolvere tutti i problemi del mondo in una volta, ma non sottovalutare mai la tua importanza , perché la storia ci insegna che il coraggio può essere contagioso e che la speranza può tener testa  alla vita da sola. </a:t>
            </a:r>
          </a:p>
          <a:p>
            <a:r>
              <a:rPr lang="it-IT" sz="1200" smtClean="0">
                <a:latin typeface="Times"/>
                <a:cs typeface="Times"/>
              </a:rPr>
              <a:t>Michelle Obama</a:t>
            </a:r>
            <a:endParaRPr lang="it-IT" sz="1200">
              <a:latin typeface="Times"/>
              <a:cs typeface="Times"/>
            </a:endParaRPr>
          </a:p>
        </p:txBody>
      </p:sp>
      <p:pic>
        <p:nvPicPr>
          <p:cNvPr id="14" name="Immagine 13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62528" y="2865911"/>
            <a:ext cx="2397719" cy="1660642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6130409" y="4639238"/>
            <a:ext cx="2258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Un problema è una chance per fare del tuo meglio</a:t>
            </a:r>
          </a:p>
          <a:p>
            <a:r>
              <a:rPr lang="it-IT" sz="1200" smtClean="0">
                <a:latin typeface="Times"/>
                <a:cs typeface="Times"/>
              </a:rPr>
              <a:t>Duke Ellington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381068" y="4962404"/>
            <a:ext cx="40603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Se un problem a può essere risolto allora non ha senso preoccuparsi.</a:t>
            </a:r>
          </a:p>
          <a:p>
            <a:r>
              <a:rPr lang="it-IT" sz="1200" i="1" smtClean="0">
                <a:latin typeface="Times"/>
                <a:cs typeface="Times"/>
              </a:rPr>
              <a:t>Se non può essere risolto, allora preoccuparsi non servirà a nulla.</a:t>
            </a:r>
          </a:p>
          <a:p>
            <a:r>
              <a:rPr lang="it-IT" sz="1200" smtClean="0">
                <a:latin typeface="Times"/>
                <a:cs typeface="Times"/>
              </a:rPr>
              <a:t>Tibetan saying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303811" y="1629323"/>
            <a:ext cx="2356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Ogni problema è un dono; senza I problemi non potremmo crescere.</a:t>
            </a:r>
          </a:p>
          <a:p>
            <a:r>
              <a:rPr lang="it-IT" sz="1200" smtClean="0">
                <a:latin typeface="Times"/>
                <a:cs typeface="Times"/>
              </a:rPr>
              <a:t>Anthony Robbins</a:t>
            </a:r>
            <a:endParaRPr lang="it-IT" sz="12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Pe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8807" y="4406154"/>
            <a:ext cx="2556609" cy="1873546"/>
          </a:xfrm>
          <a:prstGeom prst="rect">
            <a:avLst/>
          </a:prstGeom>
        </p:spPr>
      </p:pic>
      <p:pic>
        <p:nvPicPr>
          <p:cNvPr id="10" name="Immagine 9" descr="DoginCar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721" y="1580780"/>
            <a:ext cx="2527695" cy="1719204"/>
          </a:xfrm>
          <a:prstGeom prst="rect">
            <a:avLst/>
          </a:prstGeom>
        </p:spPr>
      </p:pic>
      <p:pic>
        <p:nvPicPr>
          <p:cNvPr id="12" name="Immagine 11" descr="Fallen House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04605" y="1313743"/>
            <a:ext cx="2710008" cy="2104241"/>
          </a:xfrm>
          <a:prstGeom prst="rect">
            <a:avLst/>
          </a:prstGeom>
        </p:spPr>
      </p:pic>
      <p:pic>
        <p:nvPicPr>
          <p:cNvPr id="14" name="Immagine 13" descr="maths-problem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04605" y="4406154"/>
            <a:ext cx="2665256" cy="1975806"/>
          </a:xfrm>
          <a:prstGeom prst="rect">
            <a:avLst/>
          </a:prstGeom>
        </p:spPr>
      </p:pic>
      <p:pic>
        <p:nvPicPr>
          <p:cNvPr id="16" name="Immagine 15" descr="Fun-with-Directions-512-ico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99919" y="3063384"/>
            <a:ext cx="1598508" cy="1598508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2487893" y="592022"/>
            <a:ext cx="33523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Cos’è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un 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Problema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?  </a:t>
            </a:r>
          </a:p>
          <a:p>
            <a:pPr algn="ctr"/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Divertimento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43896" y="412921"/>
            <a:ext cx="4796753" cy="724560"/>
          </a:xfrm>
        </p:spPr>
        <p:txBody>
          <a:bodyPr>
            <a:normAutofit fontScale="85000" lnSpcReduction="20000"/>
          </a:bodyPr>
          <a:lstStyle/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Cos’è un Problema? </a:t>
            </a:r>
          </a:p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Poesia</a:t>
            </a:r>
            <a:endParaRPr lang="it-IT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450942" y="4290776"/>
            <a:ext cx="417149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i="1" dirty="0" smtClean="0">
                <a:latin typeface="Times"/>
                <a:cs typeface="Times"/>
              </a:rPr>
              <a:t>I Problemi sono un guado verso l’apprendimento,</a:t>
            </a:r>
          </a:p>
          <a:p>
            <a:r>
              <a:rPr lang="it-IT" sz="1500" i="1" dirty="0" smtClean="0">
                <a:latin typeface="Times"/>
                <a:cs typeface="Times"/>
              </a:rPr>
              <a:t>Stress ponderato per imparare a soppesare e pensare.</a:t>
            </a:r>
          </a:p>
          <a:p>
            <a:r>
              <a:rPr lang="it-IT" sz="1500" i="1" dirty="0" smtClean="0">
                <a:latin typeface="Times"/>
                <a:cs typeface="Times"/>
              </a:rPr>
              <a:t>Enigmi della vita per studiare e risolvere</a:t>
            </a:r>
          </a:p>
          <a:p>
            <a:r>
              <a:rPr lang="it-IT" sz="1500" i="1" dirty="0" smtClean="0">
                <a:latin typeface="Times"/>
                <a:cs typeface="Times"/>
              </a:rPr>
              <a:t>Mentre ti tieni desto alla ricerca del nesso mancante.</a:t>
            </a:r>
          </a:p>
          <a:p>
            <a:endParaRPr lang="it-IT" sz="1500" i="1" dirty="0" smtClean="0">
              <a:latin typeface="Times"/>
              <a:cs typeface="Times"/>
            </a:endParaRPr>
          </a:p>
          <a:p>
            <a:r>
              <a:rPr lang="it-IT" sz="1200" dirty="0" smtClean="0">
                <a:latin typeface="Times"/>
                <a:cs typeface="Times"/>
              </a:rPr>
              <a:t>(Estratto da una poesia di Jeanette Cooper)</a:t>
            </a:r>
            <a:endParaRPr lang="it-IT" sz="1200" dirty="0">
              <a:latin typeface="Times"/>
              <a:cs typeface="Times"/>
            </a:endParaRPr>
          </a:p>
        </p:txBody>
      </p:sp>
      <p:pic>
        <p:nvPicPr>
          <p:cNvPr id="10" name="Immagine 9" descr="po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89643" y="2177522"/>
            <a:ext cx="1324609" cy="165576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533400"/>
            <a:ext cx="4796753" cy="577679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Breve </a:t>
            </a:r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questionario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233054"/>
              </p:ext>
            </p:extLst>
          </p:nvPr>
        </p:nvGraphicFramePr>
        <p:xfrm>
          <a:off x="1524000" y="1274892"/>
          <a:ext cx="6690233" cy="296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3433"/>
                <a:gridCol w="860400"/>
                <a:gridCol w="1054100"/>
                <a:gridCol w="1054100"/>
                <a:gridCol w="1054100"/>
                <a:gridCol w="1054100"/>
              </a:tblGrid>
              <a:tr h="706308">
                <a:tc gridSpan="6">
                  <a:txBody>
                    <a:bodyPr/>
                    <a:lstStyle/>
                    <a:p>
                      <a:pPr algn="ctr"/>
                      <a:r>
                        <a:rPr lang="it-IT" sz="1700" baseline="0" noProof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valuti l’utilità dei seguenti elementi per il tuo apprendimento?</a:t>
                      </a:r>
                      <a:endParaRPr lang="it-IT" sz="1700" baseline="0" noProof="0" dirty="0" smtClean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  <a:p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485649"/>
              </p:ext>
            </p:extLst>
          </p:nvPr>
        </p:nvGraphicFramePr>
        <p:xfrm>
          <a:off x="1447800" y="4419600"/>
          <a:ext cx="6724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4600"/>
              </a:tblGrid>
              <a:tr h="123927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vedere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43896" y="412921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Credits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123728" y="2492896"/>
            <a:ext cx="49130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500" b="1" smtClean="0">
                <a:latin typeface="Times"/>
                <a:cs typeface="Times"/>
              </a:rPr>
              <a:t>Sviluppato da </a:t>
            </a:r>
          </a:p>
          <a:p>
            <a:r>
              <a:rPr lang="it-IT" sz="1500" smtClean="0">
                <a:latin typeface="Times"/>
                <a:cs typeface="Times"/>
              </a:rPr>
              <a:t>Alfonso Molina</a:t>
            </a:r>
          </a:p>
          <a:p>
            <a:endParaRPr lang="it-IT" sz="1500" smtClean="0">
              <a:latin typeface="Times"/>
              <a:cs typeface="Times"/>
            </a:endParaRPr>
          </a:p>
          <a:p>
            <a:r>
              <a:rPr lang="it-IT" sz="1500" b="1" smtClean="0">
                <a:latin typeface="Times"/>
                <a:cs typeface="Times"/>
              </a:rPr>
              <a:t>Fonti</a:t>
            </a:r>
          </a:p>
          <a:p>
            <a:r>
              <a:rPr lang="it-IT" sz="1500" smtClean="0">
                <a:latin typeface="Times"/>
                <a:cs typeface="Times"/>
              </a:rPr>
              <a:t>Lavori vari di David Jonassen</a:t>
            </a:r>
          </a:p>
          <a:p>
            <a:r>
              <a:rPr lang="it-IT" sz="1500" smtClean="0">
                <a:latin typeface="Times"/>
                <a:cs typeface="Times"/>
              </a:rPr>
              <a:t>Citazioni varie da siti web</a:t>
            </a:r>
          </a:p>
          <a:p>
            <a:r>
              <a:rPr lang="it-IT" sz="1500" smtClean="0">
                <a:latin typeface="Times"/>
                <a:cs typeface="Times"/>
              </a:rPr>
              <a:t>Vari siti web di poesia</a:t>
            </a:r>
          </a:p>
          <a:p>
            <a:r>
              <a:rPr lang="it-IT" sz="1500" smtClean="0">
                <a:latin typeface="Times"/>
                <a:cs typeface="Times"/>
              </a:rPr>
              <a:t>Vari siti web con immagini connessi al concetto di Problema</a:t>
            </a:r>
            <a:endParaRPr lang="it-IT" sz="15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4085</TotalTime>
  <Words>823</Words>
  <Application>Microsoft Office PowerPoint</Application>
  <PresentationFormat>Presentazione su schermo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Fondazione Mondo Digitale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Grazia</cp:lastModifiedBy>
  <cp:revision>259</cp:revision>
  <dcterms:created xsi:type="dcterms:W3CDTF">2013-03-24T22:07:41Z</dcterms:created>
  <dcterms:modified xsi:type="dcterms:W3CDTF">2013-04-04T10:38:38Z</dcterms:modified>
</cp:coreProperties>
</file>