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355" r:id="rId3"/>
    <p:sldId id="356" r:id="rId4"/>
    <p:sldId id="357" r:id="rId5"/>
    <p:sldId id="379" r:id="rId6"/>
    <p:sldId id="358" r:id="rId7"/>
    <p:sldId id="360" r:id="rId8"/>
    <p:sldId id="361" r:id="rId9"/>
    <p:sldId id="362" r:id="rId10"/>
    <p:sldId id="363" r:id="rId11"/>
    <p:sldId id="359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65" r:id="rId20"/>
    <p:sldId id="366" r:id="rId21"/>
    <p:sldId id="367" r:id="rId22"/>
    <p:sldId id="368" r:id="rId23"/>
    <p:sldId id="369" r:id="rId24"/>
    <p:sldId id="354" r:id="rId25"/>
    <p:sldId id="370" r:id="rId26"/>
    <p:sldId id="260" r:id="rId27"/>
  </p:sldIdLst>
  <p:sldSz cx="9144000" cy="6858000" type="screen4x3"/>
  <p:notesSz cx="6858000" cy="9144000"/>
  <p:custDataLst>
    <p:tags r:id="rId2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09407"/>
    <a:srgbClr val="4FD71F"/>
    <a:srgbClr val="08E1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Relationship Id="rId9" Type="http://schemas.openxmlformats.org/officeDocument/2006/relationships/image" Target="../media/image10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gif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5" Type="http://schemas.openxmlformats.org/officeDocument/2006/relationships/image" Target="../media/image37.gif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44.pn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214438" y="78581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28625" y="6143625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CasellaDiTesto 10"/>
          <p:cNvSpPr txBox="1">
            <a:spLocks noChangeArrowheads="1"/>
          </p:cNvSpPr>
          <p:nvPr/>
        </p:nvSpPr>
        <p:spPr bwMode="auto">
          <a:xfrm>
            <a:off x="914400" y="1752600"/>
            <a:ext cx="4953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900" b="1" u="none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Educazione per la </a:t>
            </a:r>
            <a:r>
              <a:rPr lang="it-IT" sz="2900" b="1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V</a:t>
            </a:r>
            <a:r>
              <a:rPr lang="it-IT" sz="2900" b="1" u="none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ita</a:t>
            </a:r>
          </a:p>
          <a:p>
            <a:endParaRPr lang="it-IT" sz="2900" b="1" dirty="0" smtClean="0">
              <a:solidFill>
                <a:srgbClr val="A20D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it-IT" sz="2900" b="1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Perché?</a:t>
            </a:r>
            <a:endParaRPr lang="it-IT" sz="2900" b="1" u="none" dirty="0" smtClean="0">
              <a:solidFill>
                <a:srgbClr val="A20D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8200" y="4419600"/>
            <a:ext cx="4100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"/>
                <a:cs typeface="Times"/>
              </a:rPr>
              <a:t>Alfonso </a:t>
            </a:r>
            <a:r>
              <a:rPr lang="it-IT" b="1" dirty="0" err="1" smtClean="0">
                <a:latin typeface="Times"/>
                <a:cs typeface="Times"/>
              </a:rPr>
              <a:t>Molina</a:t>
            </a:r>
            <a:endParaRPr lang="it-IT" b="1" dirty="0" smtClean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Direttore Scientifico, Fondazione Mondo Digitale</a:t>
            </a:r>
          </a:p>
          <a:p>
            <a:r>
              <a:rPr lang="it-IT" sz="1200" dirty="0" smtClean="0">
                <a:latin typeface="Times"/>
                <a:cs typeface="Times"/>
              </a:rPr>
              <a:t>Professor </a:t>
            </a:r>
            <a:r>
              <a:rPr lang="it-IT" sz="1200" dirty="0" err="1" smtClean="0">
                <a:latin typeface="Times"/>
                <a:cs typeface="Times"/>
              </a:rPr>
              <a:t>ofTechnologyStrategy</a:t>
            </a:r>
            <a:r>
              <a:rPr lang="it-IT" sz="1200" dirty="0" smtClean="0">
                <a:latin typeface="Times"/>
                <a:cs typeface="Times"/>
              </a:rPr>
              <a:t>, The </a:t>
            </a:r>
            <a:r>
              <a:rPr lang="it-IT" sz="1200" dirty="0" err="1" smtClean="0">
                <a:latin typeface="Times"/>
                <a:cs typeface="Times"/>
              </a:rPr>
              <a:t>Universityof</a:t>
            </a:r>
            <a:r>
              <a:rPr lang="it-IT" sz="1200" dirty="0" smtClean="0">
                <a:latin typeface="Times"/>
                <a:cs typeface="Times"/>
              </a:rPr>
              <a:t> Edinburgh</a:t>
            </a:r>
            <a:endParaRPr lang="it-IT" sz="1200" dirty="0">
              <a:latin typeface="Times"/>
              <a:cs typeface="Times"/>
            </a:endParaRPr>
          </a:p>
        </p:txBody>
      </p:sp>
      <p:pic>
        <p:nvPicPr>
          <p:cNvPr id="7" name="Immagine 6" descr="education-is-life-it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828800"/>
            <a:ext cx="1457183" cy="31242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685800" y="1600200"/>
            <a:ext cx="7696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“Il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consumismo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associa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la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felicità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non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tanto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soddisfazione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 ma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piuttosto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costante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crescita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della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quantità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i="1" dirty="0" err="1" smtClean="0">
                <a:latin typeface="Times" pitchFamily="-84" charset="0"/>
                <a:ea typeface="Times" pitchFamily="-84" charset="0"/>
                <a:cs typeface="Times" pitchFamily="-84" charset="0"/>
              </a:rPr>
              <a:t>dell’intensità</a:t>
            </a:r>
            <a:r>
              <a:rPr lang="en-GB" sz="2300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che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implica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sua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volta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rapido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utilizzo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la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rapida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sostituzione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degli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oggeti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con cui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pensa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spera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soddisfare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quei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; … </a:t>
            </a:r>
          </a:p>
          <a:p>
            <a:endParaRPr lang="en-GB" sz="2300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richiedono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richiedono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;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l’avvento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del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consumismo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inaugura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l’era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dell’ ”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obsolescenza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programmata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”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beni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offerti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sul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mercato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.” Questa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società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impone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un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contesto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“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inadatto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pianificazione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all’investimento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all’accumulazione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lungo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periodo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…” (p.40) </a:t>
            </a:r>
            <a:endParaRPr lang="it-IT" sz="2300" dirty="0"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24579" name="Rettangolo 2"/>
          <p:cNvSpPr>
            <a:spLocks noChangeArrowheads="1"/>
          </p:cNvSpPr>
          <p:nvPr/>
        </p:nvSpPr>
        <p:spPr bwMode="auto">
          <a:xfrm>
            <a:off x="3200400" y="762000"/>
            <a:ext cx="27574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Il Consumismo </a:t>
            </a:r>
            <a:endParaRPr lang="it-IT" sz="31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2"/>
          <p:cNvSpPr>
            <a:spLocks noChangeArrowheads="1"/>
          </p:cNvSpPr>
          <p:nvPr/>
        </p:nvSpPr>
        <p:spPr bwMode="auto">
          <a:xfrm>
            <a:off x="762000" y="1295400"/>
            <a:ext cx="3581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9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Oggi l’Umanità consuma l’equivalente di 1.5 pianeti Terra</a:t>
            </a:r>
          </a:p>
          <a:p>
            <a:endParaRPr lang="it-IT" sz="2900" b="1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endParaRPr lang="it-IT" sz="2900" b="1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r>
              <a:rPr lang="it-IT" sz="29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Circa nel 2030 l’Umanità consumerà l’ equivalente di 2 pianeti Terra</a:t>
            </a:r>
          </a:p>
        </p:txBody>
      </p:sp>
      <p:pic>
        <p:nvPicPr>
          <p:cNvPr id="20483" name="Immagine 6" descr="0abf064013earth-day-a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magine 7" descr="0abf064013earth-day-a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620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8" descr="0abf064013earth-day-a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0386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magine 9" descr="0abf064013earth-day-a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386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ttangolo 12"/>
          <p:cNvSpPr>
            <a:spLocks noChangeArrowheads="1"/>
          </p:cNvSpPr>
          <p:nvPr/>
        </p:nvSpPr>
        <p:spPr bwMode="auto">
          <a:xfrm>
            <a:off x="5867400" y="1447800"/>
            <a:ext cx="458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500" b="1">
                <a:latin typeface="ＭＳ ゴシック" pitchFamily="-84" charset="-128"/>
                <a:ea typeface="ＭＳ ゴシック" pitchFamily="-84" charset="-128"/>
                <a:cs typeface="ＭＳ ゴシック" pitchFamily="-84" charset="-128"/>
              </a:rPr>
              <a:t>+</a:t>
            </a:r>
            <a:endParaRPr lang="it-IT" sz="3500" b="1"/>
          </a:p>
        </p:txBody>
      </p:sp>
      <p:sp>
        <p:nvSpPr>
          <p:cNvPr id="20488" name="Rettangolo 13"/>
          <p:cNvSpPr>
            <a:spLocks noChangeArrowheads="1"/>
          </p:cNvSpPr>
          <p:nvPr/>
        </p:nvSpPr>
        <p:spPr bwMode="auto">
          <a:xfrm>
            <a:off x="5791200" y="4724400"/>
            <a:ext cx="4159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500" b="1">
                <a:latin typeface="ＭＳ ゴシック" pitchFamily="-84" charset="-128"/>
                <a:ea typeface="ＭＳ ゴシック" pitchFamily="-84" charset="-128"/>
                <a:cs typeface="ＭＳ ゴシック" pitchFamily="-84" charset="-128"/>
              </a:rPr>
              <a:t>+</a:t>
            </a:r>
            <a:endParaRPr lang="it-IT" sz="3500"/>
          </a:p>
        </p:txBody>
      </p:sp>
      <p:sp>
        <p:nvSpPr>
          <p:cNvPr id="15" name="Rettangolo 14"/>
          <p:cNvSpPr/>
          <p:nvPr/>
        </p:nvSpPr>
        <p:spPr>
          <a:xfrm>
            <a:off x="7086600" y="990600"/>
            <a:ext cx="838200" cy="152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438400"/>
            <a:ext cx="1524000" cy="175734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2"/>
          <p:cNvSpPr txBox="1">
            <a:spLocks noChangeArrowheads="1"/>
          </p:cNvSpPr>
          <p:nvPr/>
        </p:nvSpPr>
        <p:spPr bwMode="auto">
          <a:xfrm>
            <a:off x="1600200" y="2971800"/>
            <a:ext cx="5570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La Scuola del 21° Secolo Oggi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6" descr="rainbow_web_07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97063"/>
            <a:ext cx="5486400" cy="3406775"/>
          </a:xfrm>
          <a:prstGeom prst="rect">
            <a:avLst/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1" name="Immagine 5" descr="dt.common.streams.StreamServer.cl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5257800"/>
            <a:ext cx="20177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magine 6" descr="orig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magine 7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105400"/>
            <a:ext cx="21272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magine 8" descr="ht-Eb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57200"/>
            <a:ext cx="2209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ttangolo 9"/>
          <p:cNvSpPr>
            <a:spLocks noChangeArrowheads="1"/>
          </p:cNvSpPr>
          <p:nvPr/>
        </p:nvSpPr>
        <p:spPr bwMode="auto">
          <a:xfrm>
            <a:off x="3471863" y="533400"/>
            <a:ext cx="27162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300" b="1">
                <a:solidFill>
                  <a:srgbClr val="A20D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Scuola del Secolo 21</a:t>
            </a:r>
          </a:p>
          <a:p>
            <a:pPr algn="ctr"/>
            <a:r>
              <a:rPr lang="it-IT" sz="2300" b="1">
                <a:solidFill>
                  <a:srgbClr val="A20D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(Oggi)</a:t>
            </a:r>
          </a:p>
        </p:txBody>
      </p:sp>
      <p:sp>
        <p:nvSpPr>
          <p:cNvPr id="17416" name="CasellaDiTesto 10"/>
          <p:cNvSpPr txBox="1">
            <a:spLocks noChangeArrowheads="1"/>
          </p:cNvSpPr>
          <p:nvPr/>
        </p:nvSpPr>
        <p:spPr bwMode="auto">
          <a:xfrm>
            <a:off x="3886200" y="2819400"/>
            <a:ext cx="1524000" cy="4000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solidFill>
                  <a:schemeClr val="bg1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Discipline Curriculari 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Tematiche del Secolo 21</a:t>
            </a:r>
          </a:p>
        </p:txBody>
      </p:sp>
      <p:sp>
        <p:nvSpPr>
          <p:cNvPr id="17417" name="Ovale 11"/>
          <p:cNvSpPr>
            <a:spLocks noChangeArrowheads="1"/>
          </p:cNvSpPr>
          <p:nvPr/>
        </p:nvSpPr>
        <p:spPr bwMode="auto">
          <a:xfrm>
            <a:off x="2057400" y="2743200"/>
            <a:ext cx="1371600" cy="914400"/>
          </a:xfrm>
          <a:prstGeom prst="ellipse">
            <a:avLst/>
          </a:prstGeom>
          <a:solidFill>
            <a:srgbClr val="800000">
              <a:alpha val="85097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Competenze per la Vita e la Professione</a:t>
            </a:r>
          </a:p>
        </p:txBody>
      </p:sp>
      <p:sp>
        <p:nvSpPr>
          <p:cNvPr id="17418" name="Ovale 12"/>
          <p:cNvSpPr>
            <a:spLocks noChangeArrowheads="1"/>
          </p:cNvSpPr>
          <p:nvPr/>
        </p:nvSpPr>
        <p:spPr bwMode="auto">
          <a:xfrm>
            <a:off x="3886200" y="1676400"/>
            <a:ext cx="1447800" cy="914400"/>
          </a:xfrm>
          <a:prstGeom prst="ellipse">
            <a:avLst/>
          </a:prstGeom>
          <a:solidFill>
            <a:srgbClr val="D08F5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Competenze di Apprendimento e Innovazione</a:t>
            </a:r>
          </a:p>
        </p:txBody>
      </p:sp>
      <p:sp>
        <p:nvSpPr>
          <p:cNvPr id="17419" name="Ovale 13"/>
          <p:cNvSpPr>
            <a:spLocks noChangeArrowheads="1"/>
          </p:cNvSpPr>
          <p:nvPr/>
        </p:nvSpPr>
        <p:spPr bwMode="auto">
          <a:xfrm>
            <a:off x="5638800" y="2590800"/>
            <a:ext cx="1447800" cy="1066800"/>
          </a:xfrm>
          <a:prstGeom prst="ellipse">
            <a:avLst/>
          </a:prstGeom>
          <a:solidFill>
            <a:srgbClr val="2A0A80">
              <a:alpha val="9803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it-IT" sz="1000">
                <a:solidFill>
                  <a:srgbClr val="FFFFFF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Competenze Tecnologiche,  di Informazione e dei Media</a:t>
            </a:r>
          </a:p>
        </p:txBody>
      </p:sp>
      <p:sp>
        <p:nvSpPr>
          <p:cNvPr id="17420" name="CasellaDiTesto 14"/>
          <p:cNvSpPr txBox="1">
            <a:spLocks noChangeArrowheads="1"/>
          </p:cNvSpPr>
          <p:nvPr/>
        </p:nvSpPr>
        <p:spPr bwMode="auto">
          <a:xfrm>
            <a:off x="4114800" y="3733800"/>
            <a:ext cx="990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latin typeface="Times" pitchFamily="-84" charset="0"/>
                <a:ea typeface="Times" pitchFamily="-84" charset="0"/>
                <a:cs typeface="Times" pitchFamily="-84" charset="0"/>
              </a:rPr>
              <a:t>Standard e Valutazioni</a:t>
            </a:r>
          </a:p>
        </p:txBody>
      </p:sp>
      <p:sp>
        <p:nvSpPr>
          <p:cNvPr id="17421" name="CasellaDiTesto 15"/>
          <p:cNvSpPr txBox="1">
            <a:spLocks noChangeArrowheads="1"/>
          </p:cNvSpPr>
          <p:nvPr/>
        </p:nvSpPr>
        <p:spPr bwMode="auto">
          <a:xfrm>
            <a:off x="3810000" y="4267200"/>
            <a:ext cx="15240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latin typeface="Times" pitchFamily="-84" charset="0"/>
                <a:ea typeface="Times" pitchFamily="-84" charset="0"/>
                <a:cs typeface="Times" pitchFamily="-84" charset="0"/>
              </a:rPr>
              <a:t>Curriculum e Istruzione</a:t>
            </a:r>
          </a:p>
        </p:txBody>
      </p:sp>
      <p:sp>
        <p:nvSpPr>
          <p:cNvPr id="17422" name="CasellaDiTesto 16"/>
          <p:cNvSpPr txBox="1">
            <a:spLocks noChangeArrowheads="1"/>
          </p:cNvSpPr>
          <p:nvPr/>
        </p:nvSpPr>
        <p:spPr bwMode="auto">
          <a:xfrm>
            <a:off x="3810000" y="4572000"/>
            <a:ext cx="1447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latin typeface="Times" pitchFamily="-84" charset="0"/>
                <a:ea typeface="Times" pitchFamily="-84" charset="0"/>
                <a:cs typeface="Times" pitchFamily="-84" charset="0"/>
              </a:rPr>
              <a:t>Sviluppo Professionale</a:t>
            </a:r>
          </a:p>
        </p:txBody>
      </p:sp>
      <p:sp>
        <p:nvSpPr>
          <p:cNvPr id="17423" name="CasellaDiTesto 17"/>
          <p:cNvSpPr txBox="1">
            <a:spLocks noChangeArrowheads="1"/>
          </p:cNvSpPr>
          <p:nvPr/>
        </p:nvSpPr>
        <p:spPr bwMode="auto">
          <a:xfrm>
            <a:off x="3733800" y="4953000"/>
            <a:ext cx="16764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000">
                <a:latin typeface="Times" pitchFamily="-84" charset="0"/>
                <a:ea typeface="Times" pitchFamily="-84" charset="0"/>
                <a:cs typeface="Times" pitchFamily="-84" charset="0"/>
              </a:rPr>
              <a:t>Ambiente di Apprendimento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66" name="Immagine 9" descr="LOGO_GJC12_web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7036" t="20105" b="14722"/>
            <a:stretch>
              <a:fillRect/>
            </a:stretch>
          </p:blipFill>
          <p:spPr bwMode="auto">
            <a:xfrm>
              <a:off x="0" y="0"/>
              <a:ext cx="767794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Myriad Pro" pitchFamily="34" charset="0"/>
              </a:endParaRPr>
            </a:p>
          </p:txBody>
        </p:sp>
      </p:grpSp>
      <p:graphicFrame>
        <p:nvGraphicFramePr>
          <p:cNvPr id="49" name="Tabella 48"/>
          <p:cNvGraphicFramePr>
            <a:graphicFrameLocks noGrp="1"/>
          </p:cNvGraphicFramePr>
          <p:nvPr/>
        </p:nvGraphicFramePr>
        <p:xfrm>
          <a:off x="228600" y="762000"/>
          <a:ext cx="8686800" cy="5596254"/>
        </p:xfrm>
        <a:graphic>
          <a:graphicData uri="http://schemas.openxmlformats.org/drawingml/2006/table">
            <a:tbl>
              <a:tblPr/>
              <a:tblGrid>
                <a:gridCol w="3047255"/>
                <a:gridCol w="5639545"/>
              </a:tblGrid>
              <a:tr h="444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Le </a:t>
                      </a:r>
                      <a:r>
                        <a:rPr kumimoji="0" lang="it-IT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7</a:t>
                      </a: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 Cs  </a:t>
                      </a:r>
                      <a:r>
                        <a:rPr kumimoji="0" lang="it-IT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--</a:t>
                      </a: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   Competenze per la Vita nel Secolo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4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7 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Competenze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Pensiero e Lavoro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Critico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F9213"/>
                        </a:solidFill>
                        <a:effectLst/>
                        <a:latin typeface="Times"/>
                        <a:ea typeface="ＭＳ Ｐゴシック" pitchFamily="-65" charset="-128"/>
                        <a:cs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Soluzione a Problemi, Ricerca, Analisi, Gestione di Progetti, ecc.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Creatività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Creazione di Nuova Conoscenza, Raccontare Storie in Modo Artistico, ecc.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Collaborazione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Cooperazione, Impegno, Consenso, Costruzione di Comunità, ecc.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Intendimento </a:t>
                      </a:r>
                      <a:b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</a:b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CulturaleIncrociato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F9213"/>
                        </a:solidFill>
                        <a:effectLst/>
                        <a:latin typeface="Times"/>
                        <a:ea typeface="ＭＳ Ｐゴシック" pitchFamily="-65" charset="-128"/>
                        <a:cs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Attraverso Diverse Culture Etniche, Cognitive e Organizzative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Comunicazione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F9213"/>
                        </a:solidFill>
                        <a:effectLst/>
                        <a:latin typeface="Times"/>
                        <a:ea typeface="ＭＳ Ｐゴシック" pitchFamily="-65" charset="-128"/>
                        <a:cs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Costruzioni di Messaggi e Uso Effettivo dei Mezzi di Comunicazione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1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Computazione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&amp; Alfabetizzazione 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Uso Effettivo della Informazione Digitale e degli Strumenti di Conoscenza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Autosufficienza nella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F9213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Carriera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20D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/>
                      </a:r>
                      <a:b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20D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</a:b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e nell’ Apprendimento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/>
                        <a:ea typeface="ＭＳ Ｐゴシック" pitchFamily="-65" charset="-128"/>
                        <a:cs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ＭＳ Ｐゴシック" pitchFamily="-65" charset="-128"/>
                          <a:cs typeface="Times"/>
                        </a:rPr>
                        <a:t>Gestione del Cambiamento, Apprendimento Lungo l’Arco della Vita e Ridefinizione di Carriere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1752600" y="3048000"/>
            <a:ext cx="57499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Sfida dell’Educazione per la Vita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70" descr="3712005-teen-couple-roots-for-their-football-team--full-body-isolated-on-wh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233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Ovale 66"/>
          <p:cNvSpPr/>
          <p:nvPr/>
        </p:nvSpPr>
        <p:spPr>
          <a:xfrm>
            <a:off x="5181600" y="5029200"/>
            <a:ext cx="2286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4" name="CasellaDiTesto 67"/>
          <p:cNvSpPr txBox="1">
            <a:spLocks noChangeArrowheads="1"/>
          </p:cNvSpPr>
          <p:nvPr/>
        </p:nvSpPr>
        <p:spPr bwMode="auto">
          <a:xfrm>
            <a:off x="5486400" y="51816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Aspetti Caratteriali Positivi</a:t>
            </a:r>
          </a:p>
        </p:txBody>
      </p:sp>
      <p:sp>
        <p:nvSpPr>
          <p:cNvPr id="63" name="Ovale 62"/>
          <p:cNvSpPr/>
          <p:nvPr/>
        </p:nvSpPr>
        <p:spPr>
          <a:xfrm>
            <a:off x="1295400" y="5029200"/>
            <a:ext cx="22860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6" name="CasellaDiTesto 63"/>
          <p:cNvSpPr txBox="1">
            <a:spLocks noChangeArrowheads="1"/>
          </p:cNvSpPr>
          <p:nvPr/>
        </p:nvSpPr>
        <p:spPr bwMode="auto">
          <a:xfrm>
            <a:off x="1600200" y="5257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Competenze per la Vita</a:t>
            </a:r>
          </a:p>
        </p:txBody>
      </p:sp>
      <p:sp>
        <p:nvSpPr>
          <p:cNvPr id="61" name="Ovale 60"/>
          <p:cNvSpPr/>
          <p:nvPr/>
        </p:nvSpPr>
        <p:spPr>
          <a:xfrm>
            <a:off x="3124200" y="990600"/>
            <a:ext cx="2286000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8" name="CasellaDiTesto 61"/>
          <p:cNvSpPr txBox="1">
            <a:spLocks noChangeArrowheads="1"/>
          </p:cNvSpPr>
          <p:nvPr/>
        </p:nvSpPr>
        <p:spPr bwMode="auto">
          <a:xfrm>
            <a:off x="3505200" y="1295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Conoscenza Curriculare</a:t>
            </a:r>
          </a:p>
        </p:txBody>
      </p:sp>
      <p:cxnSp>
        <p:nvCxnSpPr>
          <p:cNvPr id="77" name="Connettore 1 76"/>
          <p:cNvCxnSpPr>
            <a:stCxn id="61" idx="3"/>
          </p:cNvCxnSpPr>
          <p:nvPr/>
        </p:nvCxnSpPr>
        <p:spPr>
          <a:xfrm rot="5400000">
            <a:off x="1367632" y="2937668"/>
            <a:ext cx="2933700" cy="1249363"/>
          </a:xfrm>
          <a:prstGeom prst="line">
            <a:avLst/>
          </a:prstGeom>
          <a:ln w="76200" cap="flat" cmpd="tri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61" idx="5"/>
          </p:cNvCxnSpPr>
          <p:nvPr/>
        </p:nvCxnSpPr>
        <p:spPr>
          <a:xfrm rot="16200000" flipH="1">
            <a:off x="4385469" y="2785269"/>
            <a:ext cx="3009900" cy="1630362"/>
          </a:xfrm>
          <a:prstGeom prst="line">
            <a:avLst/>
          </a:prstGeom>
          <a:ln w="76200" cap="flat" cmpd="tri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63" idx="6"/>
            <a:endCxn id="67" idx="2"/>
          </p:cNvCxnSpPr>
          <p:nvPr/>
        </p:nvCxnSpPr>
        <p:spPr>
          <a:xfrm>
            <a:off x="3581400" y="5638800"/>
            <a:ext cx="1600200" cy="1588"/>
          </a:xfrm>
          <a:prstGeom prst="line">
            <a:avLst/>
          </a:prstGeom>
          <a:ln w="76200" cap="flat" cmpd="tri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2" name="Rettangolo 83"/>
          <p:cNvSpPr>
            <a:spLocks noChangeArrowheads="1"/>
          </p:cNvSpPr>
          <p:nvPr/>
        </p:nvSpPr>
        <p:spPr bwMode="auto">
          <a:xfrm>
            <a:off x="5715000" y="914400"/>
            <a:ext cx="2819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Educazione per la Vita</a:t>
            </a:r>
          </a:p>
        </p:txBody>
      </p:sp>
      <p:sp>
        <p:nvSpPr>
          <p:cNvPr id="13" name="Ovale 12"/>
          <p:cNvSpPr/>
          <p:nvPr/>
        </p:nvSpPr>
        <p:spPr>
          <a:xfrm>
            <a:off x="609600" y="2438400"/>
            <a:ext cx="1371600" cy="1371600"/>
          </a:xfrm>
          <a:prstGeom prst="ellipse">
            <a:avLst/>
          </a:prstGeom>
          <a:solidFill>
            <a:srgbClr val="CCFFCC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94" name="CasellaDiTesto 13"/>
          <p:cNvSpPr txBox="1">
            <a:spLocks noChangeArrowheads="1"/>
          </p:cNvSpPr>
          <p:nvPr/>
        </p:nvSpPr>
        <p:spPr bwMode="auto">
          <a:xfrm>
            <a:off x="762000" y="2895600"/>
            <a:ext cx="10017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Oggi</a:t>
            </a:r>
          </a:p>
        </p:txBody>
      </p:sp>
      <p:cxnSp>
        <p:nvCxnSpPr>
          <p:cNvPr id="16" name="Connettore 2 15"/>
          <p:cNvCxnSpPr>
            <a:stCxn id="13" idx="7"/>
            <a:endCxn id="61" idx="2"/>
          </p:cNvCxnSpPr>
          <p:nvPr/>
        </p:nvCxnSpPr>
        <p:spPr>
          <a:xfrm rot="5400000" flipH="1" flipV="1">
            <a:off x="1951037" y="1466851"/>
            <a:ext cx="1001713" cy="1344612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3" idx="4"/>
            <a:endCxn id="63" idx="1"/>
          </p:cNvCxnSpPr>
          <p:nvPr/>
        </p:nvCxnSpPr>
        <p:spPr>
          <a:xfrm rot="16200000" flipH="1">
            <a:off x="764382" y="4341018"/>
            <a:ext cx="1397000" cy="334963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CasellaDiTesto 20"/>
          <p:cNvSpPr txBox="1">
            <a:spLocks noChangeArrowheads="1"/>
          </p:cNvSpPr>
          <p:nvPr/>
        </p:nvSpPr>
        <p:spPr bwMode="auto">
          <a:xfrm rot="-2103238">
            <a:off x="1574800" y="1738313"/>
            <a:ext cx="131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Sistematica</a:t>
            </a:r>
          </a:p>
        </p:txBody>
      </p:sp>
      <p:sp>
        <p:nvSpPr>
          <p:cNvPr id="20498" name="Rettangolo 21"/>
          <p:cNvSpPr>
            <a:spLocks noChangeArrowheads="1"/>
          </p:cNvSpPr>
          <p:nvPr/>
        </p:nvSpPr>
        <p:spPr bwMode="auto">
          <a:xfrm rot="-6239207">
            <a:off x="314325" y="4395788"/>
            <a:ext cx="165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No Sistematica</a:t>
            </a:r>
          </a:p>
        </p:txBody>
      </p:sp>
      <p:sp>
        <p:nvSpPr>
          <p:cNvPr id="20499" name="Rettangolo 22"/>
          <p:cNvSpPr>
            <a:spLocks noChangeArrowheads="1"/>
          </p:cNvSpPr>
          <p:nvPr/>
        </p:nvSpPr>
        <p:spPr bwMode="auto">
          <a:xfrm rot="3630410">
            <a:off x="4780756" y="3331369"/>
            <a:ext cx="291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Niente o Quasi Niente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7"/>
          <p:cNvSpPr>
            <a:spLocks noChangeArrowheads="1"/>
          </p:cNvSpPr>
          <p:nvPr/>
        </p:nvSpPr>
        <p:spPr bwMode="auto">
          <a:xfrm>
            <a:off x="1066800" y="838200"/>
            <a:ext cx="67818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Sviluppo del Carattere - I Sei Pilastri</a:t>
            </a:r>
          </a:p>
        </p:txBody>
      </p: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1676400" y="2057400"/>
            <a:ext cx="5572125" cy="2740025"/>
            <a:chOff x="1828800" y="1450262"/>
            <a:chExt cx="5571500" cy="2740738"/>
          </a:xfrm>
        </p:grpSpPr>
        <p:pic>
          <p:nvPicPr>
            <p:cNvPr id="21509" name="Immagine 7" descr="SixPillar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450262"/>
              <a:ext cx="5571500" cy="274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>
              <a:spLocks noChangeArrowheads="1"/>
            </p:cNvSpPr>
            <p:nvPr/>
          </p:nvSpPr>
          <p:spPr bwMode="auto">
            <a:xfrm rot="-5400000">
              <a:off x="1342753" y="2847686"/>
              <a:ext cx="1753056" cy="323814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sz="1500" b="1">
                  <a:solidFill>
                    <a:srgbClr val="000000"/>
                  </a:solidFill>
                  <a:latin typeface="Times" pitchFamily="-65" charset="0"/>
                  <a:cs typeface="Times" pitchFamily="-65" charset="0"/>
                </a:rPr>
                <a:t>Affidabilità</a:t>
              </a:r>
            </a:p>
          </p:txBody>
        </p:sp>
        <p:sp>
          <p:nvSpPr>
            <p:cNvPr id="7" name="Rettangolo 6"/>
            <p:cNvSpPr>
              <a:spLocks noChangeArrowheads="1"/>
            </p:cNvSpPr>
            <p:nvPr/>
          </p:nvSpPr>
          <p:spPr bwMode="auto">
            <a:xfrm rot="-5400000">
              <a:off x="2280067" y="2824669"/>
              <a:ext cx="1753056" cy="369847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dirty="0">
                  <a:solidFill>
                    <a:schemeClr val="dk1"/>
                  </a:solidFill>
                  <a:latin typeface="Times"/>
                  <a:ea typeface="+mn-ea"/>
                  <a:cs typeface="Times"/>
                </a:rPr>
                <a:t>Rispetto</a:t>
              </a:r>
            </a:p>
          </p:txBody>
        </p:sp>
        <p:sp>
          <p:nvSpPr>
            <p:cNvPr id="8" name="Rettangolo 7"/>
            <p:cNvSpPr>
              <a:spLocks noChangeArrowheads="1"/>
            </p:cNvSpPr>
            <p:nvPr/>
          </p:nvSpPr>
          <p:spPr bwMode="auto">
            <a:xfrm rot="-5400000">
              <a:off x="3270556" y="2824669"/>
              <a:ext cx="1753056" cy="369847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dirty="0">
                  <a:solidFill>
                    <a:srgbClr val="000000"/>
                  </a:solidFill>
                  <a:latin typeface="Times" pitchFamily="-65" charset="0"/>
                  <a:ea typeface="ＭＳ Ｐゴシック" pitchFamily="-65" charset="-128"/>
                  <a:cs typeface="Times" pitchFamily="-65" charset="0"/>
                </a:rPr>
                <a:t>Responsabilità</a:t>
              </a:r>
            </a:p>
          </p:txBody>
        </p:sp>
        <p:sp>
          <p:nvSpPr>
            <p:cNvPr id="9" name="Rettangolo 8"/>
            <p:cNvSpPr>
              <a:spLocks noChangeArrowheads="1"/>
            </p:cNvSpPr>
            <p:nvPr/>
          </p:nvSpPr>
          <p:spPr bwMode="auto">
            <a:xfrm rot="-5400000">
              <a:off x="4184853" y="2824669"/>
              <a:ext cx="1753056" cy="369847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>
                  <a:solidFill>
                    <a:srgbClr val="000000"/>
                  </a:solidFill>
                  <a:latin typeface="Times" pitchFamily="-65" charset="0"/>
                  <a:ea typeface="ＭＳ Ｐゴシック" pitchFamily="-65" charset="-128"/>
                  <a:cs typeface="Times" pitchFamily="-65" charset="0"/>
                </a:rPr>
                <a:t>Onestà</a:t>
              </a:r>
            </a:p>
          </p:txBody>
        </p:sp>
        <p:sp>
          <p:nvSpPr>
            <p:cNvPr id="10" name="Rettangolo 9"/>
            <p:cNvSpPr>
              <a:spLocks noChangeArrowheads="1"/>
            </p:cNvSpPr>
            <p:nvPr/>
          </p:nvSpPr>
          <p:spPr bwMode="auto">
            <a:xfrm rot="-5400000">
              <a:off x="5175342" y="2824669"/>
              <a:ext cx="1753056" cy="369847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dirty="0">
                  <a:solidFill>
                    <a:schemeClr val="dk1"/>
                  </a:solidFill>
                  <a:latin typeface="Times"/>
                  <a:ea typeface="+mn-ea"/>
                  <a:cs typeface="Times"/>
                </a:rPr>
                <a:t>Compassione</a:t>
              </a:r>
            </a:p>
          </p:txBody>
        </p:sp>
        <p:sp>
          <p:nvSpPr>
            <p:cNvPr id="11" name="Rettangolo 10"/>
            <p:cNvSpPr>
              <a:spLocks noChangeArrowheads="1"/>
            </p:cNvSpPr>
            <p:nvPr/>
          </p:nvSpPr>
          <p:spPr bwMode="auto">
            <a:xfrm rot="-5400000">
              <a:off x="6156304" y="2834197"/>
              <a:ext cx="1772111" cy="369847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b="1" dirty="0">
                  <a:solidFill>
                    <a:schemeClr val="dk1"/>
                  </a:solidFill>
                  <a:latin typeface="Times"/>
                  <a:ea typeface="+mn-ea"/>
                  <a:cs typeface="Times"/>
                </a:rPr>
                <a:t>Cittadinanza</a:t>
              </a:r>
            </a:p>
          </p:txBody>
        </p:sp>
      </p:grpSp>
      <p:sp>
        <p:nvSpPr>
          <p:cNvPr id="21508" name="Rettangolo 11"/>
          <p:cNvSpPr>
            <a:spLocks noChangeArrowheads="1"/>
          </p:cNvSpPr>
          <p:nvPr/>
        </p:nvSpPr>
        <p:spPr bwMode="auto">
          <a:xfrm>
            <a:off x="0" y="5257800"/>
            <a:ext cx="9144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9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Richiamano all’esercizio di altre virtù fondamentali - generosità, solidarietà, equità, umiltà e merito.  Sono tutti pilastri essenziali di una società libera, giusta, equa e sicura.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arrotondato 27"/>
          <p:cNvSpPr>
            <a:spLocks noChangeArrowheads="1"/>
          </p:cNvSpPr>
          <p:nvPr/>
        </p:nvSpPr>
        <p:spPr bwMode="auto">
          <a:xfrm>
            <a:off x="6096000" y="4876800"/>
            <a:ext cx="2819400" cy="381000"/>
          </a:xfrm>
          <a:prstGeom prst="roundRect">
            <a:avLst>
              <a:gd name="adj" fmla="val 16667"/>
            </a:avLst>
          </a:prstGeom>
          <a:solidFill>
            <a:srgbClr val="FFDEB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1" name="Rettangolo arrotondato 26"/>
          <p:cNvSpPr>
            <a:spLocks noChangeArrowheads="1"/>
          </p:cNvSpPr>
          <p:nvPr/>
        </p:nvSpPr>
        <p:spPr bwMode="auto">
          <a:xfrm>
            <a:off x="457200" y="4800600"/>
            <a:ext cx="2743200" cy="685800"/>
          </a:xfrm>
          <a:prstGeom prst="roundRect">
            <a:avLst>
              <a:gd name="adj" fmla="val 16667"/>
            </a:avLst>
          </a:prstGeom>
          <a:solidFill>
            <a:srgbClr val="FFDEB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2" name="Rettangolo arrotondato 25"/>
          <p:cNvSpPr>
            <a:spLocks noChangeArrowheads="1"/>
          </p:cNvSpPr>
          <p:nvPr/>
        </p:nvSpPr>
        <p:spPr bwMode="auto">
          <a:xfrm>
            <a:off x="457200" y="2286000"/>
            <a:ext cx="2743200" cy="381000"/>
          </a:xfrm>
          <a:prstGeom prst="roundRect">
            <a:avLst>
              <a:gd name="adj" fmla="val 16667"/>
            </a:avLst>
          </a:prstGeom>
          <a:solidFill>
            <a:srgbClr val="FFDEB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3" name="Rettangolo arrotondato 24"/>
          <p:cNvSpPr>
            <a:spLocks noChangeArrowheads="1"/>
          </p:cNvSpPr>
          <p:nvPr/>
        </p:nvSpPr>
        <p:spPr bwMode="auto">
          <a:xfrm>
            <a:off x="6019800" y="2286000"/>
            <a:ext cx="2743200" cy="381000"/>
          </a:xfrm>
          <a:prstGeom prst="roundRect">
            <a:avLst>
              <a:gd name="adj" fmla="val 16667"/>
            </a:avLst>
          </a:prstGeom>
          <a:solidFill>
            <a:srgbClr val="FFDEB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Rettangolo arrotondato 22"/>
          <p:cNvSpPr>
            <a:spLocks noChangeArrowheads="1"/>
          </p:cNvSpPr>
          <p:nvPr/>
        </p:nvSpPr>
        <p:spPr bwMode="auto">
          <a:xfrm>
            <a:off x="76200" y="3352800"/>
            <a:ext cx="2286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5" name="Rettangolo arrotondato 21"/>
          <p:cNvSpPr>
            <a:spLocks noChangeArrowheads="1"/>
          </p:cNvSpPr>
          <p:nvPr/>
        </p:nvSpPr>
        <p:spPr bwMode="auto">
          <a:xfrm>
            <a:off x="6781800" y="3352800"/>
            <a:ext cx="2362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6" name="Rettangolo arrotondato 20"/>
          <p:cNvSpPr>
            <a:spLocks noChangeArrowheads="1"/>
          </p:cNvSpPr>
          <p:nvPr/>
        </p:nvSpPr>
        <p:spPr bwMode="auto">
          <a:xfrm>
            <a:off x="1981200" y="5638800"/>
            <a:ext cx="5486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grpSp>
        <p:nvGrpSpPr>
          <p:cNvPr id="2" name="Gruppo 24"/>
          <p:cNvGrpSpPr>
            <a:grpSpLocks/>
          </p:cNvGrpSpPr>
          <p:nvPr/>
        </p:nvGrpSpPr>
        <p:grpSpPr bwMode="auto">
          <a:xfrm>
            <a:off x="0" y="1600200"/>
            <a:ext cx="9144000" cy="4408488"/>
            <a:chOff x="0" y="1600200"/>
            <a:chExt cx="9144000" cy="4408488"/>
          </a:xfrm>
        </p:grpSpPr>
        <p:sp>
          <p:nvSpPr>
            <p:cNvPr id="22540" name="Rettangolo arrotondato 23"/>
            <p:cNvSpPr>
              <a:spLocks noChangeArrowheads="1"/>
            </p:cNvSpPr>
            <p:nvPr/>
          </p:nvSpPr>
          <p:spPr bwMode="auto">
            <a:xfrm>
              <a:off x="2362200" y="1600200"/>
              <a:ext cx="4495800" cy="533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2541" name="Immagine 6" descr="paintedWorld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6600" y="2590800"/>
              <a:ext cx="2805113" cy="253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CasellaDiTesto 16"/>
            <p:cNvSpPr txBox="1">
              <a:spLocks noChangeArrowheads="1"/>
            </p:cNvSpPr>
            <p:nvPr/>
          </p:nvSpPr>
          <p:spPr bwMode="auto">
            <a:xfrm>
              <a:off x="381000" y="2286000"/>
              <a:ext cx="289560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Conoscenza</a:t>
              </a:r>
            </a:p>
          </p:txBody>
        </p:sp>
        <p:sp>
          <p:nvSpPr>
            <p:cNvPr id="22543" name="CasellaDiTesto 17"/>
            <p:cNvSpPr txBox="1">
              <a:spLocks noChangeArrowheads="1"/>
            </p:cNvSpPr>
            <p:nvPr/>
          </p:nvSpPr>
          <p:spPr bwMode="auto">
            <a:xfrm>
              <a:off x="6256338" y="2286000"/>
              <a:ext cx="2376487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Competenze per la Vita</a:t>
              </a:r>
            </a:p>
          </p:txBody>
        </p:sp>
        <p:sp>
          <p:nvSpPr>
            <p:cNvPr id="22544" name="CasellaDiTesto 19"/>
            <p:cNvSpPr txBox="1">
              <a:spLocks noChangeArrowheads="1"/>
            </p:cNvSpPr>
            <p:nvPr/>
          </p:nvSpPr>
          <p:spPr bwMode="auto">
            <a:xfrm>
              <a:off x="533400" y="4876800"/>
              <a:ext cx="248285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Valori Fondamentali (Carattere)</a:t>
              </a:r>
            </a:p>
          </p:txBody>
        </p:sp>
        <p:pic>
          <p:nvPicPr>
            <p:cNvPr id="22545" name="Immagine 27" descr="220px-LineartPresRev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3276600"/>
              <a:ext cx="457200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546" name="Connettore 1 34"/>
            <p:cNvCxnSpPr>
              <a:cxnSpLocks noChangeShapeType="1"/>
            </p:cNvCxnSpPr>
            <p:nvPr/>
          </p:nvCxnSpPr>
          <p:spPr bwMode="auto">
            <a:xfrm>
              <a:off x="3810000" y="2438400"/>
              <a:ext cx="1600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47" name="Connettore 1 36"/>
            <p:cNvCxnSpPr>
              <a:cxnSpLocks noChangeShapeType="1"/>
            </p:cNvCxnSpPr>
            <p:nvPr/>
          </p:nvCxnSpPr>
          <p:spPr bwMode="auto">
            <a:xfrm rot="5400000">
              <a:off x="5906294" y="3618706"/>
              <a:ext cx="1600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48" name="Connettore 1 38"/>
            <p:cNvCxnSpPr>
              <a:cxnSpLocks noChangeShapeType="1"/>
            </p:cNvCxnSpPr>
            <p:nvPr/>
          </p:nvCxnSpPr>
          <p:spPr bwMode="auto">
            <a:xfrm rot="5400000">
              <a:off x="1829594" y="3656806"/>
              <a:ext cx="152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549" name="Rettangolo 40"/>
            <p:cNvSpPr>
              <a:spLocks noChangeArrowheads="1"/>
            </p:cNvSpPr>
            <p:nvPr/>
          </p:nvSpPr>
          <p:spPr bwMode="auto">
            <a:xfrm>
              <a:off x="6019800" y="4876800"/>
              <a:ext cx="299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Cambiamenti in Stile di Vita </a:t>
              </a:r>
            </a:p>
          </p:txBody>
        </p:sp>
        <p:cxnSp>
          <p:nvCxnSpPr>
            <p:cNvPr id="22550" name="Connettore 1 43"/>
            <p:cNvCxnSpPr>
              <a:cxnSpLocks noChangeShapeType="1"/>
            </p:cNvCxnSpPr>
            <p:nvPr/>
          </p:nvCxnSpPr>
          <p:spPr bwMode="auto">
            <a:xfrm>
              <a:off x="3810000" y="5181600"/>
              <a:ext cx="1600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551" name="Rettangolo 16"/>
            <p:cNvSpPr>
              <a:spLocks noChangeArrowheads="1"/>
            </p:cNvSpPr>
            <p:nvPr/>
          </p:nvSpPr>
          <p:spPr bwMode="auto">
            <a:xfrm>
              <a:off x="2057400" y="5638800"/>
              <a:ext cx="5486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Pratica delle Migliore Aspetti della Nostra Umanità</a:t>
              </a:r>
            </a:p>
          </p:txBody>
        </p:sp>
        <p:sp>
          <p:nvSpPr>
            <p:cNvPr id="22552" name="Rettangolo 17"/>
            <p:cNvSpPr>
              <a:spLocks noChangeArrowheads="1"/>
            </p:cNvSpPr>
            <p:nvPr/>
          </p:nvSpPr>
          <p:spPr bwMode="auto">
            <a:xfrm>
              <a:off x="0" y="3352800"/>
              <a:ext cx="2362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Apprendimento Lungo l’Arco della Vita</a:t>
              </a:r>
            </a:p>
          </p:txBody>
        </p:sp>
        <p:sp>
          <p:nvSpPr>
            <p:cNvPr id="22553" name="Rettangolo 18"/>
            <p:cNvSpPr>
              <a:spLocks noChangeArrowheads="1"/>
            </p:cNvSpPr>
            <p:nvPr/>
          </p:nvSpPr>
          <p:spPr bwMode="auto">
            <a:xfrm>
              <a:off x="6705600" y="3352800"/>
              <a:ext cx="2438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Approcci d’Apprendimento Innovativi</a:t>
              </a:r>
            </a:p>
          </p:txBody>
        </p:sp>
      </p:grpSp>
      <p:sp>
        <p:nvSpPr>
          <p:cNvPr id="22538" name="CasellaDiTesto 19"/>
          <p:cNvSpPr txBox="1">
            <a:spLocks noChangeArrowheads="1"/>
          </p:cNvSpPr>
          <p:nvPr/>
        </p:nvSpPr>
        <p:spPr bwMode="auto">
          <a:xfrm>
            <a:off x="2590800" y="1676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Apprendimento Attivo, Esperienziale</a:t>
            </a:r>
          </a:p>
        </p:txBody>
      </p:sp>
      <p:sp>
        <p:nvSpPr>
          <p:cNvPr id="22539" name="Rettangolo 24"/>
          <p:cNvSpPr>
            <a:spLocks noChangeArrowheads="1"/>
          </p:cNvSpPr>
          <p:nvPr/>
        </p:nvSpPr>
        <p:spPr bwMode="auto">
          <a:xfrm>
            <a:off x="1295400" y="381000"/>
            <a:ext cx="69119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5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Educazione per la Vita – </a:t>
            </a:r>
          </a:p>
          <a:p>
            <a:pPr algn="ctr"/>
            <a:r>
              <a:rPr lang="it-IT" sz="25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Un Mondo Individuale e Collettivo da Migliorare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1"/>
          <p:cNvSpPr>
            <a:spLocks noChangeArrowheads="1"/>
          </p:cNvSpPr>
          <p:nvPr/>
        </p:nvSpPr>
        <p:spPr bwMode="auto">
          <a:xfrm>
            <a:off x="3581400" y="2362200"/>
            <a:ext cx="1536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Si Può </a:t>
            </a:r>
          </a:p>
          <a:p>
            <a:pPr algn="ctr"/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</a:t>
            </a:r>
          </a:p>
          <a:p>
            <a:pPr algn="ctr"/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Si Deve </a:t>
            </a:r>
          </a:p>
          <a:p>
            <a:pPr algn="ctr"/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Fare</a:t>
            </a:r>
          </a:p>
        </p:txBody>
      </p:sp>
      <p:sp>
        <p:nvSpPr>
          <p:cNvPr id="31747" name="CasellaDiTesto 2"/>
          <p:cNvSpPr txBox="1">
            <a:spLocks noChangeArrowheads="1"/>
          </p:cNvSpPr>
          <p:nvPr/>
        </p:nvSpPr>
        <p:spPr bwMode="auto">
          <a:xfrm>
            <a:off x="2667000" y="1219200"/>
            <a:ext cx="35702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3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È IMPOSSIBILE?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/>
          <p:cNvGrpSpPr/>
          <p:nvPr/>
        </p:nvGrpSpPr>
        <p:grpSpPr>
          <a:xfrm>
            <a:off x="1828800" y="914400"/>
            <a:ext cx="1371600" cy="1371600"/>
            <a:chOff x="1219200" y="838200"/>
            <a:chExt cx="1371600" cy="1371600"/>
          </a:xfrm>
        </p:grpSpPr>
        <p:pic>
          <p:nvPicPr>
            <p:cNvPr id="16" name="Immagine 15" descr="6454sur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838200"/>
              <a:ext cx="1371600" cy="1371600"/>
            </a:xfrm>
            <a:prstGeom prst="rect">
              <a:avLst/>
            </a:prstGeom>
          </p:spPr>
        </p:pic>
        <p:sp>
          <p:nvSpPr>
            <p:cNvPr id="30" name="Rettangolo arrotondato 29"/>
            <p:cNvSpPr/>
            <p:nvPr/>
          </p:nvSpPr>
          <p:spPr>
            <a:xfrm>
              <a:off x="1219200" y="2133600"/>
              <a:ext cx="1371600" cy="76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386" name="Rettangolo 2"/>
          <p:cNvSpPr>
            <a:spLocks noChangeArrowheads="1"/>
          </p:cNvSpPr>
          <p:nvPr/>
        </p:nvSpPr>
        <p:spPr bwMode="auto">
          <a:xfrm>
            <a:off x="5715000" y="152400"/>
            <a:ext cx="3124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Tecnologia</a:t>
            </a:r>
          </a:p>
        </p:txBody>
      </p:sp>
      <p:grpSp>
        <p:nvGrpSpPr>
          <p:cNvPr id="2" name="Gruppo 13"/>
          <p:cNvGrpSpPr>
            <a:grpSpLocks/>
          </p:cNvGrpSpPr>
          <p:nvPr/>
        </p:nvGrpSpPr>
        <p:grpSpPr bwMode="auto">
          <a:xfrm>
            <a:off x="3262313" y="2357438"/>
            <a:ext cx="2709862" cy="2238375"/>
            <a:chOff x="2590800" y="4572000"/>
            <a:chExt cx="2835663" cy="1989438"/>
          </a:xfrm>
        </p:grpSpPr>
        <p:pic>
          <p:nvPicPr>
            <p:cNvPr id="16395" name="Immagine 68" descr="phyrtua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4572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Immagine 32" descr="laptop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4800600"/>
              <a:ext cx="7524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Immagine 38" descr="ipad-3-steve-jobs-apple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800" y="5486401"/>
              <a:ext cx="91588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Immagin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81400" y="5943600"/>
              <a:ext cx="762000" cy="6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Immagine 8" descr="9056614-young-businessman-choosing-business-solutions-in-holographic-virtual-reality-interface-future-collec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5486400"/>
              <a:ext cx="8544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CasellaDiTesto 18"/>
          <p:cNvSpPr txBox="1">
            <a:spLocks noChangeArrowheads="1"/>
          </p:cNvSpPr>
          <p:nvPr/>
        </p:nvSpPr>
        <p:spPr bwMode="auto">
          <a:xfrm>
            <a:off x="1239838" y="3330575"/>
            <a:ext cx="192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Multi-piattaforme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(hardware / software)</a:t>
            </a:r>
          </a:p>
        </p:txBody>
      </p:sp>
      <p:sp>
        <p:nvSpPr>
          <p:cNvPr id="16389" name="CasellaDiTesto 20"/>
          <p:cNvSpPr txBox="1">
            <a:spLocks noChangeArrowheads="1"/>
          </p:cNvSpPr>
          <p:nvPr/>
        </p:nvSpPr>
        <p:spPr bwMode="auto">
          <a:xfrm>
            <a:off x="2235200" y="4303713"/>
            <a:ext cx="137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Multi-modalità 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Cognitiva </a:t>
            </a:r>
          </a:p>
        </p:txBody>
      </p:sp>
      <p:sp>
        <p:nvSpPr>
          <p:cNvPr id="16390" name="CasellaDiTesto 24"/>
          <p:cNvSpPr txBox="1">
            <a:spLocks noChangeArrowheads="1"/>
          </p:cNvSpPr>
          <p:nvPr/>
        </p:nvSpPr>
        <p:spPr bwMode="auto">
          <a:xfrm>
            <a:off x="5546725" y="2551113"/>
            <a:ext cx="203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Ambienti Esperienziali </a:t>
            </a:r>
          </a:p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Multi-livello</a:t>
            </a:r>
          </a:p>
        </p:txBody>
      </p:sp>
      <p:sp>
        <p:nvSpPr>
          <p:cNvPr id="16391" name="CasellaDiTesto 25"/>
          <p:cNvSpPr txBox="1">
            <a:spLocks noChangeArrowheads="1"/>
          </p:cNvSpPr>
          <p:nvPr/>
        </p:nvSpPr>
        <p:spPr bwMode="auto">
          <a:xfrm>
            <a:off x="6300788" y="3427413"/>
            <a:ext cx="172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Phyrtuality 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(Physical + Virtual)</a:t>
            </a:r>
          </a:p>
        </p:txBody>
      </p:sp>
      <p:sp>
        <p:nvSpPr>
          <p:cNvPr id="16392" name="Rettangolo 38"/>
          <p:cNvSpPr>
            <a:spLocks noChangeArrowheads="1"/>
          </p:cNvSpPr>
          <p:nvPr/>
        </p:nvSpPr>
        <p:spPr bwMode="auto">
          <a:xfrm>
            <a:off x="5084763" y="4402138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Big, Open Data e Contenuto</a:t>
            </a:r>
          </a:p>
        </p:txBody>
      </p:sp>
      <p:sp>
        <p:nvSpPr>
          <p:cNvPr id="16393" name="Rettangolo 39"/>
          <p:cNvSpPr>
            <a:spLocks noChangeArrowheads="1"/>
          </p:cNvSpPr>
          <p:nvPr/>
        </p:nvSpPr>
        <p:spPr bwMode="auto">
          <a:xfrm>
            <a:off x="1406525" y="2509838"/>
            <a:ext cx="192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Progressi Scientifici 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e Tecnologici Multipli</a:t>
            </a:r>
          </a:p>
        </p:txBody>
      </p:sp>
      <p:sp>
        <p:nvSpPr>
          <p:cNvPr id="32" name="Ovale 31"/>
          <p:cNvSpPr/>
          <p:nvPr/>
        </p:nvSpPr>
        <p:spPr>
          <a:xfrm>
            <a:off x="609600" y="1828800"/>
            <a:ext cx="6934200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9000"/>
                </a:schemeClr>
              </a:gs>
              <a:gs pos="80000">
                <a:schemeClr val="accent1">
                  <a:shade val="93000"/>
                  <a:satMod val="130000"/>
                  <a:alpha val="9000"/>
                </a:schemeClr>
              </a:gs>
              <a:gs pos="100000">
                <a:schemeClr val="accent1">
                  <a:shade val="94000"/>
                  <a:satMod val="135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" name="Immagine 16" descr="69611main_21stcentu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5410200"/>
            <a:ext cx="1295400" cy="1036320"/>
          </a:xfrm>
          <a:prstGeom prst="rect">
            <a:avLst/>
          </a:prstGeom>
        </p:spPr>
      </p:pic>
      <p:pic>
        <p:nvPicPr>
          <p:cNvPr id="18" name="Immagine 17" descr="biotechnolog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990600"/>
            <a:ext cx="1143000" cy="1103243"/>
          </a:xfrm>
          <a:prstGeom prst="rect">
            <a:avLst/>
          </a:prstGeom>
        </p:spPr>
      </p:pic>
      <p:pic>
        <p:nvPicPr>
          <p:cNvPr id="19" name="Immagine 18" descr="Humanoid-Robot-450x3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447800"/>
            <a:ext cx="1245054" cy="929640"/>
          </a:xfrm>
          <a:prstGeom prst="rect">
            <a:avLst/>
          </a:prstGeom>
        </p:spPr>
      </p:pic>
      <p:pic>
        <p:nvPicPr>
          <p:cNvPr id="21" name="Immagine 20" descr="nanotechnology_resear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6200" y="4191000"/>
            <a:ext cx="1166174" cy="1066800"/>
          </a:xfrm>
          <a:prstGeom prst="rect">
            <a:avLst/>
          </a:prstGeom>
        </p:spPr>
      </p:pic>
      <p:pic>
        <p:nvPicPr>
          <p:cNvPr id="23" name="Immagine 22" descr="images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1238324"/>
            <a:ext cx="1371600" cy="1027375"/>
          </a:xfrm>
          <a:prstGeom prst="rect">
            <a:avLst/>
          </a:prstGeom>
        </p:spPr>
      </p:pic>
      <p:pic>
        <p:nvPicPr>
          <p:cNvPr id="24" name="Immagine 23" descr="nanotechnology-kd-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00" y="2514600"/>
            <a:ext cx="1259904" cy="866856"/>
          </a:xfrm>
          <a:prstGeom prst="rect">
            <a:avLst/>
          </a:prstGeom>
        </p:spPr>
      </p:pic>
      <p:pic>
        <p:nvPicPr>
          <p:cNvPr id="26" name="Immagine 25" descr="s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3886200"/>
            <a:ext cx="1320800" cy="990600"/>
          </a:xfrm>
          <a:prstGeom prst="rect">
            <a:avLst/>
          </a:prstGeom>
        </p:spPr>
      </p:pic>
      <p:pic>
        <p:nvPicPr>
          <p:cNvPr id="28" name="Immagine 27" descr="fmri_wheele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76800" y="876300"/>
            <a:ext cx="1524000" cy="1143000"/>
          </a:xfrm>
          <a:prstGeom prst="rect">
            <a:avLst/>
          </a:prstGeom>
        </p:spPr>
      </p:pic>
      <p:pic>
        <p:nvPicPr>
          <p:cNvPr id="29" name="Immagine 28" descr="future-interne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9200" y="5257800"/>
            <a:ext cx="1553593" cy="1066800"/>
          </a:xfrm>
          <a:prstGeom prst="rect">
            <a:avLst/>
          </a:prstGeom>
        </p:spPr>
      </p:pic>
      <p:pic>
        <p:nvPicPr>
          <p:cNvPr id="36" name="Immagine 35" descr="renewable-energy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48400" y="5257800"/>
            <a:ext cx="1295400" cy="1057045"/>
          </a:xfrm>
          <a:prstGeom prst="rect">
            <a:avLst/>
          </a:prstGeom>
        </p:spPr>
      </p:pic>
      <p:pic>
        <p:nvPicPr>
          <p:cNvPr id="37" name="Immagine 36" descr="Space Station 5 retextured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00600" y="5410200"/>
            <a:ext cx="1219200" cy="990600"/>
          </a:xfrm>
          <a:prstGeom prst="rect">
            <a:avLst/>
          </a:prstGeom>
        </p:spPr>
      </p:pic>
      <p:pic>
        <p:nvPicPr>
          <p:cNvPr id="33" name="Immagine 32" descr="images.jpe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34000" y="4724400"/>
            <a:ext cx="762000" cy="570764"/>
          </a:xfrm>
          <a:prstGeom prst="rect">
            <a:avLst/>
          </a:prstGeom>
        </p:spPr>
      </p:pic>
      <p:pic>
        <p:nvPicPr>
          <p:cNvPr id="34" name="Immagine 33" descr="Big Dat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1000" y="5105400"/>
            <a:ext cx="685800" cy="514350"/>
          </a:xfrm>
          <a:prstGeom prst="rect">
            <a:avLst/>
          </a:prstGeom>
        </p:spPr>
      </p:pic>
      <p:pic>
        <p:nvPicPr>
          <p:cNvPr id="35" name="Immagine 34" descr="immersive display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05200" y="4648200"/>
            <a:ext cx="930907" cy="615950"/>
          </a:xfrm>
          <a:prstGeom prst="rect">
            <a:avLst/>
          </a:prstGeom>
        </p:spPr>
      </p:pic>
      <p:pic>
        <p:nvPicPr>
          <p:cNvPr id="38" name="Immagine 37" descr="3dprinter2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8600" y="2743200"/>
            <a:ext cx="1141708" cy="76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2" descr="Brain Featu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3375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magine 4" descr="300px-Brain_Lob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2054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CasellaDiTesto 5"/>
          <p:cNvSpPr txBox="1">
            <a:spLocks noChangeArrowheads="1"/>
          </p:cNvSpPr>
          <p:nvPr/>
        </p:nvSpPr>
        <p:spPr bwMode="auto">
          <a:xfrm>
            <a:off x="609600" y="533400"/>
            <a:ext cx="4724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Il Più Potente Strumento nell’Universo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Esagono orizzontale 315"/>
          <p:cNvSpPr/>
          <p:nvPr/>
        </p:nvSpPr>
        <p:spPr>
          <a:xfrm>
            <a:off x="4191000" y="2667000"/>
            <a:ext cx="1184275" cy="93027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 err="1">
                <a:solidFill>
                  <a:schemeClr val="bg1"/>
                </a:solidFill>
                <a:latin typeface="Times"/>
                <a:cs typeface="Times"/>
              </a:rPr>
              <a:t>Emotions</a:t>
            </a:r>
            <a:endParaRPr lang="it-IT" sz="1000" b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17" name="Esagono orizzontale 316"/>
          <p:cNvSpPr/>
          <p:nvPr/>
        </p:nvSpPr>
        <p:spPr>
          <a:xfrm>
            <a:off x="3505200" y="4876800"/>
            <a:ext cx="1211263" cy="93027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 err="1">
                <a:solidFill>
                  <a:schemeClr val="bg1"/>
                </a:solidFill>
                <a:latin typeface="Times"/>
                <a:cs typeface="Times"/>
              </a:rPr>
              <a:t>Character</a:t>
            </a:r>
            <a:endParaRPr lang="it-IT" sz="1000" b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18" name="Esagono orizzontale 317"/>
          <p:cNvSpPr/>
          <p:nvPr/>
        </p:nvSpPr>
        <p:spPr>
          <a:xfrm>
            <a:off x="3505200" y="3733800"/>
            <a:ext cx="1185863" cy="928688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bg1"/>
                </a:solidFill>
                <a:latin typeface="Times"/>
                <a:cs typeface="Times"/>
              </a:rPr>
              <a:t>Body</a:t>
            </a:r>
          </a:p>
        </p:txBody>
      </p:sp>
      <p:sp>
        <p:nvSpPr>
          <p:cNvPr id="319" name="Esagono orizzontale 318"/>
          <p:cNvSpPr/>
          <p:nvPr/>
        </p:nvSpPr>
        <p:spPr>
          <a:xfrm>
            <a:off x="3429000" y="1600200"/>
            <a:ext cx="1295400" cy="93027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 err="1">
                <a:solidFill>
                  <a:schemeClr val="bg1"/>
                </a:solidFill>
                <a:latin typeface="Times"/>
                <a:cs typeface="Times"/>
              </a:rPr>
              <a:t>Intelligences</a:t>
            </a:r>
            <a:endParaRPr lang="it-IT" sz="1000" b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3798" name="Rettangolo 27"/>
          <p:cNvSpPr>
            <a:spLocks noChangeArrowheads="1"/>
          </p:cNvSpPr>
          <p:nvPr/>
        </p:nvSpPr>
        <p:spPr bwMode="auto">
          <a:xfrm>
            <a:off x="1295400" y="228600"/>
            <a:ext cx="68405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700" b="1">
                <a:solidFill>
                  <a:srgbClr val="A20D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La Persona – Multi-dimensionalità Dinamica</a:t>
            </a:r>
          </a:p>
        </p:txBody>
      </p:sp>
      <p:grpSp>
        <p:nvGrpSpPr>
          <p:cNvPr id="2" name="Gruppo 42"/>
          <p:cNvGrpSpPr>
            <a:grpSpLocks/>
          </p:cNvGrpSpPr>
          <p:nvPr/>
        </p:nvGrpSpPr>
        <p:grpSpPr bwMode="auto">
          <a:xfrm>
            <a:off x="6629400" y="2524125"/>
            <a:ext cx="1222375" cy="1588"/>
            <a:chOff x="6306457" y="2448040"/>
            <a:chExt cx="1223161" cy="1588"/>
          </a:xfrm>
        </p:grpSpPr>
        <p:cxnSp>
          <p:nvCxnSpPr>
            <p:cNvPr id="30" name="Connettore 1 29"/>
            <p:cNvCxnSpPr/>
            <p:nvPr/>
          </p:nvCxnSpPr>
          <p:spPr>
            <a:xfrm rot="10800000" flipH="1" flipV="1">
              <a:off x="6306457" y="2448040"/>
              <a:ext cx="61316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H="1">
              <a:off x="6919626" y="2448040"/>
              <a:ext cx="6099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57"/>
          <p:cNvGrpSpPr>
            <a:grpSpLocks/>
          </p:cNvGrpSpPr>
          <p:nvPr/>
        </p:nvGrpSpPr>
        <p:grpSpPr bwMode="auto">
          <a:xfrm>
            <a:off x="6629400" y="3754438"/>
            <a:ext cx="1222375" cy="1587"/>
            <a:chOff x="6306462" y="2448040"/>
            <a:chExt cx="1223161" cy="1588"/>
          </a:xfrm>
        </p:grpSpPr>
        <p:cxnSp>
          <p:nvCxnSpPr>
            <p:cNvPr id="36" name="Connettore 1 35"/>
            <p:cNvCxnSpPr/>
            <p:nvPr/>
          </p:nvCxnSpPr>
          <p:spPr>
            <a:xfrm rot="10800000" flipH="1" flipV="1">
              <a:off x="6306462" y="2448040"/>
              <a:ext cx="61316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H="1">
              <a:off x="6919631" y="2448040"/>
              <a:ext cx="6099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66"/>
          <p:cNvGrpSpPr>
            <a:grpSpLocks/>
          </p:cNvGrpSpPr>
          <p:nvPr/>
        </p:nvGrpSpPr>
        <p:grpSpPr bwMode="auto">
          <a:xfrm>
            <a:off x="6635750" y="1882775"/>
            <a:ext cx="1220788" cy="1588"/>
            <a:chOff x="3673349" y="1945788"/>
            <a:chExt cx="1220570" cy="2760"/>
          </a:xfrm>
        </p:grpSpPr>
        <p:cxnSp>
          <p:nvCxnSpPr>
            <p:cNvPr id="42" name="Connettore 1 41"/>
            <p:cNvCxnSpPr/>
            <p:nvPr/>
          </p:nvCxnSpPr>
          <p:spPr>
            <a:xfrm rot="10800000" flipH="1" flipV="1">
              <a:off x="4281253" y="1945788"/>
              <a:ext cx="61266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H="1">
              <a:off x="3673349" y="1945788"/>
              <a:ext cx="611079" cy="276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o 67"/>
          <p:cNvGrpSpPr>
            <a:grpSpLocks/>
          </p:cNvGrpSpPr>
          <p:nvPr/>
        </p:nvGrpSpPr>
        <p:grpSpPr bwMode="auto">
          <a:xfrm>
            <a:off x="6635750" y="3138488"/>
            <a:ext cx="1220788" cy="3175"/>
            <a:chOff x="3673349" y="1945788"/>
            <a:chExt cx="1220570" cy="2760"/>
          </a:xfrm>
        </p:grpSpPr>
        <p:cxnSp>
          <p:nvCxnSpPr>
            <p:cNvPr id="49" name="Connettore 1 48"/>
            <p:cNvCxnSpPr/>
            <p:nvPr/>
          </p:nvCxnSpPr>
          <p:spPr>
            <a:xfrm rot="10800000" flipH="1" flipV="1">
              <a:off x="4281253" y="1945788"/>
              <a:ext cx="612666" cy="1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H="1">
              <a:off x="3673349" y="1947168"/>
              <a:ext cx="611079" cy="138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70"/>
          <p:cNvGrpSpPr>
            <a:grpSpLocks/>
          </p:cNvGrpSpPr>
          <p:nvPr/>
        </p:nvGrpSpPr>
        <p:grpSpPr bwMode="auto">
          <a:xfrm>
            <a:off x="6635750" y="5600700"/>
            <a:ext cx="1220788" cy="3175"/>
            <a:chOff x="3673349" y="1945788"/>
            <a:chExt cx="1220570" cy="2760"/>
          </a:xfrm>
        </p:grpSpPr>
        <p:cxnSp>
          <p:nvCxnSpPr>
            <p:cNvPr id="55" name="Connettore 1 54"/>
            <p:cNvCxnSpPr/>
            <p:nvPr/>
          </p:nvCxnSpPr>
          <p:spPr>
            <a:xfrm rot="10800000" flipH="1" flipV="1">
              <a:off x="4281253" y="1945788"/>
              <a:ext cx="612666" cy="1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flipH="1">
              <a:off x="3673349" y="1947168"/>
              <a:ext cx="611079" cy="138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73"/>
          <p:cNvGrpSpPr>
            <a:grpSpLocks/>
          </p:cNvGrpSpPr>
          <p:nvPr/>
        </p:nvGrpSpPr>
        <p:grpSpPr bwMode="auto">
          <a:xfrm>
            <a:off x="6635750" y="4322763"/>
            <a:ext cx="1220788" cy="3175"/>
            <a:chOff x="3673349" y="1945788"/>
            <a:chExt cx="1220570" cy="2760"/>
          </a:xfrm>
        </p:grpSpPr>
        <p:cxnSp>
          <p:nvCxnSpPr>
            <p:cNvPr id="60" name="Connettore 1 59"/>
            <p:cNvCxnSpPr/>
            <p:nvPr/>
          </p:nvCxnSpPr>
          <p:spPr>
            <a:xfrm rot="10800000" flipH="1" flipV="1">
              <a:off x="4281253" y="1945788"/>
              <a:ext cx="612666" cy="1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H="1">
              <a:off x="3673349" y="1947168"/>
              <a:ext cx="611079" cy="138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6"/>
          <p:cNvGrpSpPr>
            <a:grpSpLocks/>
          </p:cNvGrpSpPr>
          <p:nvPr/>
        </p:nvGrpSpPr>
        <p:grpSpPr bwMode="auto">
          <a:xfrm>
            <a:off x="6635750" y="4989513"/>
            <a:ext cx="1222375" cy="1587"/>
            <a:chOff x="6306459" y="2448040"/>
            <a:chExt cx="1223161" cy="1588"/>
          </a:xfrm>
        </p:grpSpPr>
        <p:cxnSp>
          <p:nvCxnSpPr>
            <p:cNvPr id="63" name="Connettore 1 62"/>
            <p:cNvCxnSpPr/>
            <p:nvPr/>
          </p:nvCxnSpPr>
          <p:spPr>
            <a:xfrm rot="10800000" flipH="1" flipV="1">
              <a:off x="6306459" y="2448040"/>
              <a:ext cx="61316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 flipH="1">
              <a:off x="6919628" y="2448040"/>
              <a:ext cx="6099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22"/>
          <p:cNvGrpSpPr>
            <a:grpSpLocks/>
          </p:cNvGrpSpPr>
          <p:nvPr/>
        </p:nvGrpSpPr>
        <p:grpSpPr bwMode="auto">
          <a:xfrm rot="5400000">
            <a:off x="4719638" y="3128962"/>
            <a:ext cx="5041900" cy="1222375"/>
            <a:chOff x="2075310" y="1411867"/>
            <a:chExt cx="4509619" cy="447561"/>
          </a:xfrm>
        </p:grpSpPr>
        <p:grpSp>
          <p:nvGrpSpPr>
            <p:cNvPr id="10" name="Gruppo 16"/>
            <p:cNvGrpSpPr>
              <a:grpSpLocks/>
            </p:cNvGrpSpPr>
            <p:nvPr/>
          </p:nvGrpSpPr>
          <p:grpSpPr bwMode="auto">
            <a:xfrm rot="10800000">
              <a:off x="2075311" y="1411867"/>
              <a:ext cx="4480232" cy="447561"/>
              <a:chOff x="956213" y="2773910"/>
              <a:chExt cx="7544002" cy="447561"/>
            </a:xfrm>
          </p:grpSpPr>
          <p:pic>
            <p:nvPicPr>
              <p:cNvPr id="33848" name="Immagine 5" descr="elica1.t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956213" y="2773910"/>
                <a:ext cx="3821484" cy="44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9" name="Immagine 5" descr="elica1.t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4678731" y="2773911"/>
                <a:ext cx="3821484" cy="44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uppo 19"/>
            <p:cNvGrpSpPr>
              <a:grpSpLocks/>
            </p:cNvGrpSpPr>
            <p:nvPr/>
          </p:nvGrpSpPr>
          <p:grpSpPr bwMode="auto">
            <a:xfrm rot="10800000">
              <a:off x="2104697" y="1411868"/>
              <a:ext cx="4480232" cy="447560"/>
              <a:chOff x="432434" y="4047962"/>
              <a:chExt cx="8307774" cy="489314"/>
            </a:xfrm>
          </p:grpSpPr>
          <p:pic>
            <p:nvPicPr>
              <p:cNvPr id="33846" name="Immagine 6" descr="elica2.t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432434" y="4047962"/>
                <a:ext cx="4221495" cy="489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7" name="Immagine 6" descr="elica2.ti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4518713" y="4047962"/>
                <a:ext cx="4221495" cy="489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807" name="CasellaDiTesto 80"/>
          <p:cNvSpPr txBox="1">
            <a:spLocks noChangeArrowheads="1"/>
          </p:cNvSpPr>
          <p:nvPr/>
        </p:nvSpPr>
        <p:spPr bwMode="auto">
          <a:xfrm>
            <a:off x="5905500" y="2392363"/>
            <a:ext cx="730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Amore</a:t>
            </a:r>
          </a:p>
        </p:txBody>
      </p:sp>
      <p:sp>
        <p:nvSpPr>
          <p:cNvPr id="33808" name="Rettangolo 84"/>
          <p:cNvSpPr>
            <a:spLocks noChangeArrowheads="1"/>
          </p:cNvSpPr>
          <p:nvPr/>
        </p:nvSpPr>
        <p:spPr bwMode="auto">
          <a:xfrm>
            <a:off x="6781800" y="990600"/>
            <a:ext cx="9842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700" b="1">
                <a:solidFill>
                  <a:srgbClr val="0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Emotion</a:t>
            </a:r>
            <a:endParaRPr lang="it-IT" sz="1700"/>
          </a:p>
        </p:txBody>
      </p:sp>
      <p:sp>
        <p:nvSpPr>
          <p:cNvPr id="33809" name="Rettangolo 85"/>
          <p:cNvSpPr>
            <a:spLocks noChangeArrowheads="1"/>
          </p:cNvSpPr>
          <p:nvPr/>
        </p:nvSpPr>
        <p:spPr bwMode="auto">
          <a:xfrm>
            <a:off x="7851775" y="1758950"/>
            <a:ext cx="569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Felicità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33810" name="Rettangolo 86"/>
          <p:cNvSpPr>
            <a:spLocks noChangeArrowheads="1"/>
          </p:cNvSpPr>
          <p:nvPr/>
        </p:nvSpPr>
        <p:spPr bwMode="auto">
          <a:xfrm>
            <a:off x="7858125" y="3017838"/>
            <a:ext cx="5191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Calma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33811" name="Rettangolo 88"/>
          <p:cNvSpPr>
            <a:spLocks noChangeArrowheads="1"/>
          </p:cNvSpPr>
          <p:nvPr/>
        </p:nvSpPr>
        <p:spPr bwMode="auto">
          <a:xfrm>
            <a:off x="7858125" y="4200525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Onore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33812" name="Rettangolo 89"/>
          <p:cNvSpPr>
            <a:spLocks noChangeArrowheads="1"/>
          </p:cNvSpPr>
          <p:nvPr/>
        </p:nvSpPr>
        <p:spPr bwMode="auto">
          <a:xfrm>
            <a:off x="7858125" y="5478463"/>
            <a:ext cx="809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Temperanza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33813" name="Rettangolo 90"/>
          <p:cNvSpPr>
            <a:spLocks noChangeArrowheads="1"/>
          </p:cNvSpPr>
          <p:nvPr/>
        </p:nvSpPr>
        <p:spPr bwMode="auto">
          <a:xfrm>
            <a:off x="5867400" y="4876800"/>
            <a:ext cx="87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Compassione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5943600" y="5481638"/>
            <a:ext cx="6921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000" dirty="0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Lussuria</a:t>
            </a:r>
          </a:p>
        </p:txBody>
      </p:sp>
      <p:sp>
        <p:nvSpPr>
          <p:cNvPr id="33815" name="Rettangolo 79"/>
          <p:cNvSpPr>
            <a:spLocks noChangeArrowheads="1"/>
          </p:cNvSpPr>
          <p:nvPr/>
        </p:nvSpPr>
        <p:spPr bwMode="auto">
          <a:xfrm>
            <a:off x="5715000" y="1762125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it-IT" sz="1000">
                <a:solidFill>
                  <a:srgbClr val="953735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Desolazione</a:t>
            </a:r>
            <a:endParaRPr lang="it-IT" sz="1000">
              <a:solidFill>
                <a:srgbClr val="953735"/>
              </a:solidFill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5962650" y="4202113"/>
            <a:ext cx="6731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000" dirty="0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Vergogna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6088063" y="3017838"/>
            <a:ext cx="54768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000" dirty="0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Rabbia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7858125" y="2392363"/>
            <a:ext cx="4413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00" dirty="0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Odio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7851775" y="3567113"/>
            <a:ext cx="4762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00" dirty="0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Paura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7858125" y="4867275"/>
            <a:ext cx="5619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000" dirty="0" err="1">
                <a:solidFill>
                  <a:schemeClr val="accent2">
                    <a:lumMod val="75000"/>
                  </a:schemeClr>
                </a:solidFill>
                <a:latin typeface="Times"/>
                <a:ea typeface="ＭＳ Ｐゴシック" charset="-128"/>
                <a:cs typeface="Times"/>
              </a:rPr>
              <a:t>Crueltà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Stella a 12 punte 85"/>
          <p:cNvSpPr/>
          <p:nvPr/>
        </p:nvSpPr>
        <p:spPr>
          <a:xfrm>
            <a:off x="7667625" y="5353050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87" name="Stella a 12 punte 86"/>
          <p:cNvSpPr/>
          <p:nvPr/>
        </p:nvSpPr>
        <p:spPr>
          <a:xfrm>
            <a:off x="7667625" y="1631950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88" name="Stella a 12 punte 87"/>
          <p:cNvSpPr/>
          <p:nvPr/>
        </p:nvSpPr>
        <p:spPr>
          <a:xfrm>
            <a:off x="6397625" y="2308225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89" name="Stella a 12 punte 88"/>
          <p:cNvSpPr/>
          <p:nvPr/>
        </p:nvSpPr>
        <p:spPr>
          <a:xfrm>
            <a:off x="7667625" y="2924175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0" name="Stella a 12 punte 89"/>
          <p:cNvSpPr/>
          <p:nvPr/>
        </p:nvSpPr>
        <p:spPr>
          <a:xfrm>
            <a:off x="6337300" y="3505200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1" name="Stella a 12 punte 90"/>
          <p:cNvSpPr/>
          <p:nvPr/>
        </p:nvSpPr>
        <p:spPr>
          <a:xfrm>
            <a:off x="7667625" y="4073525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2" name="Stella a 12 punte 91"/>
          <p:cNvSpPr/>
          <p:nvPr/>
        </p:nvSpPr>
        <p:spPr>
          <a:xfrm>
            <a:off x="6272213" y="4740275"/>
            <a:ext cx="477837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3" name="Stella a 12 punte 92"/>
          <p:cNvSpPr/>
          <p:nvPr/>
        </p:nvSpPr>
        <p:spPr>
          <a:xfrm>
            <a:off x="6397625" y="1635125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4" name="Stella a 12 punte 93"/>
          <p:cNvSpPr/>
          <p:nvPr/>
        </p:nvSpPr>
        <p:spPr>
          <a:xfrm>
            <a:off x="7667625" y="2308225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5" name="Stella a 12 punte 94"/>
          <p:cNvSpPr/>
          <p:nvPr/>
        </p:nvSpPr>
        <p:spPr>
          <a:xfrm>
            <a:off x="6391275" y="2921000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6" name="Stella a 12 punte 95"/>
          <p:cNvSpPr/>
          <p:nvPr/>
        </p:nvSpPr>
        <p:spPr>
          <a:xfrm>
            <a:off x="7667625" y="3503613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7" name="Stella a 12 punte 96"/>
          <p:cNvSpPr/>
          <p:nvPr/>
        </p:nvSpPr>
        <p:spPr>
          <a:xfrm>
            <a:off x="7667625" y="4738688"/>
            <a:ext cx="477838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8" name="Stella a 12 punte 97"/>
          <p:cNvSpPr/>
          <p:nvPr/>
        </p:nvSpPr>
        <p:spPr>
          <a:xfrm>
            <a:off x="6272213" y="4073525"/>
            <a:ext cx="477837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99" name="Stella a 12 punte 98"/>
          <p:cNvSpPr/>
          <p:nvPr/>
        </p:nvSpPr>
        <p:spPr>
          <a:xfrm>
            <a:off x="6307138" y="5353050"/>
            <a:ext cx="477837" cy="434975"/>
          </a:xfrm>
          <a:prstGeom prst="star12">
            <a:avLst>
              <a:gd name="adj" fmla="val 31613"/>
            </a:avLst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33835" name="Rettangolo 148"/>
          <p:cNvSpPr>
            <a:spLocks noChangeArrowheads="1"/>
          </p:cNvSpPr>
          <p:nvPr/>
        </p:nvSpPr>
        <p:spPr bwMode="auto">
          <a:xfrm>
            <a:off x="5924550" y="3600450"/>
            <a:ext cx="814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376092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Senza Paura</a:t>
            </a:r>
            <a:endParaRPr lang="it-IT" sz="1000">
              <a:solidFill>
                <a:srgbClr val="376092"/>
              </a:solidFill>
            </a:endParaRPr>
          </a:p>
        </p:txBody>
      </p:sp>
      <p:sp>
        <p:nvSpPr>
          <p:cNvPr id="110" name="Freccia curva 109"/>
          <p:cNvSpPr/>
          <p:nvPr/>
        </p:nvSpPr>
        <p:spPr>
          <a:xfrm>
            <a:off x="5334000" y="1371600"/>
            <a:ext cx="762000" cy="1676400"/>
          </a:xfrm>
          <a:prstGeom prst="bentArrow">
            <a:avLst>
              <a:gd name="adj1" fmla="val 23978"/>
              <a:gd name="adj2" fmla="val 23466"/>
              <a:gd name="adj3" fmla="val 25000"/>
              <a:gd name="adj4" fmla="val 43750"/>
            </a:avLst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2" name="Freccia curva 111"/>
          <p:cNvSpPr/>
          <p:nvPr/>
        </p:nvSpPr>
        <p:spPr>
          <a:xfrm flipV="1">
            <a:off x="5334000" y="3048000"/>
            <a:ext cx="762000" cy="2971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8638"/>
            </a:avLst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3" name="Ovale 112"/>
          <p:cNvSpPr/>
          <p:nvPr/>
        </p:nvSpPr>
        <p:spPr>
          <a:xfrm>
            <a:off x="5181600" y="2971800"/>
            <a:ext cx="381000" cy="381000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3839" name="Immagine 66" descr="3712005-teen-couple-roots-for-their-football-team--full-body-isolated-on-wh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28800"/>
            <a:ext cx="2593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Freccia curva 67"/>
          <p:cNvSpPr/>
          <p:nvPr/>
        </p:nvSpPr>
        <p:spPr>
          <a:xfrm>
            <a:off x="2514600" y="1371600"/>
            <a:ext cx="762000" cy="1676400"/>
          </a:xfrm>
          <a:prstGeom prst="bentArrow">
            <a:avLst>
              <a:gd name="adj1" fmla="val 23978"/>
              <a:gd name="adj2" fmla="val 23466"/>
              <a:gd name="adj3" fmla="val 25000"/>
              <a:gd name="adj4" fmla="val 43750"/>
            </a:avLst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69" name="Freccia curva 68"/>
          <p:cNvSpPr/>
          <p:nvPr/>
        </p:nvSpPr>
        <p:spPr>
          <a:xfrm flipV="1">
            <a:off x="2514600" y="3048000"/>
            <a:ext cx="762000" cy="2971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8638"/>
            </a:avLst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73" name="Connettore 2 72"/>
          <p:cNvCxnSpPr/>
          <p:nvPr/>
        </p:nvCxnSpPr>
        <p:spPr>
          <a:xfrm rot="5400000">
            <a:off x="3886994" y="6095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 rot="16200000" flipV="1">
            <a:off x="3848894" y="1256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7"/>
          <p:cNvSpPr>
            <a:spLocks noChangeArrowheads="1"/>
          </p:cNvSpPr>
          <p:nvPr/>
        </p:nvSpPr>
        <p:spPr bwMode="auto">
          <a:xfrm>
            <a:off x="685800" y="533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Verso</a:t>
            </a:r>
            <a:r>
              <a:rPr lang="it-IT" sz="20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Una </a:t>
            </a:r>
            <a:r>
              <a:rPr lang="it-IT" sz="20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Cittadinanza </a:t>
            </a:r>
            <a:r>
              <a:rPr lang="it-IT" sz="20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Attiva (o Volontariato) </a:t>
            </a:r>
            <a:r>
              <a:rPr lang="it-IT" sz="20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del 21° Secolo</a:t>
            </a:r>
          </a:p>
        </p:txBody>
      </p:sp>
      <p:sp>
        <p:nvSpPr>
          <p:cNvPr id="34819" name="CasellaDiTesto 9"/>
          <p:cNvSpPr txBox="1">
            <a:spLocks noChangeArrowheads="1"/>
          </p:cNvSpPr>
          <p:nvPr/>
        </p:nvSpPr>
        <p:spPr bwMode="auto">
          <a:xfrm>
            <a:off x="228600" y="1485206"/>
            <a:ext cx="5867400" cy="4801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r>
              <a:rPr lang="it-IT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Una cittadinanza attiva (volontariato) </a:t>
            </a:r>
            <a:r>
              <a:rPr lang="it-IT" dirty="0">
                <a:latin typeface="Times" pitchFamily="-84" charset="0"/>
                <a:ea typeface="Times" pitchFamily="-84" charset="0"/>
                <a:cs typeface="Times" pitchFamily="-84" charset="0"/>
              </a:rPr>
              <a:t>per progredire verso un’educazione alla vita fondata sull’apprendimento sistematico delle competenze per la vita e l’esercizio sistematico delle virtù.</a:t>
            </a:r>
          </a:p>
          <a:p>
            <a:pPr marL="285750" indent="-285750">
              <a:buClr>
                <a:srgbClr val="DF9213"/>
              </a:buClr>
            </a:pPr>
            <a:endParaRPr lang="it-IT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r>
              <a:rPr lang="it-IT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Una cittadinanza attiva (volontariato) formativa orientata </a:t>
            </a:r>
            <a:r>
              <a:rPr lang="it-IT" dirty="0">
                <a:latin typeface="Times" pitchFamily="-84" charset="0"/>
                <a:ea typeface="Times" pitchFamily="-84" charset="0"/>
                <a:cs typeface="Times" pitchFamily="-84" charset="0"/>
              </a:rPr>
              <a:t>a creare progetti e capace di personalizzare la collaborazione atta a ottenere il pieno potenziale di ogni individuo.</a:t>
            </a: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endParaRPr lang="it-IT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r>
              <a:rPr lang="it-IT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Una cittadinanza attiva (volontariato) radicata </a:t>
            </a:r>
            <a:r>
              <a:rPr lang="it-IT" dirty="0">
                <a:latin typeface="Times" pitchFamily="-84" charset="0"/>
                <a:ea typeface="Times" pitchFamily="-84" charset="0"/>
                <a:cs typeface="Times" pitchFamily="-84" charset="0"/>
              </a:rPr>
              <a:t>nel territorio e capace di utilizzare i migliori strumenti online; </a:t>
            </a: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endParaRPr lang="it-IT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r>
              <a:rPr lang="it-IT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Una cittadinanza attiva (volontariato) concentrata </a:t>
            </a:r>
            <a:r>
              <a:rPr lang="it-IT" dirty="0">
                <a:latin typeface="Times" pitchFamily="-84" charset="0"/>
                <a:ea typeface="Times" pitchFamily="-84" charset="0"/>
                <a:cs typeface="Times" pitchFamily="-84" charset="0"/>
              </a:rPr>
              <a:t>nella innovazione sociale per il miglioramento delle comunità e i territori.</a:t>
            </a:r>
          </a:p>
        </p:txBody>
      </p:sp>
      <p:pic>
        <p:nvPicPr>
          <p:cNvPr id="34820" name="Immagine 9" descr="volunteer-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46313"/>
            <a:ext cx="23955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magine 6" descr="images-7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98913"/>
            <a:ext cx="239553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7"/>
          <p:cNvSpPr>
            <a:spLocks noChangeArrowheads="1"/>
          </p:cNvSpPr>
          <p:nvPr/>
        </p:nvSpPr>
        <p:spPr bwMode="auto">
          <a:xfrm>
            <a:off x="1066800" y="914400"/>
            <a:ext cx="6858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Verso</a:t>
            </a:r>
            <a:r>
              <a:rPr lang="it-IT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una Cittadinanza Attiva (o  Volontariato) </a:t>
            </a:r>
            <a:r>
              <a:rPr lang="it-IT" sz="2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del 21° Secolo</a:t>
            </a:r>
          </a:p>
        </p:txBody>
      </p:sp>
      <p:sp>
        <p:nvSpPr>
          <p:cNvPr id="35843" name="CasellaDiTesto 9"/>
          <p:cNvSpPr txBox="1">
            <a:spLocks noChangeArrowheads="1"/>
          </p:cNvSpPr>
          <p:nvPr/>
        </p:nvSpPr>
        <p:spPr bwMode="auto">
          <a:xfrm>
            <a:off x="304800" y="2057400"/>
            <a:ext cx="5313363" cy="3754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DF9213"/>
              </a:buClr>
            </a:pPr>
            <a:endParaRPr lang="it-IT" dirty="0"/>
          </a:p>
          <a:p>
            <a:pPr marL="285750" indent="-285750">
              <a:buClr>
                <a:srgbClr val="DF9213"/>
              </a:buClr>
            </a:pPr>
            <a:endParaRPr/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r>
              <a:rPr lang="it-IT" sz="2300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Una cittadinanza attiva (volontariato) </a:t>
            </a:r>
            <a:r>
              <a:rPr lang="it-IT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capace di integrarsi progressivamente con il sistema dell’istruzione per creare ambienti educativi aperti nei quali le famiglie, le organizzazioni dedicate all'istruzione e le comunità possano interagire per contrastare il riduzionismo della nostra ricca umanità.</a:t>
            </a:r>
          </a:p>
          <a:p>
            <a:pPr marL="285750" indent="-285750">
              <a:buClr>
                <a:srgbClr val="DF9213"/>
              </a:buClr>
              <a:buFont typeface="Wingdings" pitchFamily="-84" charset="2"/>
              <a:buChar char="v"/>
            </a:pPr>
            <a:endParaRPr lang="it-IT" dirty="0">
              <a:latin typeface="Myriad Pro" pitchFamily="3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35844" name="Immagine 9" descr="volunteer-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86000"/>
            <a:ext cx="23955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magine 6" descr="images-7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08438"/>
            <a:ext cx="239553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7"/>
          <p:cNvSpPr>
            <a:spLocks noChangeArrowheads="1"/>
          </p:cNvSpPr>
          <p:nvPr/>
        </p:nvSpPr>
        <p:spPr bwMode="auto">
          <a:xfrm>
            <a:off x="1752600" y="533400"/>
            <a:ext cx="5664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La Scuola Estesa al Mondo</a:t>
            </a:r>
          </a:p>
        </p:txBody>
      </p:sp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1143000" y="1600200"/>
            <a:ext cx="7115175" cy="4530725"/>
            <a:chOff x="228600" y="1066800"/>
            <a:chExt cx="8737600" cy="5562600"/>
          </a:xfrm>
        </p:grpSpPr>
        <p:pic>
          <p:nvPicPr>
            <p:cNvPr id="23556" name="Immagine 6" descr="986761_f52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828800"/>
              <a:ext cx="1676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Immagine 7" descr="future-classroom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066800"/>
              <a:ext cx="182245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Immagine 8" descr="italy_welcometuscany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3200400"/>
              <a:ext cx="164465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Immagine 9" descr="photo-online_community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4267200"/>
              <a:ext cx="2032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Immagine 10" descr="rome3ej7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33800" y="2590800"/>
              <a:ext cx="17192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Immagine 14" descr="brainpower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" y="5410200"/>
              <a:ext cx="609600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Immagine 14" descr="features_3Dbody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19200" y="4876800"/>
              <a:ext cx="116522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Immagine 15" descr="iStock_social-networks-Small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86000" y="4876800"/>
              <a:ext cx="2011363" cy="144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ornice 17"/>
            <p:cNvSpPr>
              <a:spLocks noChangeArrowheads="1"/>
            </p:cNvSpPr>
            <p:nvPr/>
          </p:nvSpPr>
          <p:spPr bwMode="auto">
            <a:xfrm>
              <a:off x="228600" y="4571199"/>
              <a:ext cx="4267427" cy="2058201"/>
            </a:xfrm>
            <a:custGeom>
              <a:avLst/>
              <a:gdLst>
                <a:gd name="T0" fmla="*/ 2133600 w 4267200"/>
                <a:gd name="T1" fmla="*/ 0 h 2057400"/>
                <a:gd name="T2" fmla="*/ 0 w 4267200"/>
                <a:gd name="T3" fmla="*/ 1028700 h 2057400"/>
                <a:gd name="T4" fmla="*/ 2133600 w 4267200"/>
                <a:gd name="T5" fmla="*/ 2057400 h 2057400"/>
                <a:gd name="T6" fmla="*/ 4267200 w 4267200"/>
                <a:gd name="T7" fmla="*/ 1028700 h 20574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257175 w 4267200"/>
                <a:gd name="T13" fmla="*/ 257175 h 2057400"/>
                <a:gd name="T14" fmla="*/ 4010025 w 4267200"/>
                <a:gd name="T15" fmla="*/ 1800225 h 2057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67200" h="2057400">
                  <a:moveTo>
                    <a:pt x="0" y="0"/>
                  </a:moveTo>
                  <a:lnTo>
                    <a:pt x="4267200" y="0"/>
                  </a:lnTo>
                  <a:lnTo>
                    <a:pt x="4267200" y="2057400"/>
                  </a:lnTo>
                  <a:lnTo>
                    <a:pt x="0" y="2057400"/>
                  </a:lnTo>
                  <a:close/>
                  <a:moveTo>
                    <a:pt x="257175" y="257175"/>
                  </a:moveTo>
                  <a:lnTo>
                    <a:pt x="257175" y="1800225"/>
                  </a:lnTo>
                  <a:lnTo>
                    <a:pt x="4010025" y="1800225"/>
                  </a:lnTo>
                  <a:lnTo>
                    <a:pt x="4010025" y="257175"/>
                  </a:ln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latin typeface="+mn-lt"/>
                <a:ea typeface="+mn-ea"/>
                <a:cs typeface="ＭＳ Ｐゴシック" pitchFamily="-6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257800" y="1371600"/>
            <a:ext cx="23622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Apprendimento Collaborativo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209800" y="5791200"/>
            <a:ext cx="188277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Times"/>
                <a:cs typeface="Times"/>
              </a:rPr>
              <a:t>Valutazioni online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143000" y="4648200"/>
            <a:ext cx="22860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Progetti a </a:t>
            </a:r>
            <a:r>
              <a:rPr lang="it-IT">
                <a:latin typeface="Times"/>
                <a:cs typeface="Times"/>
              </a:rPr>
              <a:t>livelli </a:t>
            </a:r>
            <a:r>
              <a:rPr lang="it-IT" smtClean="0">
                <a:latin typeface="Times"/>
                <a:cs typeface="Times"/>
              </a:rPr>
              <a:t>multipli</a:t>
            </a:r>
            <a:endParaRPr lang="it-IT" dirty="0">
              <a:latin typeface="Times"/>
              <a:cs typeface="Times"/>
            </a:endParaRPr>
          </a:p>
        </p:txBody>
      </p:sp>
      <p:pic>
        <p:nvPicPr>
          <p:cNvPr id="37893" name="Immagine 21" descr="phyrtu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43200"/>
            <a:ext cx="2108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2133600" y="1447800"/>
            <a:ext cx="243840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Corsi online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867400" y="2362200"/>
            <a:ext cx="28194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Approccio d’Apprendimento Attivo</a:t>
            </a:r>
          </a:p>
        </p:txBody>
      </p:sp>
      <p:sp>
        <p:nvSpPr>
          <p:cNvPr id="37896" name="Rettangolo 25"/>
          <p:cNvSpPr>
            <a:spLocks noChangeArrowheads="1"/>
          </p:cNvSpPr>
          <p:nvPr/>
        </p:nvSpPr>
        <p:spPr bwMode="auto">
          <a:xfrm>
            <a:off x="2895600" y="457200"/>
            <a:ext cx="3505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rgbClr val="A20D00"/>
                </a:solidFill>
                <a:latin typeface="Times" pitchFamily="-84" charset="0"/>
              </a:rPr>
              <a:t>Phyrtual.org</a:t>
            </a:r>
            <a:endParaRPr lang="en-US" sz="3100">
              <a:solidFill>
                <a:srgbClr val="A20D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066800" y="3352800"/>
            <a:ext cx="22860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Costruzione di Comunità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143000" y="2209800"/>
            <a:ext cx="2133600" cy="646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Conoscenza, Arte, Divertimento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38800" y="4572000"/>
            <a:ext cx="22860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Creatività Sociale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791200" y="3352800"/>
            <a:ext cx="2743200" cy="650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FFFF"/>
                </a:solidFill>
                <a:latin typeface="Times" pitchFamily="-65" charset="0"/>
                <a:ea typeface="Times" pitchFamily="-65" charset="0"/>
                <a:cs typeface="Times" pitchFamily="-65" charset="0"/>
              </a:rPr>
              <a:t>Apprendimento Evolutivo (Personalizzato)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257800" y="5562600"/>
            <a:ext cx="23622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 err="1">
                <a:latin typeface="Times"/>
                <a:cs typeface="Times"/>
              </a:rPr>
              <a:t>Phyrtuality</a:t>
            </a:r>
            <a:endParaRPr lang="it-IT" dirty="0">
              <a:latin typeface="Times"/>
              <a:cs typeface="Times"/>
            </a:endParaRPr>
          </a:p>
          <a:p>
            <a:pPr algn="ctr">
              <a:defRPr/>
            </a:pPr>
            <a:r>
              <a:rPr lang="it-IT" dirty="0">
                <a:latin typeface="Times"/>
                <a:cs typeface="Times"/>
              </a:rPr>
              <a:t>(</a:t>
            </a:r>
            <a:r>
              <a:rPr lang="it-IT" dirty="0" err="1">
                <a:latin typeface="Times"/>
                <a:cs typeface="Times"/>
              </a:rPr>
              <a:t>Firtualità</a:t>
            </a:r>
            <a:r>
              <a:rPr lang="it-IT" dirty="0">
                <a:latin typeface="Times"/>
                <a:cs typeface="Times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0400" y="2971800"/>
            <a:ext cx="2557511" cy="529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 err="1" smtClean="0">
                <a:latin typeface="Times" charset="0"/>
                <a:ea typeface="ＭＳ Ｐゴシック" charset="-128"/>
                <a:cs typeface="ＭＳ Ｐゴシック" charset="-128"/>
              </a:rPr>
              <a:t>Molte</a:t>
            </a:r>
            <a:r>
              <a:rPr lang="en-US" sz="3100" b="1" dirty="0" smtClean="0">
                <a:latin typeface="Times" charset="0"/>
                <a:ea typeface="ＭＳ Ｐゴシック" charset="-128"/>
                <a:cs typeface="ＭＳ Ｐゴシック" charset="-128"/>
              </a:rPr>
              <a:t> Grazie!</a:t>
            </a:r>
            <a:endParaRPr lang="en-US" sz="31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2"/>
          <p:cNvSpPr>
            <a:spLocks noChangeArrowheads="1"/>
          </p:cNvSpPr>
          <p:nvPr/>
        </p:nvSpPr>
        <p:spPr bwMode="auto">
          <a:xfrm>
            <a:off x="2514600" y="76200"/>
            <a:ext cx="19812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Società</a:t>
            </a:r>
          </a:p>
        </p:txBody>
      </p:sp>
      <p:grpSp>
        <p:nvGrpSpPr>
          <p:cNvPr id="2" name="Gruppo 35"/>
          <p:cNvGrpSpPr>
            <a:grpSpLocks/>
          </p:cNvGrpSpPr>
          <p:nvPr/>
        </p:nvGrpSpPr>
        <p:grpSpPr bwMode="auto">
          <a:xfrm>
            <a:off x="1981200" y="1143000"/>
            <a:ext cx="5181600" cy="4953000"/>
            <a:chOff x="1676400" y="1295400"/>
            <a:chExt cx="5181600" cy="4953000"/>
          </a:xfrm>
        </p:grpSpPr>
        <p:pic>
          <p:nvPicPr>
            <p:cNvPr id="17412" name="Immagine 5" descr="government2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35253" y="2915298"/>
              <a:ext cx="2241076" cy="222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CasellaDiTesto 22"/>
            <p:cNvSpPr txBox="1">
              <a:spLocks noChangeArrowheads="1"/>
            </p:cNvSpPr>
            <p:nvPr/>
          </p:nvSpPr>
          <p:spPr bwMode="auto">
            <a:xfrm>
              <a:off x="3962400" y="2362200"/>
              <a:ext cx="2428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Reti Multi-organizzazione e Multi-settore</a:t>
              </a:r>
            </a:p>
          </p:txBody>
        </p:sp>
        <p:sp>
          <p:nvSpPr>
            <p:cNvPr id="17414" name="CasellaDiTesto 23"/>
            <p:cNvSpPr txBox="1">
              <a:spLocks noChangeArrowheads="1"/>
            </p:cNvSpPr>
            <p:nvPr/>
          </p:nvSpPr>
          <p:spPr bwMode="auto">
            <a:xfrm>
              <a:off x="4540251" y="3398579"/>
              <a:ext cx="186213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Orientamento alla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Conoscenza e alle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Metodologie e Pratiche più Efficaci</a:t>
              </a:r>
            </a:p>
          </p:txBody>
        </p:sp>
        <p:sp>
          <p:nvSpPr>
            <p:cNvPr id="17415" name="Rettangolo 27"/>
            <p:cNvSpPr>
              <a:spLocks noChangeArrowheads="1"/>
            </p:cNvSpPr>
            <p:nvPr/>
          </p:nvSpPr>
          <p:spPr bwMode="auto">
            <a:xfrm>
              <a:off x="2057399" y="2299632"/>
              <a:ext cx="17002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Processi di Innovazione Tecnologica e Sociale Aperti </a:t>
              </a:r>
            </a:p>
          </p:txBody>
        </p:sp>
        <p:sp>
          <p:nvSpPr>
            <p:cNvPr id="17416" name="Rettangolo 28"/>
            <p:cNvSpPr>
              <a:spLocks noChangeArrowheads="1"/>
            </p:cNvSpPr>
            <p:nvPr/>
          </p:nvSpPr>
          <p:spPr bwMode="auto">
            <a:xfrm>
              <a:off x="4419599" y="4585632"/>
              <a:ext cx="17002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Apprendimento Attivo Individuale e Sociale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(Brain-based)</a:t>
              </a:r>
            </a:p>
          </p:txBody>
        </p:sp>
        <p:sp>
          <p:nvSpPr>
            <p:cNvPr id="17417" name="Rettangolo 37"/>
            <p:cNvSpPr>
              <a:spLocks noChangeArrowheads="1"/>
            </p:cNvSpPr>
            <p:nvPr/>
          </p:nvSpPr>
          <p:spPr bwMode="auto">
            <a:xfrm>
              <a:off x="2438400" y="5105400"/>
              <a:ext cx="18621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Crowdfunding –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Crowdsourcing</a:t>
              </a:r>
            </a:p>
          </p:txBody>
        </p:sp>
        <p:sp>
          <p:nvSpPr>
            <p:cNvPr id="34" name="Ovale 33"/>
            <p:cNvSpPr/>
            <p:nvPr/>
          </p:nvSpPr>
          <p:spPr>
            <a:xfrm>
              <a:off x="1676400" y="1295400"/>
              <a:ext cx="5181600" cy="4953000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943600" y="457200"/>
            <a:ext cx="2743200" cy="1828800"/>
            <a:chOff x="304800" y="1219200"/>
            <a:chExt cx="8077200" cy="5486400"/>
          </a:xfrm>
        </p:grpSpPr>
        <p:pic>
          <p:nvPicPr>
            <p:cNvPr id="12" name="Immagine 6" descr="986761_f52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33600"/>
              <a:ext cx="2057400" cy="159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7" descr="future-classroo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219200"/>
              <a:ext cx="1936767" cy="1295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3" descr="images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4419600"/>
              <a:ext cx="1981200" cy="1433368"/>
            </a:xfrm>
            <a:prstGeom prst="rect">
              <a:avLst/>
            </a:prstGeom>
          </p:spPr>
        </p:pic>
        <p:pic>
          <p:nvPicPr>
            <p:cNvPr id="15" name="Immagine 14" descr="2944876508_bf9f83551e_o-500x31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2971800"/>
              <a:ext cx="2209800" cy="1374496"/>
            </a:xfrm>
            <a:prstGeom prst="rect">
              <a:avLst/>
            </a:prstGeom>
          </p:spPr>
        </p:pic>
        <p:pic>
          <p:nvPicPr>
            <p:cNvPr id="16" name="Immagine 15" descr="imgC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3810000"/>
              <a:ext cx="1981200" cy="1579488"/>
            </a:xfrm>
            <a:prstGeom prst="rect">
              <a:avLst/>
            </a:prstGeom>
          </p:spPr>
        </p:pic>
        <p:pic>
          <p:nvPicPr>
            <p:cNvPr id="17" name="Immagine 16" descr="eyxqzn-ambrogio_l300_carbon_0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2286000"/>
              <a:ext cx="1447800" cy="1085850"/>
            </a:xfrm>
            <a:prstGeom prst="rect">
              <a:avLst/>
            </a:prstGeom>
          </p:spPr>
        </p:pic>
        <p:pic>
          <p:nvPicPr>
            <p:cNvPr id="18" name="Immagine 17" descr="images-1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0" y="3429000"/>
              <a:ext cx="1831157" cy="1371600"/>
            </a:xfrm>
            <a:prstGeom prst="rect">
              <a:avLst/>
            </a:prstGeom>
          </p:spPr>
        </p:pic>
        <p:pic>
          <p:nvPicPr>
            <p:cNvPr id="19" name="Immagine 18" descr="RobotMedical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0" y="4876800"/>
              <a:ext cx="1844430" cy="1219200"/>
            </a:xfrm>
            <a:prstGeom prst="rect">
              <a:avLst/>
            </a:prstGeom>
          </p:spPr>
        </p:pic>
        <p:sp>
          <p:nvSpPr>
            <p:cNvPr id="20" name="Freccia destra 19"/>
            <p:cNvSpPr/>
            <p:nvPr/>
          </p:nvSpPr>
          <p:spPr>
            <a:xfrm>
              <a:off x="2362200" y="1371600"/>
              <a:ext cx="60198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21" name="Freccia destra 20"/>
            <p:cNvSpPr/>
            <p:nvPr/>
          </p:nvSpPr>
          <p:spPr>
            <a:xfrm flipH="1">
              <a:off x="304800" y="6019800"/>
              <a:ext cx="8001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22" name="Immagine 21" descr="learningpyramid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4730241"/>
            <a:ext cx="1828800" cy="1688613"/>
          </a:xfrm>
          <a:prstGeom prst="rect">
            <a:avLst/>
          </a:prstGeom>
        </p:spPr>
      </p:pic>
      <p:pic>
        <p:nvPicPr>
          <p:cNvPr id="23" name="Immagine 22" descr="location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914400"/>
            <a:ext cx="1404820" cy="1143000"/>
          </a:xfrm>
          <a:prstGeom prst="rect">
            <a:avLst/>
          </a:prstGeom>
        </p:spPr>
      </p:pic>
      <p:pic>
        <p:nvPicPr>
          <p:cNvPr id="24" name="Immagine 23" descr="learn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5486400"/>
            <a:ext cx="1752600" cy="838861"/>
          </a:xfrm>
          <a:prstGeom prst="rect">
            <a:avLst/>
          </a:prstGeom>
        </p:spPr>
      </p:pic>
      <p:pic>
        <p:nvPicPr>
          <p:cNvPr id="25" name="Immagine 24" descr="mechnizm-umysł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3000" y="5486400"/>
            <a:ext cx="588847" cy="609600"/>
          </a:xfrm>
          <a:prstGeom prst="rect">
            <a:avLst/>
          </a:prstGeom>
        </p:spPr>
      </p:pic>
      <p:pic>
        <p:nvPicPr>
          <p:cNvPr id="26" name="Immagine 25" descr="reference1trasp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1800" y="2819400"/>
            <a:ext cx="1835432" cy="1600200"/>
          </a:xfrm>
          <a:prstGeom prst="rect">
            <a:avLst/>
          </a:prstGeom>
        </p:spPr>
      </p:pic>
      <p:pic>
        <p:nvPicPr>
          <p:cNvPr id="28" name="Immagine 27" descr="crowdsourcing-cartoon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90800" y="5410200"/>
            <a:ext cx="1837414" cy="1323080"/>
          </a:xfrm>
          <a:prstGeom prst="rect">
            <a:avLst/>
          </a:prstGeom>
        </p:spPr>
      </p:pic>
      <p:pic>
        <p:nvPicPr>
          <p:cNvPr id="27" name="Immagine 26" descr="crowdfunding-photo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00" y="4495800"/>
            <a:ext cx="1853532" cy="1394736"/>
          </a:xfrm>
          <a:prstGeom prst="rect">
            <a:avLst/>
          </a:prstGeom>
        </p:spPr>
      </p:pic>
      <p:pic>
        <p:nvPicPr>
          <p:cNvPr id="30" name="Immagine 29" descr="Open-Innovation-Funnel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2400" y="1676400"/>
            <a:ext cx="2332136" cy="1679494"/>
          </a:xfrm>
          <a:prstGeom prst="rect">
            <a:avLst/>
          </a:prstGeom>
        </p:spPr>
      </p:pic>
      <p:pic>
        <p:nvPicPr>
          <p:cNvPr id="32" name="Immagine 31" descr="open-source-softwar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81200" y="1066800"/>
            <a:ext cx="1270782" cy="645319"/>
          </a:xfrm>
          <a:prstGeom prst="rect">
            <a:avLst/>
          </a:prstGeom>
        </p:spPr>
      </p:pic>
      <p:pic>
        <p:nvPicPr>
          <p:cNvPr id="33" name="Immagine 32" descr="hybrid-app-development_thumb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24000" y="3048000"/>
            <a:ext cx="96202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 descr="scuola_tagli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48" y="4419600"/>
            <a:ext cx="1435652" cy="990600"/>
          </a:xfrm>
          <a:prstGeom prst="rect">
            <a:avLst/>
          </a:prstGeom>
        </p:spPr>
      </p:pic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1524000" y="152400"/>
            <a:ext cx="350519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24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–</a:t>
            </a:r>
            <a:r>
              <a:rPr lang="it-IT" sz="24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Crisi (2013</a:t>
            </a:r>
            <a:r>
              <a:rPr lang="it-IT" sz="31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)</a:t>
            </a:r>
            <a:endParaRPr lang="it-IT" sz="31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2133601" y="990600"/>
            <a:ext cx="5133230" cy="4648200"/>
            <a:chOff x="2255956" y="1081790"/>
            <a:chExt cx="4483594" cy="4191000"/>
          </a:xfrm>
        </p:grpSpPr>
        <p:sp>
          <p:nvSpPr>
            <p:cNvPr id="33" name="Ovale 32"/>
            <p:cNvSpPr/>
            <p:nvPr/>
          </p:nvSpPr>
          <p:spPr>
            <a:xfrm>
              <a:off x="2255956" y="1081790"/>
              <a:ext cx="4419075" cy="4191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8436" name="Immagine 31" descr="ITALY_BOO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3456" y="2318110"/>
              <a:ext cx="1919286" cy="216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CasellaDiTesto 15"/>
            <p:cNvSpPr txBox="1">
              <a:spLocks noChangeArrowheads="1"/>
            </p:cNvSpPr>
            <p:nvPr/>
          </p:nvSpPr>
          <p:spPr bwMode="auto">
            <a:xfrm>
              <a:off x="2895600" y="1752602"/>
              <a:ext cx="1523560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Crisi Economica,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Evasione, Corruzione</a:t>
              </a:r>
            </a:p>
          </p:txBody>
        </p:sp>
        <p:sp>
          <p:nvSpPr>
            <p:cNvPr id="18438" name="CasellaDiTesto 16"/>
            <p:cNvSpPr txBox="1">
              <a:spLocks noChangeArrowheads="1"/>
            </p:cNvSpPr>
            <p:nvPr/>
          </p:nvSpPr>
          <p:spPr bwMode="auto">
            <a:xfrm>
              <a:off x="2635257" y="3994612"/>
              <a:ext cx="1676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Invecchiamento della Popolazione</a:t>
              </a:r>
            </a:p>
          </p:txBody>
        </p:sp>
        <p:sp>
          <p:nvSpPr>
            <p:cNvPr id="18439" name="Rettangolo 32"/>
            <p:cNvSpPr>
              <a:spLocks noChangeArrowheads="1"/>
            </p:cNvSpPr>
            <p:nvPr/>
          </p:nvSpPr>
          <p:spPr bwMode="auto">
            <a:xfrm>
              <a:off x="2322513" y="3003952"/>
              <a:ext cx="1701811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Egoismo Individuale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e Corporativo</a:t>
              </a:r>
            </a:p>
          </p:txBody>
        </p:sp>
        <p:sp>
          <p:nvSpPr>
            <p:cNvPr id="18440" name="Rettangolo 33"/>
            <p:cNvSpPr>
              <a:spLocks noChangeArrowheads="1"/>
            </p:cNvSpPr>
            <p:nvPr/>
          </p:nvSpPr>
          <p:spPr bwMode="auto">
            <a:xfrm>
              <a:off x="4540255" y="2165701"/>
              <a:ext cx="2057398" cy="66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Giovani </a:t>
              </a:r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–</a:t>
              </a:r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Precarietà, Disoccupazione</a:t>
              </a:r>
            </a:p>
            <a:p>
              <a:pPr algn="ctr"/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Neets</a:t>
              </a:r>
              <a:endParaRPr lang="it-IT" sz="1400" dirty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endParaRPr>
            </a:p>
          </p:txBody>
        </p:sp>
        <p:sp>
          <p:nvSpPr>
            <p:cNvPr id="18441" name="Rettangolo 34"/>
            <p:cNvSpPr>
              <a:spLocks noChangeArrowheads="1"/>
            </p:cNvSpPr>
            <p:nvPr/>
          </p:nvSpPr>
          <p:spPr bwMode="auto">
            <a:xfrm>
              <a:off x="4651989" y="3967397"/>
              <a:ext cx="2087561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dell’educazione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per il 21° secolo</a:t>
              </a:r>
            </a:p>
          </p:txBody>
        </p:sp>
        <p:sp>
          <p:nvSpPr>
            <p:cNvPr id="18442" name="Rettangolo 35"/>
            <p:cNvSpPr>
              <a:spLocks noChangeArrowheads="1"/>
            </p:cNvSpPr>
            <p:nvPr/>
          </p:nvSpPr>
          <p:spPr bwMode="auto">
            <a:xfrm>
              <a:off x="5073655" y="3080157"/>
              <a:ext cx="1295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Istituzionali</a:t>
              </a:r>
            </a:p>
          </p:txBody>
        </p:sp>
        <p:sp>
          <p:nvSpPr>
            <p:cNvPr id="18443" name="Rettangolo 36"/>
            <p:cNvSpPr>
              <a:spLocks noChangeArrowheads="1"/>
            </p:cNvSpPr>
            <p:nvPr/>
          </p:nvSpPr>
          <p:spPr bwMode="auto">
            <a:xfrm>
              <a:off x="4419159" y="4724609"/>
              <a:ext cx="1066799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Ambiente</a:t>
              </a:r>
            </a:p>
          </p:txBody>
        </p:sp>
        <p:sp>
          <p:nvSpPr>
            <p:cNvPr id="18444" name="Rettangolo 63"/>
            <p:cNvSpPr>
              <a:spLocks noChangeArrowheads="1"/>
            </p:cNvSpPr>
            <p:nvPr/>
          </p:nvSpPr>
          <p:spPr bwMode="auto">
            <a:xfrm>
              <a:off x="3276600" y="4724400"/>
              <a:ext cx="1003300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Migrazioni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5257800" y="533400"/>
            <a:ext cx="173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Disoccupati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&gt;38% </a:t>
            </a:r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705600" y="1905000"/>
            <a:ext cx="1672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NEET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–2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milioni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34200" y="2438400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Precari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&gt;3.3 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milioni</a:t>
            </a:r>
            <a:endParaRPr lang="it-IT" sz="15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8" name="Immagine 17" descr="neet-òtriste-380x2l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219200"/>
            <a:ext cx="1034142" cy="685800"/>
          </a:xfrm>
          <a:prstGeom prst="rect">
            <a:avLst/>
          </a:prstGeom>
        </p:spPr>
      </p:pic>
      <p:pic>
        <p:nvPicPr>
          <p:cNvPr id="19" name="Immagine 18" descr="4ba7db09e4667432e6343f1010052aebeda63d215eeb654a5bdb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33400"/>
            <a:ext cx="848360" cy="1291919"/>
          </a:xfrm>
          <a:prstGeom prst="rect">
            <a:avLst/>
          </a:prstGeom>
        </p:spPr>
      </p:pic>
      <p:pic>
        <p:nvPicPr>
          <p:cNvPr id="20" name="Immagine 19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2362200"/>
            <a:ext cx="861391" cy="660400"/>
          </a:xfrm>
          <a:prstGeom prst="rect">
            <a:avLst/>
          </a:prstGeom>
        </p:spPr>
      </p:pic>
      <p:pic>
        <p:nvPicPr>
          <p:cNvPr id="21" name="Immagine 20" descr="bankruptc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838200"/>
            <a:ext cx="1219200" cy="74041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133600" y="914400"/>
            <a:ext cx="14798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-26.000 imprese </a:t>
            </a:r>
          </a:p>
          <a:p>
            <a:pPr algn="ctr"/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(2012)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14400" y="2438400"/>
            <a:ext cx="24160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Costo della corruzione 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€60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66800" y="1828800"/>
            <a:ext cx="1620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Evasione fiscale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€180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26" name="Immagine 25" descr="evasione-fisca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524000"/>
            <a:ext cx="801339" cy="838200"/>
          </a:xfrm>
          <a:prstGeom prst="rect">
            <a:avLst/>
          </a:prstGeom>
        </p:spPr>
      </p:pic>
      <p:pic>
        <p:nvPicPr>
          <p:cNvPr id="27" name="Immagine 26" descr="corruption-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362201"/>
            <a:ext cx="846117" cy="685800"/>
          </a:xfrm>
          <a:prstGeom prst="rect">
            <a:avLst/>
          </a:prstGeom>
        </p:spPr>
      </p:pic>
      <p:pic>
        <p:nvPicPr>
          <p:cNvPr id="31" name="Immagine 30" descr="images-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3352800"/>
            <a:ext cx="714068" cy="533400"/>
          </a:xfrm>
          <a:prstGeom prst="rect">
            <a:avLst/>
          </a:prstGeom>
        </p:spPr>
      </p:pic>
      <p:pic>
        <p:nvPicPr>
          <p:cNvPr id="32" name="Immagine 31" descr="guidare-i-team-gestire-il-conflit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" y="3733800"/>
            <a:ext cx="914400" cy="9144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57200" y="3276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Conflitto di interesse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35" name="Immagine 34" descr="giustizi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3200400"/>
            <a:ext cx="914400" cy="895611"/>
          </a:xfrm>
          <a:prstGeom prst="rect">
            <a:avLst/>
          </a:prstGeom>
        </p:spPr>
      </p:pic>
      <p:pic>
        <p:nvPicPr>
          <p:cNvPr id="36" name="Immagine 35" descr="divide-and-conquo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3200400"/>
            <a:ext cx="990600" cy="861645"/>
          </a:xfrm>
          <a:prstGeom prst="rect">
            <a:avLst/>
          </a:prstGeom>
        </p:spPr>
      </p:pic>
      <p:pic>
        <p:nvPicPr>
          <p:cNvPr id="39" name="Immagine 38" descr="consumers-persist-to-scratch-debt-and-revamp-finance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0" y="838200"/>
            <a:ext cx="1143000" cy="777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1143000" y="1371600"/>
            <a:ext cx="1774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Debito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126% PIL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85800" y="4495800"/>
            <a:ext cx="188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&gt;24%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(2000)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&gt;35%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(2025)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3" name="Immagine 42" descr="image_preview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" y="5029200"/>
            <a:ext cx="1387835" cy="100965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2286000" y="5410200"/>
            <a:ext cx="2214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Stranieri in Italia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5.4 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milione 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Gen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5" name="Immagine 44" descr="r-IMMIGRATI-large57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2200" y="5943600"/>
            <a:ext cx="1981200" cy="77208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486400" y="5257800"/>
            <a:ext cx="2441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L’Italia centra target -7% emissioni (2008 - 2012)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9" name="Immagine 48" descr="l43-inquinamento-111017113058_medium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5791200"/>
            <a:ext cx="1447800" cy="96520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6858000" y="5943600"/>
            <a:ext cx="1959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480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mln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di tondi CO2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(limite 483)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858000" y="4343400"/>
            <a:ext cx="1513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Tagli -8 miliardi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dal 2008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e 32"/>
          <p:cNvSpPr/>
          <p:nvPr/>
        </p:nvSpPr>
        <p:spPr bwMode="auto">
          <a:xfrm>
            <a:off x="2133600" y="1219200"/>
            <a:ext cx="5257800" cy="472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1828800" y="228600"/>
            <a:ext cx="57912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31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–</a:t>
            </a:r>
            <a:r>
              <a:rPr lang="it-IT" sz="31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Crisi è Opportunità</a:t>
            </a:r>
            <a:endParaRPr lang="it-IT" sz="31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18436" name="Immagine 31" descr="ITALY_BO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505" y="2361791"/>
            <a:ext cx="2197374" cy="24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sellaDiTesto 15"/>
          <p:cNvSpPr txBox="1">
            <a:spLocks noChangeArrowheads="1"/>
          </p:cNvSpPr>
          <p:nvPr/>
        </p:nvSpPr>
        <p:spPr bwMode="auto">
          <a:xfrm>
            <a:off x="2667000" y="1905000"/>
            <a:ext cx="1744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Crisi è Opportunità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8" name="CasellaDiTesto 16"/>
          <p:cNvSpPr txBox="1">
            <a:spLocks noChangeArrowheads="1"/>
          </p:cNvSpPr>
          <p:nvPr/>
        </p:nvSpPr>
        <p:spPr bwMode="auto">
          <a:xfrm>
            <a:off x="2438400" y="4191000"/>
            <a:ext cx="1919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Solidarietà Intergenerazionale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9" name="Rettangolo 32"/>
          <p:cNvSpPr>
            <a:spLocks noChangeArrowheads="1"/>
          </p:cNvSpPr>
          <p:nvPr/>
        </p:nvSpPr>
        <p:spPr bwMode="auto">
          <a:xfrm>
            <a:off x="2209800" y="3122452"/>
            <a:ext cx="1948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Forte Crescita del Settore Sociale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0" name="Rettangolo 33"/>
          <p:cNvSpPr>
            <a:spLocks noChangeArrowheads="1"/>
          </p:cNvSpPr>
          <p:nvPr/>
        </p:nvSpPr>
        <p:spPr bwMode="auto">
          <a:xfrm>
            <a:off x="4953000" y="2192756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Eccellenza nel Disegno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1" name="Rettangolo 34"/>
          <p:cNvSpPr>
            <a:spLocks noChangeArrowheads="1"/>
          </p:cNvSpPr>
          <p:nvPr/>
        </p:nvSpPr>
        <p:spPr bwMode="auto">
          <a:xfrm>
            <a:off x="5791200" y="4267200"/>
            <a:ext cx="1401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Capacità Scientifica e Tecnologica 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2" name="Rettangolo 35"/>
          <p:cNvSpPr>
            <a:spLocks noChangeArrowheads="1"/>
          </p:cNvSpPr>
          <p:nvPr/>
        </p:nvSpPr>
        <p:spPr bwMode="auto">
          <a:xfrm>
            <a:off x="4572000" y="5105400"/>
            <a:ext cx="1483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Patrimonio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Storico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3" name="Rettangolo 36"/>
          <p:cNvSpPr>
            <a:spLocks noChangeArrowheads="1"/>
          </p:cNvSpPr>
          <p:nvPr/>
        </p:nvSpPr>
        <p:spPr bwMode="auto">
          <a:xfrm>
            <a:off x="5715000" y="3124200"/>
            <a:ext cx="1221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Industria Produttiva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4" name="Rettangolo 63"/>
          <p:cNvSpPr>
            <a:spLocks noChangeArrowheads="1"/>
          </p:cNvSpPr>
          <p:nvPr/>
        </p:nvSpPr>
        <p:spPr bwMode="auto">
          <a:xfrm>
            <a:off x="2971800" y="5030585"/>
            <a:ext cx="1478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Imprenditoria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Straniera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53" name="Immagine 52" descr="2010-08-07-122711immagine_carbon03-767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910984" cy="609600"/>
          </a:xfrm>
          <a:prstGeom prst="rect">
            <a:avLst/>
          </a:prstGeom>
        </p:spPr>
      </p:pic>
      <p:pic>
        <p:nvPicPr>
          <p:cNvPr id="54" name="Immagine 53" descr="crisis-opport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1295400" cy="1036320"/>
          </a:xfrm>
          <a:prstGeom prst="rect">
            <a:avLst/>
          </a:prstGeom>
        </p:spPr>
      </p:pic>
      <p:pic>
        <p:nvPicPr>
          <p:cNvPr id="55" name="Immagine 54" descr="sergio-pininfarina-one-of-the-godfathers-of-italian-car-design-3347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124200"/>
            <a:ext cx="1219200" cy="914399"/>
          </a:xfrm>
          <a:prstGeom prst="rect">
            <a:avLst/>
          </a:prstGeom>
        </p:spPr>
      </p:pic>
      <p:pic>
        <p:nvPicPr>
          <p:cNvPr id="57" name="Immagine 56" descr="ca894305b9ilide-etica-by-daniele-gualeni1-537x442-500x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066800"/>
            <a:ext cx="1112409" cy="914400"/>
          </a:xfrm>
          <a:prstGeom prst="rect">
            <a:avLst/>
          </a:prstGeom>
        </p:spPr>
      </p:pic>
      <p:pic>
        <p:nvPicPr>
          <p:cNvPr id="58" name="Immagine 57" descr="833360sb-01_abit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0094" y="2209800"/>
            <a:ext cx="1380565" cy="838200"/>
          </a:xfrm>
          <a:prstGeom prst="rect">
            <a:avLst/>
          </a:prstGeom>
        </p:spPr>
      </p:pic>
      <p:pic>
        <p:nvPicPr>
          <p:cNvPr id="59" name="Immagine 58" descr="COMAU_ROBOT_smart5nj1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3200400"/>
            <a:ext cx="805118" cy="868680"/>
          </a:xfrm>
          <a:prstGeom prst="rect">
            <a:avLst/>
          </a:prstGeom>
        </p:spPr>
      </p:pic>
      <p:pic>
        <p:nvPicPr>
          <p:cNvPr id="60" name="Immagine 59" descr="AgustaWestla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4191000"/>
            <a:ext cx="1295400" cy="863145"/>
          </a:xfrm>
          <a:prstGeom prst="rect">
            <a:avLst/>
          </a:prstGeom>
        </p:spPr>
      </p:pic>
      <p:pic>
        <p:nvPicPr>
          <p:cNvPr id="61" name="Immagine 60" descr="120703_Figure2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5181600"/>
            <a:ext cx="1524000" cy="977661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3048000" y="5715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Il paese con il più grande numero luoghi dichiarati Patrimonio Mondiale – 47 (UNESCO)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6858000" y="914400"/>
            <a:ext cx="205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800000"/>
                </a:solidFill>
                <a:latin typeface="Times"/>
                <a:cs typeface="Times"/>
              </a:rPr>
              <a:t>Il settore industriale contribuisce al 25% del PIL italiano e con il 30.7% della forza  lavoro (2010)</a:t>
            </a:r>
            <a:endParaRPr lang="it-IT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4" name="Immagine 63" descr="italy-rome-colosseu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5638800"/>
            <a:ext cx="1187450" cy="949960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1066800" y="3048000"/>
            <a:ext cx="1910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€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67 miliardi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4.3% del PIL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650 mila addetti</a:t>
            </a:r>
          </a:p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4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milioni di volontari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7" name="Immagine 66" descr="no.profi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" y="3200400"/>
            <a:ext cx="1058234" cy="762000"/>
          </a:xfrm>
          <a:prstGeom prst="rect">
            <a:avLst/>
          </a:prstGeom>
        </p:spPr>
      </p:pic>
      <p:pic>
        <p:nvPicPr>
          <p:cNvPr id="68" name="Immagine 67" descr="A_Plini_Montebello2dic09__21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4400" y="4191000"/>
            <a:ext cx="1437152" cy="958850"/>
          </a:xfrm>
          <a:prstGeom prst="rect">
            <a:avLst/>
          </a:prstGeom>
        </p:spPr>
      </p:pic>
      <p:sp>
        <p:nvSpPr>
          <p:cNvPr id="69" name="CasellaDiTesto 68"/>
          <p:cNvSpPr txBox="1"/>
          <p:nvPr/>
        </p:nvSpPr>
        <p:spPr>
          <a:xfrm>
            <a:off x="1143000" y="5334000"/>
            <a:ext cx="211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Quasi 500 mila imprese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7.8% del totale (2013)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0" name="Immagine 69" descr="l-imprenditoria-straniera-in-italia-orig_mai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371600" y="5867400"/>
            <a:ext cx="1524000" cy="771045"/>
          </a:xfrm>
          <a:prstGeom prst="rect">
            <a:avLst/>
          </a:prstGeom>
        </p:spPr>
      </p:pic>
      <p:pic>
        <p:nvPicPr>
          <p:cNvPr id="71" name="Immagine 70" descr="images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305800" y="2057400"/>
            <a:ext cx="383830" cy="984250"/>
          </a:xfrm>
          <a:prstGeom prst="rect">
            <a:avLst/>
          </a:prstGeom>
        </p:spPr>
      </p:pic>
      <p:pic>
        <p:nvPicPr>
          <p:cNvPr id="72" name="Immagine 71" descr="Unknown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1066800"/>
            <a:ext cx="1644650" cy="181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36513" y="152400"/>
            <a:ext cx="8923337" cy="6346825"/>
            <a:chOff x="-7944" y="196552"/>
            <a:chExt cx="8923344" cy="6346439"/>
          </a:xfrm>
        </p:grpSpPr>
        <p:pic>
          <p:nvPicPr>
            <p:cNvPr id="19463" name="Immagine 31" descr="ITALY_BOO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219200"/>
              <a:ext cx="1919288" cy="216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ttangolo 2"/>
            <p:cNvSpPr>
              <a:spLocks noChangeArrowheads="1"/>
            </p:cNvSpPr>
            <p:nvPr/>
          </p:nvSpPr>
          <p:spPr bwMode="auto">
            <a:xfrm>
              <a:off x="1707704" y="196552"/>
              <a:ext cx="5992924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700" b="1">
                  <a:solidFill>
                    <a:srgbClr val="8000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Italia: Crisi, Tecnologia e Società</a:t>
              </a:r>
            </a:p>
          </p:txBody>
        </p:sp>
        <p:pic>
          <p:nvPicPr>
            <p:cNvPr id="19465" name="Immagine 5" descr="government2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800" y="1447800"/>
              <a:ext cx="20748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13"/>
            <p:cNvGrpSpPr>
              <a:grpSpLocks/>
            </p:cNvGrpSpPr>
            <p:nvPr/>
          </p:nvGrpSpPr>
          <p:grpSpPr bwMode="auto">
            <a:xfrm>
              <a:off x="3352801" y="4495802"/>
              <a:ext cx="2514601" cy="1752601"/>
              <a:chOff x="2590800" y="4572000"/>
              <a:chExt cx="2835663" cy="1989438"/>
            </a:xfrm>
          </p:grpSpPr>
          <p:pic>
            <p:nvPicPr>
              <p:cNvPr id="19486" name="Immagine 68" descr="phyrtual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7600" y="4572000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Immagine 32" descr="laptop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9400" y="4800600"/>
                <a:ext cx="75247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8" name="Immagine 38" descr="ipad-3-steve-jobs-apple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90800" y="5486401"/>
                <a:ext cx="915886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9" name="Immagine 11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81400" y="5943600"/>
                <a:ext cx="762000" cy="617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0" name="Immagine 8" descr="9056614-young-businessman-choosing-business-solutions-in-holographic-virtual-reality-interface-future-collec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72000" y="5486400"/>
                <a:ext cx="854463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7" name="CasellaDiTesto 15"/>
            <p:cNvSpPr txBox="1">
              <a:spLocks noChangeArrowheads="1"/>
            </p:cNvSpPr>
            <p:nvPr/>
          </p:nvSpPr>
          <p:spPr bwMode="auto">
            <a:xfrm>
              <a:off x="565143" y="653726"/>
              <a:ext cx="1523561" cy="73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Crisi Economica,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Evasione, Corruzione</a:t>
              </a:r>
            </a:p>
          </p:txBody>
        </p:sp>
        <p:sp>
          <p:nvSpPr>
            <p:cNvPr id="19468" name="CasellaDiTesto 16"/>
            <p:cNvSpPr txBox="1">
              <a:spLocks noChangeArrowheads="1"/>
            </p:cNvSpPr>
            <p:nvPr/>
          </p:nvSpPr>
          <p:spPr bwMode="auto">
            <a:xfrm>
              <a:off x="304800" y="2895600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Invecchiamento della Popolazione</a:t>
              </a:r>
            </a:p>
          </p:txBody>
        </p:sp>
        <p:sp>
          <p:nvSpPr>
            <p:cNvPr id="19469" name="CasellaDiTesto 18"/>
            <p:cNvSpPr txBox="1">
              <a:spLocks noChangeArrowheads="1"/>
            </p:cNvSpPr>
            <p:nvPr/>
          </p:nvSpPr>
          <p:spPr bwMode="auto">
            <a:xfrm>
              <a:off x="1476327" y="5257800"/>
              <a:ext cx="17828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Multi-piattaforme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(hardware / software)</a:t>
              </a:r>
            </a:p>
          </p:txBody>
        </p:sp>
        <p:sp>
          <p:nvSpPr>
            <p:cNvPr id="19470" name="CasellaDiTesto 20"/>
            <p:cNvSpPr txBox="1">
              <a:spLocks noChangeArrowheads="1"/>
            </p:cNvSpPr>
            <p:nvPr/>
          </p:nvSpPr>
          <p:spPr bwMode="auto">
            <a:xfrm>
              <a:off x="2399534" y="6019800"/>
              <a:ext cx="1274709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Multi-modalità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Cognitiva </a:t>
              </a:r>
            </a:p>
          </p:txBody>
        </p:sp>
        <p:sp>
          <p:nvSpPr>
            <p:cNvPr id="19471" name="CasellaDiTesto 22"/>
            <p:cNvSpPr txBox="1">
              <a:spLocks noChangeArrowheads="1"/>
            </p:cNvSpPr>
            <p:nvPr/>
          </p:nvSpPr>
          <p:spPr bwMode="auto">
            <a:xfrm>
              <a:off x="6584948" y="1034701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Reti Multi-organizzazione e Multi-settore</a:t>
              </a:r>
            </a:p>
          </p:txBody>
        </p:sp>
        <p:sp>
          <p:nvSpPr>
            <p:cNvPr id="19472" name="CasellaDiTesto 23"/>
            <p:cNvSpPr txBox="1">
              <a:spLocks noChangeArrowheads="1"/>
            </p:cNvSpPr>
            <p:nvPr/>
          </p:nvSpPr>
          <p:spPr bwMode="auto">
            <a:xfrm>
              <a:off x="7162800" y="1828800"/>
              <a:ext cx="1752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Orientamento alla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Conoscenza e alle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Metodologie e Pratiche più Efficaci</a:t>
              </a:r>
            </a:p>
          </p:txBody>
        </p:sp>
        <p:sp>
          <p:nvSpPr>
            <p:cNvPr id="19473" name="CasellaDiTesto 24"/>
            <p:cNvSpPr txBox="1">
              <a:spLocks noChangeArrowheads="1"/>
            </p:cNvSpPr>
            <p:nvPr/>
          </p:nvSpPr>
          <p:spPr bwMode="auto">
            <a:xfrm>
              <a:off x="5472618" y="4648200"/>
              <a:ext cx="18849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Ambienti Esperienziali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Multi-livello</a:t>
              </a:r>
            </a:p>
          </p:txBody>
        </p:sp>
        <p:sp>
          <p:nvSpPr>
            <p:cNvPr id="19474" name="CasellaDiTesto 25"/>
            <p:cNvSpPr txBox="1">
              <a:spLocks noChangeArrowheads="1"/>
            </p:cNvSpPr>
            <p:nvPr/>
          </p:nvSpPr>
          <p:spPr bwMode="auto">
            <a:xfrm>
              <a:off x="6172337" y="5334000"/>
              <a:ext cx="1598340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Phyrtuality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(Physical + Virtual)</a:t>
              </a:r>
            </a:p>
          </p:txBody>
        </p:sp>
        <p:sp>
          <p:nvSpPr>
            <p:cNvPr id="48" name="Freccia tridirezionale 47"/>
            <p:cNvSpPr/>
            <p:nvPr/>
          </p:nvSpPr>
          <p:spPr bwMode="auto">
            <a:xfrm flipV="1">
              <a:off x="3962396" y="2514161"/>
              <a:ext cx="1143001" cy="1904884"/>
            </a:xfrm>
            <a:prstGeom prst="leftRightUpArrow">
              <a:avLst>
                <a:gd name="adj1" fmla="val 14766"/>
                <a:gd name="adj2" fmla="val 12573"/>
                <a:gd name="adj3" fmla="val 22807"/>
              </a:avLst>
            </a:prstGeom>
            <a:solidFill>
              <a:srgbClr val="3FF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Myriad Pro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476" name="Rettangolo 27"/>
            <p:cNvSpPr>
              <a:spLocks noChangeArrowheads="1"/>
            </p:cNvSpPr>
            <p:nvPr/>
          </p:nvSpPr>
          <p:spPr bwMode="auto">
            <a:xfrm>
              <a:off x="4679947" y="729920"/>
              <a:ext cx="1600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Processi di Innovazione Tecnologica e Sociale Aperti </a:t>
              </a:r>
            </a:p>
          </p:txBody>
        </p:sp>
        <p:sp>
          <p:nvSpPr>
            <p:cNvPr id="19477" name="Rettangolo 28"/>
            <p:cNvSpPr>
              <a:spLocks noChangeArrowheads="1"/>
            </p:cNvSpPr>
            <p:nvPr/>
          </p:nvSpPr>
          <p:spPr bwMode="auto">
            <a:xfrm>
              <a:off x="7042149" y="3015781"/>
              <a:ext cx="1600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Apprendimento Attivo Individuale e Sociale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(Brain-based)</a:t>
              </a:r>
            </a:p>
          </p:txBody>
        </p:sp>
        <p:sp>
          <p:nvSpPr>
            <p:cNvPr id="19478" name="Rettangolo 32"/>
            <p:cNvSpPr>
              <a:spLocks noChangeArrowheads="1"/>
            </p:cNvSpPr>
            <p:nvPr/>
          </p:nvSpPr>
          <p:spPr bwMode="auto">
            <a:xfrm>
              <a:off x="-7944" y="1905000"/>
              <a:ext cx="17018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Egoismo Individuale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e Corporativo</a:t>
              </a:r>
            </a:p>
          </p:txBody>
        </p:sp>
        <p:sp>
          <p:nvSpPr>
            <p:cNvPr id="19479" name="Rettangolo 33"/>
            <p:cNvSpPr>
              <a:spLocks noChangeArrowheads="1"/>
            </p:cNvSpPr>
            <p:nvPr/>
          </p:nvSpPr>
          <p:spPr bwMode="auto">
            <a:xfrm>
              <a:off x="2209800" y="1066800"/>
              <a:ext cx="20574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Giovani – Precarietà, Disoccupazione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Neets</a:t>
              </a:r>
            </a:p>
          </p:txBody>
        </p:sp>
        <p:sp>
          <p:nvSpPr>
            <p:cNvPr id="19480" name="Rettangolo 34"/>
            <p:cNvSpPr>
              <a:spLocks noChangeArrowheads="1"/>
            </p:cNvSpPr>
            <p:nvPr/>
          </p:nvSpPr>
          <p:spPr bwMode="auto">
            <a:xfrm>
              <a:off x="2362200" y="2743200"/>
              <a:ext cx="208756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dell’educazione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per il 21° secolo</a:t>
              </a:r>
            </a:p>
          </p:txBody>
        </p:sp>
        <p:sp>
          <p:nvSpPr>
            <p:cNvPr id="19481" name="Rettangolo 35"/>
            <p:cNvSpPr>
              <a:spLocks noChangeArrowheads="1"/>
            </p:cNvSpPr>
            <p:nvPr/>
          </p:nvSpPr>
          <p:spPr bwMode="auto">
            <a:xfrm>
              <a:off x="2743200" y="1981200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Istituzionali</a:t>
              </a:r>
            </a:p>
          </p:txBody>
        </p:sp>
        <p:sp>
          <p:nvSpPr>
            <p:cNvPr id="19482" name="Rettangolo 36"/>
            <p:cNvSpPr>
              <a:spLocks noChangeArrowheads="1"/>
            </p:cNvSpPr>
            <p:nvPr/>
          </p:nvSpPr>
          <p:spPr bwMode="auto">
            <a:xfrm>
              <a:off x="2088704" y="3625552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Ambiente</a:t>
              </a:r>
            </a:p>
          </p:txBody>
        </p:sp>
        <p:sp>
          <p:nvSpPr>
            <p:cNvPr id="19483" name="Rettangolo 37"/>
            <p:cNvSpPr>
              <a:spLocks noChangeArrowheads="1"/>
            </p:cNvSpPr>
            <p:nvPr/>
          </p:nvSpPr>
          <p:spPr bwMode="auto">
            <a:xfrm>
              <a:off x="5410200" y="3429000"/>
              <a:ext cx="1752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Crowdfunding –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Crowdsourcing</a:t>
              </a:r>
            </a:p>
          </p:txBody>
        </p:sp>
        <p:sp>
          <p:nvSpPr>
            <p:cNvPr id="19484" name="Rettangolo 38"/>
            <p:cNvSpPr>
              <a:spLocks noChangeArrowheads="1"/>
            </p:cNvSpPr>
            <p:nvPr/>
          </p:nvSpPr>
          <p:spPr bwMode="auto">
            <a:xfrm>
              <a:off x="5043585" y="6096000"/>
              <a:ext cx="22715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Big, Open Data e Contenuto</a:t>
              </a:r>
            </a:p>
          </p:txBody>
        </p:sp>
        <p:sp>
          <p:nvSpPr>
            <p:cNvPr id="19485" name="Rettangolo 39"/>
            <p:cNvSpPr>
              <a:spLocks noChangeArrowheads="1"/>
            </p:cNvSpPr>
            <p:nvPr/>
          </p:nvSpPr>
          <p:spPr bwMode="auto">
            <a:xfrm>
              <a:off x="1631944" y="4615883"/>
              <a:ext cx="1784451" cy="5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Progressi Scientifici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e Tecnologici Multipli</a:t>
              </a:r>
            </a:p>
          </p:txBody>
        </p:sp>
      </p:grpSp>
      <p:sp>
        <p:nvSpPr>
          <p:cNvPr id="19459" name="Rettangolo 63"/>
          <p:cNvSpPr>
            <a:spLocks noChangeArrowheads="1"/>
          </p:cNvSpPr>
          <p:nvPr/>
        </p:nvSpPr>
        <p:spPr bwMode="auto">
          <a:xfrm>
            <a:off x="990600" y="3581400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Migrazioni</a:t>
            </a:r>
          </a:p>
        </p:txBody>
      </p:sp>
      <p:sp>
        <p:nvSpPr>
          <p:cNvPr id="32" name="Ovale 31"/>
          <p:cNvSpPr/>
          <p:nvPr/>
        </p:nvSpPr>
        <p:spPr>
          <a:xfrm>
            <a:off x="1219200" y="4038600"/>
            <a:ext cx="6858000" cy="2743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9000"/>
                </a:schemeClr>
              </a:gs>
              <a:gs pos="80000">
                <a:schemeClr val="accent1">
                  <a:shade val="93000"/>
                  <a:satMod val="130000"/>
                  <a:alpha val="9000"/>
                </a:schemeClr>
              </a:gs>
              <a:gs pos="100000">
                <a:schemeClr val="accent1">
                  <a:shade val="94000"/>
                  <a:satMod val="135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6200" y="76200"/>
            <a:ext cx="4419600" cy="4191000"/>
          </a:xfrm>
          <a:prstGeom prst="ellipse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4724400" y="152400"/>
            <a:ext cx="4419600" cy="4114800"/>
          </a:xfrm>
          <a:prstGeom prst="ellipse">
            <a:avLst/>
          </a:prstGeom>
          <a:solidFill>
            <a:schemeClr val="accent3"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/>
          <p:cNvSpPr>
            <a:spLocks noChangeArrowheads="1"/>
          </p:cNvSpPr>
          <p:nvPr/>
        </p:nvSpPr>
        <p:spPr bwMode="auto">
          <a:xfrm>
            <a:off x="2209800" y="2667000"/>
            <a:ext cx="54117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1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Le Radici Profonde della Crisi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7"/>
          <p:cNvSpPr>
            <a:spLocks noChangeArrowheads="1"/>
          </p:cNvSpPr>
          <p:nvPr/>
        </p:nvSpPr>
        <p:spPr bwMode="auto">
          <a:xfrm>
            <a:off x="457200" y="10668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7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Il Consumismo e l’ Obsolescenza Programmata </a:t>
            </a:r>
          </a:p>
          <a:p>
            <a:pPr algn="ctr"/>
            <a:r>
              <a:rPr lang="it-IT" sz="27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della Società Liquida Moderna</a:t>
            </a:r>
          </a:p>
        </p:txBody>
      </p:sp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373063" y="2749550"/>
            <a:ext cx="8231187" cy="2582863"/>
            <a:chOff x="373107" y="3079606"/>
            <a:chExt cx="8231341" cy="2581642"/>
          </a:xfrm>
        </p:grpSpPr>
        <p:pic>
          <p:nvPicPr>
            <p:cNvPr id="22532" name="Immagine 3" descr="stock-photo-wall-of-consumerism-wreckage-in-color-39273727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704" y="3079606"/>
              <a:ext cx="2271713" cy="161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Immagine 4" descr="20051224160408_temple_of_consumerism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7308" y="3079607"/>
              <a:ext cx="1816740" cy="258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Immagine 8" descr="1307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107" y="3079607"/>
              <a:ext cx="1903514" cy="258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Immagine 9" descr="99162b514db79f1a6bbd2ea91e2b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59703" y="4292444"/>
              <a:ext cx="2271713" cy="1368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Immagine 5" descr="images.jpe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76606" y="3079607"/>
              <a:ext cx="2327842" cy="2581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7"/>
          <p:cNvSpPr>
            <a:spLocks noChangeArrowheads="1"/>
          </p:cNvSpPr>
          <p:nvPr/>
        </p:nvSpPr>
        <p:spPr bwMode="auto">
          <a:xfrm>
            <a:off x="762000" y="9906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7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Riduzionismo - Predominanza del </a:t>
            </a:r>
          </a:p>
          <a:p>
            <a:pPr algn="ctr"/>
            <a:r>
              <a:rPr lang="it-IT" sz="2700" b="1" i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Homo Consumens</a:t>
            </a:r>
          </a:p>
        </p:txBody>
      </p:sp>
      <p:pic>
        <p:nvPicPr>
          <p:cNvPr id="23555" name="Immagine 8" descr="gre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667000"/>
            <a:ext cx="1741488" cy="282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198438" y="3027363"/>
            <a:ext cx="6445250" cy="1890712"/>
            <a:chOff x="-36512" y="3189405"/>
            <a:chExt cx="7597981" cy="1912822"/>
          </a:xfrm>
        </p:grpSpPr>
        <p:pic>
          <p:nvPicPr>
            <p:cNvPr id="23557" name="Immagine 9" descr="selfish.jpg"/>
            <p:cNvPicPr>
              <a:picLocks noChangeAspect="1"/>
            </p:cNvPicPr>
            <p:nvPr/>
          </p:nvPicPr>
          <p:blipFill>
            <a:blip r:embed="rId3"/>
            <a:srcRect l="9187" r="6461"/>
            <a:stretch>
              <a:fillRect/>
            </a:stretch>
          </p:blipFill>
          <p:spPr bwMode="auto">
            <a:xfrm>
              <a:off x="3780604" y="3189405"/>
              <a:ext cx="2347415" cy="191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Immagine 10" descr="uncaring__1225989416_018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4626" y="3189406"/>
              <a:ext cx="1436843" cy="191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Immagine 11" descr="greed-covetousness-mammon-money-idolatry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7154" y="3198813"/>
              <a:ext cx="1903413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Immagine 12" descr="Consumerism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6512" y="3198813"/>
              <a:ext cx="1928813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1080</Words>
  <Application>Microsoft Macintosh PowerPoint</Application>
  <PresentationFormat>Presentazione su schermo (4:3)</PresentationFormat>
  <Paragraphs>241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Sala Acquedotti</cp:lastModifiedBy>
  <cp:revision>162</cp:revision>
  <dcterms:created xsi:type="dcterms:W3CDTF">2013-03-23T17:44:49Z</dcterms:created>
  <dcterms:modified xsi:type="dcterms:W3CDTF">2013-03-26T11:41:23Z</dcterms:modified>
</cp:coreProperties>
</file>