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12" r:id="rId2"/>
    <p:sldId id="318" r:id="rId3"/>
    <p:sldId id="320" r:id="rId4"/>
    <p:sldId id="313" r:id="rId5"/>
    <p:sldId id="314" r:id="rId6"/>
    <p:sldId id="315" r:id="rId7"/>
    <p:sldId id="316" r:id="rId8"/>
    <p:sldId id="317" r:id="rId9"/>
    <p:sldId id="319" r:id="rId10"/>
  </p:sldIdLst>
  <p:sldSz cx="9144000" cy="6858000" type="screen4x3"/>
  <p:notesSz cx="6858000" cy="9144000"/>
  <p:custDataLst>
    <p:tags r:id="rId12"/>
  </p:custDataLst>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109407"/>
    <a:srgbClr val="4FD71F"/>
    <a:srgbClr val="08E14A"/>
  </p:clrMru>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D53134-C31E-B14A-B91B-EB6445119C97}" type="datetimeFigureOut">
              <a:rPr lang="it-IT" smtClean="0"/>
              <a:pPr/>
              <a:t>26/03/2013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2997F6-F01B-F14E-9E17-1A0CBD1BE9BC}"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0372A92-00BD-4BAD-A02D-B05B4CC5B5ED}" type="datetimeFigureOut">
              <a:rPr lang="it-IT" smtClean="0"/>
              <a:pPr/>
              <a:t>26/03/2013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5D0E8AC-4814-45D4-BA23-854D0978FE7D}"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372A92-00BD-4BAD-A02D-B05B4CC5B5ED}" type="datetimeFigureOut">
              <a:rPr lang="it-IT" smtClean="0"/>
              <a:pPr/>
              <a:t>26/03/2013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D0E8AC-4814-45D4-BA23-854D0978FE7D}"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gif"/></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gif"/><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977650" y="2440966"/>
            <a:ext cx="4796753" cy="724560"/>
          </a:xfrm>
        </p:spPr>
        <p:txBody>
          <a:bodyPr>
            <a:normAutofit/>
          </a:bodyPr>
          <a:lstStyle/>
          <a:p>
            <a:r>
              <a:rPr lang="en-GB" sz="3300" b="1" dirty="0" smtClean="0">
                <a:solidFill>
                  <a:srgbClr val="800000"/>
                </a:solidFill>
                <a:latin typeface="Times"/>
                <a:cs typeface="Times"/>
              </a:rPr>
              <a:t>What Is a Problem?</a:t>
            </a:r>
            <a:endParaRPr lang="en-GB" sz="3300" b="1" dirty="0">
              <a:solidFill>
                <a:srgbClr val="800000"/>
              </a:solidFill>
              <a:latin typeface="Times"/>
              <a:cs typeface="Times"/>
            </a:endParaRPr>
          </a:p>
        </p:txBody>
      </p:sp>
      <p:pic>
        <p:nvPicPr>
          <p:cNvPr id="12" name="Immagine 11" descr="images.jpeg"/>
          <p:cNvPicPr>
            <a:picLocks noChangeAspect="1"/>
          </p:cNvPicPr>
          <p:nvPr/>
        </p:nvPicPr>
        <p:blipFill>
          <a:blip r:embed="rId2"/>
          <a:stretch>
            <a:fillRect/>
          </a:stretch>
        </p:blipFill>
        <p:spPr>
          <a:xfrm>
            <a:off x="3699589" y="3461867"/>
            <a:ext cx="1519022" cy="151902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905000" y="609600"/>
            <a:ext cx="4796753" cy="533400"/>
          </a:xfrm>
        </p:spPr>
        <p:txBody>
          <a:bodyPr>
            <a:normAutofit/>
          </a:bodyPr>
          <a:lstStyle/>
          <a:p>
            <a:r>
              <a:rPr lang="en-GB" sz="2300" b="1" dirty="0" smtClean="0">
                <a:solidFill>
                  <a:srgbClr val="800000"/>
                </a:solidFill>
                <a:latin typeface="Times"/>
                <a:cs typeface="Times"/>
              </a:rPr>
              <a:t>Didactic Suggestions (1)</a:t>
            </a:r>
            <a:endParaRPr lang="en-GB" sz="2300" b="1" dirty="0">
              <a:solidFill>
                <a:srgbClr val="800000"/>
              </a:solidFill>
              <a:latin typeface="Times"/>
              <a:cs typeface="Times"/>
            </a:endParaRPr>
          </a:p>
        </p:txBody>
      </p:sp>
      <p:sp>
        <p:nvSpPr>
          <p:cNvPr id="5" name="CasellaDiTesto 4"/>
          <p:cNvSpPr txBox="1"/>
          <p:nvPr/>
        </p:nvSpPr>
        <p:spPr>
          <a:xfrm>
            <a:off x="990600" y="2590800"/>
            <a:ext cx="7162800" cy="3847207"/>
          </a:xfrm>
          <a:prstGeom prst="rect">
            <a:avLst/>
          </a:prstGeom>
          <a:noFill/>
        </p:spPr>
        <p:txBody>
          <a:bodyPr wrap="square" rtlCol="0">
            <a:spAutoFit/>
          </a:bodyPr>
          <a:lstStyle/>
          <a:p>
            <a:r>
              <a:rPr lang="en-GB" sz="1700" b="1" dirty="0" smtClean="0">
                <a:latin typeface="Times"/>
                <a:cs typeface="Times"/>
              </a:rPr>
              <a:t>(I) Try to start by connecting with the current state of knowledge and experience of the individual in the group/</a:t>
            </a:r>
            <a:r>
              <a:rPr lang="en-GB" sz="1700" b="1" dirty="0" err="1" smtClean="0">
                <a:latin typeface="Times"/>
                <a:cs typeface="Times"/>
              </a:rPr>
              <a:t>s</a:t>
            </a:r>
            <a:r>
              <a:rPr lang="en-GB" sz="1700" b="1" dirty="0" smtClean="0">
                <a:latin typeface="Times"/>
                <a:cs typeface="Times"/>
              </a:rPr>
              <a:t>.</a:t>
            </a:r>
          </a:p>
          <a:p>
            <a:endParaRPr lang="en-GB" sz="1500" dirty="0" smtClean="0">
              <a:latin typeface="Times"/>
              <a:cs typeface="Times"/>
            </a:endParaRPr>
          </a:p>
          <a:p>
            <a:pPr marL="342900" indent="-342900">
              <a:buAutoNum type="arabicParenBoth"/>
            </a:pPr>
            <a:r>
              <a:rPr lang="en-GB" sz="1500" dirty="0" smtClean="0">
                <a:latin typeface="Times"/>
                <a:cs typeface="Times"/>
              </a:rPr>
              <a:t>Organize students into group/</a:t>
            </a:r>
            <a:r>
              <a:rPr lang="en-GB" sz="1500" dirty="0" err="1" smtClean="0">
                <a:latin typeface="Times"/>
                <a:cs typeface="Times"/>
              </a:rPr>
              <a:t>s</a:t>
            </a:r>
            <a:r>
              <a:rPr lang="en-GB" sz="1500" dirty="0" smtClean="0">
                <a:latin typeface="Times"/>
                <a:cs typeface="Times"/>
              </a:rPr>
              <a:t> of 4 or 5</a:t>
            </a:r>
          </a:p>
          <a:p>
            <a:endParaRPr lang="en-GB" sz="1500" dirty="0" smtClean="0">
              <a:latin typeface="Times"/>
              <a:cs typeface="Times"/>
            </a:endParaRPr>
          </a:p>
          <a:p>
            <a:r>
              <a:rPr lang="en-GB" sz="1500" dirty="0" smtClean="0">
                <a:latin typeface="Times"/>
                <a:cs typeface="Times"/>
              </a:rPr>
              <a:t>(2)  Ask the participants in the group/</a:t>
            </a:r>
            <a:r>
              <a:rPr lang="en-GB" sz="1500" dirty="0" err="1" smtClean="0">
                <a:latin typeface="Times"/>
                <a:cs typeface="Times"/>
              </a:rPr>
              <a:t>s</a:t>
            </a:r>
            <a:r>
              <a:rPr lang="en-GB" sz="1500" dirty="0" smtClean="0">
                <a:latin typeface="Times"/>
                <a:cs typeface="Times"/>
              </a:rPr>
              <a:t> to recall: </a:t>
            </a:r>
          </a:p>
          <a:p>
            <a:pPr marL="800100" lvl="1" indent="-342900"/>
            <a:r>
              <a:rPr lang="en-GB" sz="1500" dirty="0" smtClean="0">
                <a:latin typeface="Times"/>
                <a:cs typeface="Times"/>
              </a:rPr>
              <a:t>(a) a problem they manage to solve individually or along with others, and </a:t>
            </a:r>
          </a:p>
          <a:p>
            <a:pPr marL="800100" lvl="1" indent="-342900"/>
            <a:r>
              <a:rPr lang="en-GB" sz="1500" dirty="0" smtClean="0">
                <a:latin typeface="Times"/>
                <a:cs typeface="Times"/>
              </a:rPr>
              <a:t>(</a:t>
            </a:r>
            <a:r>
              <a:rPr lang="en-GB" sz="1500" dirty="0" err="1" smtClean="0">
                <a:latin typeface="Times"/>
                <a:cs typeface="Times"/>
              </a:rPr>
              <a:t>b</a:t>
            </a:r>
            <a:r>
              <a:rPr lang="en-GB" sz="1500" dirty="0" smtClean="0">
                <a:latin typeface="Times"/>
                <a:cs typeface="Times"/>
              </a:rPr>
              <a:t>) a problem they could not solve individually or along with others.</a:t>
            </a:r>
          </a:p>
          <a:p>
            <a:pPr marL="800100" lvl="1" indent="-342900"/>
            <a:r>
              <a:rPr lang="en-GB" sz="1500" dirty="0" smtClean="0">
                <a:latin typeface="Times"/>
                <a:cs typeface="Times"/>
              </a:rPr>
              <a:t>Focus on the </a:t>
            </a:r>
            <a:r>
              <a:rPr lang="en-GB" sz="1500" u="sng" dirty="0" smtClean="0">
                <a:latin typeface="Times"/>
                <a:cs typeface="Times"/>
              </a:rPr>
              <a:t>problem </a:t>
            </a:r>
            <a:r>
              <a:rPr lang="en-GB" sz="1500" dirty="0" smtClean="0">
                <a:latin typeface="Times"/>
                <a:cs typeface="Times"/>
              </a:rPr>
              <a:t>(not the solution).</a:t>
            </a:r>
          </a:p>
          <a:p>
            <a:pPr marL="342900" indent="-342900"/>
            <a:endParaRPr lang="en-GB" sz="1500" dirty="0" smtClean="0">
              <a:latin typeface="Times"/>
              <a:cs typeface="Times"/>
            </a:endParaRPr>
          </a:p>
          <a:p>
            <a:pPr marL="342900" indent="-342900">
              <a:buAutoNum type="arabicParenBoth" startAt="3"/>
            </a:pPr>
            <a:r>
              <a:rPr lang="en-GB" sz="1500" dirty="0" smtClean="0">
                <a:latin typeface="Times"/>
                <a:cs typeface="Times"/>
              </a:rPr>
              <a:t>Ask them to reflect about: What is a Problem? </a:t>
            </a:r>
          </a:p>
          <a:p>
            <a:pPr marL="342900" indent="-342900"/>
            <a:endParaRPr lang="en-GB" sz="1500" dirty="0" smtClean="0">
              <a:latin typeface="Times"/>
              <a:cs typeface="Times"/>
            </a:endParaRPr>
          </a:p>
          <a:p>
            <a:pPr marL="342900" indent="-342900">
              <a:buAutoNum type="arabicParenBoth" startAt="4"/>
            </a:pPr>
            <a:r>
              <a:rPr lang="en-GB" sz="1500" dirty="0" smtClean="0">
                <a:latin typeface="Times"/>
                <a:cs typeface="Times"/>
              </a:rPr>
              <a:t>Ask the the groups to convene and share their results by selecting and presenting 2 “solved problems” and 2 “unsolved problems” per group.  Then, they present their conclusions regarding “What is a Problem?”</a:t>
            </a:r>
          </a:p>
          <a:p>
            <a:pPr marL="342900" indent="-342900">
              <a:buAutoNum type="arabicParenBoth" startAt="4"/>
            </a:pPr>
            <a:endParaRPr lang="it-IT" sz="1500" dirty="0" smtClean="0">
              <a:latin typeface="Times"/>
              <a:cs typeface="Times"/>
            </a:endParaRPr>
          </a:p>
        </p:txBody>
      </p:sp>
      <p:sp>
        <p:nvSpPr>
          <p:cNvPr id="10" name="Rettangolo arrotondato 9"/>
          <p:cNvSpPr/>
          <p:nvPr/>
        </p:nvSpPr>
        <p:spPr>
          <a:xfrm>
            <a:off x="762000" y="1143000"/>
            <a:ext cx="7543800" cy="1143000"/>
          </a:xfrm>
          <a:prstGeom prst="round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500" dirty="0" smtClean="0">
                <a:latin typeface="Times"/>
                <a:cs typeface="Times"/>
              </a:rPr>
              <a:t>These are only suggestions, any group of learners is free to experiment with the use of the micro-module. The types, number and order of use of the elements in the micro-module are open to choice.  Depending on the learning strategy adopted, elements can be also eliminated or added. For this purpose, the micro-modules can be copied and modified.</a:t>
            </a:r>
            <a:endParaRPr lang="en-GB" sz="1500" dirty="0">
              <a:latin typeface="Times"/>
              <a:cs typeface="Times"/>
            </a:endParaRPr>
          </a:p>
        </p:txBody>
      </p:sp>
      <p:sp>
        <p:nvSpPr>
          <p:cNvPr id="11" name="Rettangolo arrotondato 10"/>
          <p:cNvSpPr/>
          <p:nvPr/>
        </p:nvSpPr>
        <p:spPr>
          <a:xfrm>
            <a:off x="762000" y="2514600"/>
            <a:ext cx="7467600" cy="3810000"/>
          </a:xfrm>
          <a:prstGeom prst="roundRect">
            <a:avLst/>
          </a:prstGeom>
          <a:noFill/>
          <a:ln w="1270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981200" y="533400"/>
            <a:ext cx="4796753" cy="457200"/>
          </a:xfrm>
        </p:spPr>
        <p:txBody>
          <a:bodyPr>
            <a:normAutofit/>
          </a:bodyPr>
          <a:lstStyle/>
          <a:p>
            <a:r>
              <a:rPr lang="en-GB" sz="2300" b="1" dirty="0" smtClean="0">
                <a:solidFill>
                  <a:srgbClr val="800000"/>
                </a:solidFill>
                <a:latin typeface="Times"/>
                <a:cs typeface="Times"/>
              </a:rPr>
              <a:t>Didactic Suggestions (2)</a:t>
            </a:r>
            <a:endParaRPr lang="en-GB" sz="2300" b="1" dirty="0">
              <a:solidFill>
                <a:srgbClr val="800000"/>
              </a:solidFill>
              <a:latin typeface="Times"/>
              <a:cs typeface="Times"/>
            </a:endParaRPr>
          </a:p>
        </p:txBody>
      </p:sp>
      <p:sp>
        <p:nvSpPr>
          <p:cNvPr id="5" name="CasellaDiTesto 4"/>
          <p:cNvSpPr txBox="1"/>
          <p:nvPr/>
        </p:nvSpPr>
        <p:spPr>
          <a:xfrm>
            <a:off x="990600" y="1219201"/>
            <a:ext cx="7086600" cy="4693593"/>
          </a:xfrm>
          <a:prstGeom prst="rect">
            <a:avLst/>
          </a:prstGeom>
          <a:noFill/>
        </p:spPr>
        <p:txBody>
          <a:bodyPr wrap="square" rtlCol="0">
            <a:spAutoFit/>
          </a:bodyPr>
          <a:lstStyle/>
          <a:p>
            <a:r>
              <a:rPr lang="en-GB" sz="1300" b="1" dirty="0" smtClean="0">
                <a:latin typeface="Times"/>
                <a:cs typeface="Times"/>
              </a:rPr>
              <a:t>(II) Use the micro-module “What is a Problem?” to reinforce and deepen the understanding of the concept of “Problem.”</a:t>
            </a:r>
          </a:p>
          <a:p>
            <a:pPr marL="342900" indent="-342900">
              <a:buAutoNum type="arabicParenBoth" startAt="4"/>
            </a:pPr>
            <a:endParaRPr lang="en-GB" sz="1300" dirty="0" smtClean="0">
              <a:latin typeface="Times"/>
              <a:cs typeface="Times"/>
            </a:endParaRPr>
          </a:p>
          <a:p>
            <a:pPr marL="342900" indent="-342900">
              <a:buAutoNum type="arabicParenBoth"/>
            </a:pPr>
            <a:r>
              <a:rPr lang="en-GB" sz="1300" dirty="0" smtClean="0">
                <a:latin typeface="Times"/>
                <a:cs typeface="Times"/>
              </a:rPr>
              <a:t>Introduce the micro-module “What is a Problem?” to the participants, explaining its multimedia, multi-dimensional, multi-role, multi-didactic intention.  </a:t>
            </a:r>
          </a:p>
          <a:p>
            <a:pPr marL="342900" indent="-342900">
              <a:buAutoNum type="arabicParenBoth"/>
            </a:pPr>
            <a:endParaRPr lang="en-GB" sz="1300" dirty="0" smtClean="0">
              <a:latin typeface="Times"/>
              <a:cs typeface="Times"/>
            </a:endParaRPr>
          </a:p>
          <a:p>
            <a:pPr marL="342900" indent="-342900">
              <a:buAutoNum type="arabicParenBoth"/>
            </a:pPr>
            <a:r>
              <a:rPr lang="en-GB" sz="1300" dirty="0" smtClean="0">
                <a:latin typeface="Times"/>
                <a:cs typeface="Times"/>
              </a:rPr>
              <a:t>Ask the participants in the group/</a:t>
            </a:r>
            <a:r>
              <a:rPr lang="en-GB" sz="1300" dirty="0" err="1" smtClean="0">
                <a:latin typeface="Times"/>
                <a:cs typeface="Times"/>
              </a:rPr>
              <a:t>s</a:t>
            </a:r>
            <a:r>
              <a:rPr lang="en-GB" sz="1300" dirty="0" smtClean="0">
                <a:latin typeface="Times"/>
                <a:cs typeface="Times"/>
              </a:rPr>
              <a:t> to explore the micro-module searching, focusing their attention and reflecting on those elements they find most effective in reinforcing and deepening their understanding of the concept of “Problem.”  </a:t>
            </a:r>
          </a:p>
          <a:p>
            <a:pPr marL="342900" indent="-342900">
              <a:buAutoNum type="arabicParenBoth"/>
            </a:pPr>
            <a:endParaRPr lang="en-GB" sz="1300" dirty="0" smtClean="0">
              <a:latin typeface="Times"/>
              <a:cs typeface="Times"/>
            </a:endParaRPr>
          </a:p>
          <a:p>
            <a:pPr marL="342900" indent="-342900">
              <a:buAutoNum type="arabicParenBoth"/>
            </a:pPr>
            <a:r>
              <a:rPr lang="en-GB" sz="1300" dirty="0" smtClean="0">
                <a:latin typeface="Times"/>
                <a:cs typeface="Times"/>
              </a:rPr>
              <a:t>The participants tell their groups about their first three choices of “most effective elements” and explain why they have selected them.  The participants reflect collectively about their choices and their reasons. If some participants do not find the types of elements most appropriate to them, they can tell about those element and, even better, find them and contribute them to the micro-module.</a:t>
            </a:r>
          </a:p>
          <a:p>
            <a:pPr marL="342900" indent="-342900">
              <a:buAutoNum type="arabicParenBoth"/>
            </a:pPr>
            <a:endParaRPr lang="en-GB" sz="1300" dirty="0" smtClean="0">
              <a:latin typeface="Times"/>
              <a:cs typeface="Times"/>
            </a:endParaRPr>
          </a:p>
          <a:p>
            <a:pPr marL="342900" indent="-342900">
              <a:buAutoNum type="arabicParenBoth" startAt="4"/>
            </a:pPr>
            <a:r>
              <a:rPr lang="en-GB" sz="1300" dirty="0" smtClean="0">
                <a:latin typeface="Times"/>
                <a:cs typeface="Times"/>
              </a:rPr>
              <a:t>The groups convene and share their results by selecting and presenting 3 choices of “most effective elements” per group, along with their conclusions as to why different people may have different preferences regarding elements and ways of learning.</a:t>
            </a:r>
          </a:p>
          <a:p>
            <a:pPr marL="342900" indent="-342900">
              <a:buAutoNum type="arabicParenBoth" startAt="4"/>
            </a:pPr>
            <a:endParaRPr lang="en-GB" sz="1300" dirty="0" smtClean="0">
              <a:latin typeface="Times"/>
              <a:cs typeface="Times"/>
            </a:endParaRPr>
          </a:p>
          <a:p>
            <a:pPr marL="342900" indent="-342900">
              <a:buAutoNum type="arabicParenBoth" startAt="4"/>
            </a:pPr>
            <a:r>
              <a:rPr lang="en-GB" sz="1300" dirty="0" smtClean="0">
                <a:latin typeface="Times"/>
                <a:cs typeface="Times"/>
              </a:rPr>
              <a:t>Participants fill in the brief questionnaire about their preferences regarding the elements in the micro-module.</a:t>
            </a:r>
          </a:p>
          <a:p>
            <a:pPr marL="342900" indent="-342900">
              <a:buAutoNum type="arabicParenBoth"/>
            </a:pPr>
            <a:endParaRPr lang="it-IT" sz="1300" dirty="0" smtClean="0">
              <a:latin typeface="Times"/>
              <a:cs typeface="Times"/>
            </a:endParaRPr>
          </a:p>
        </p:txBody>
      </p:sp>
      <p:sp>
        <p:nvSpPr>
          <p:cNvPr id="6" name="Rettangolo arrotondato 5"/>
          <p:cNvSpPr/>
          <p:nvPr/>
        </p:nvSpPr>
        <p:spPr>
          <a:xfrm>
            <a:off x="762000" y="1066800"/>
            <a:ext cx="7467600" cy="5410200"/>
          </a:xfrm>
          <a:prstGeom prst="roundRect">
            <a:avLst/>
          </a:prstGeom>
          <a:noFill/>
          <a:ln w="1270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828800" y="381000"/>
            <a:ext cx="4796753" cy="724560"/>
          </a:xfrm>
        </p:spPr>
        <p:txBody>
          <a:bodyPr>
            <a:normAutofit/>
          </a:bodyPr>
          <a:lstStyle/>
          <a:p>
            <a:r>
              <a:rPr lang="en-GB" sz="2700" b="1" dirty="0" smtClean="0">
                <a:solidFill>
                  <a:srgbClr val="800000"/>
                </a:solidFill>
                <a:latin typeface="Times"/>
                <a:cs typeface="Times"/>
              </a:rPr>
              <a:t>What Is a Problem?</a:t>
            </a:r>
            <a:endParaRPr lang="en-GB" sz="2700" b="1" dirty="0">
              <a:solidFill>
                <a:srgbClr val="800000"/>
              </a:solidFill>
              <a:latin typeface="Times"/>
              <a:cs typeface="Times"/>
            </a:endParaRPr>
          </a:p>
        </p:txBody>
      </p:sp>
      <p:pic>
        <p:nvPicPr>
          <p:cNvPr id="10" name="Immagine 9" descr="Unknown.jpeg"/>
          <p:cNvPicPr>
            <a:picLocks noChangeAspect="1"/>
          </p:cNvPicPr>
          <p:nvPr/>
        </p:nvPicPr>
        <p:blipFill>
          <a:blip r:embed="rId2"/>
          <a:stretch>
            <a:fillRect/>
          </a:stretch>
        </p:blipFill>
        <p:spPr>
          <a:xfrm>
            <a:off x="5207337" y="1384300"/>
            <a:ext cx="1096785" cy="1096785"/>
          </a:xfrm>
          <a:prstGeom prst="rect">
            <a:avLst/>
          </a:prstGeom>
        </p:spPr>
      </p:pic>
      <p:pic>
        <p:nvPicPr>
          <p:cNvPr id="15" name="Immagine 14" descr="Obvious_water_pollution.jpeg"/>
          <p:cNvPicPr>
            <a:picLocks noChangeAspect="1"/>
          </p:cNvPicPr>
          <p:nvPr/>
        </p:nvPicPr>
        <p:blipFill>
          <a:blip r:embed="rId3" cstate="print"/>
          <a:stretch>
            <a:fillRect/>
          </a:stretch>
        </p:blipFill>
        <p:spPr>
          <a:xfrm>
            <a:off x="7212619" y="1047306"/>
            <a:ext cx="1321435" cy="1987120"/>
          </a:xfrm>
          <a:prstGeom prst="rect">
            <a:avLst/>
          </a:prstGeom>
        </p:spPr>
      </p:pic>
      <p:pic>
        <p:nvPicPr>
          <p:cNvPr id="18" name="Immagine 17" descr="inventive-problem-solving-software_medium.gif"/>
          <p:cNvPicPr>
            <a:picLocks noChangeAspect="1"/>
          </p:cNvPicPr>
          <p:nvPr/>
        </p:nvPicPr>
        <p:blipFill>
          <a:blip r:embed="rId4"/>
          <a:stretch>
            <a:fillRect/>
          </a:stretch>
        </p:blipFill>
        <p:spPr>
          <a:xfrm>
            <a:off x="5207337" y="4741741"/>
            <a:ext cx="1414454" cy="1308369"/>
          </a:xfrm>
          <a:prstGeom prst="roundRect">
            <a:avLst/>
          </a:prstGeom>
        </p:spPr>
      </p:pic>
      <p:pic>
        <p:nvPicPr>
          <p:cNvPr id="23" name="Immagine 22" descr="Problem.jpeg"/>
          <p:cNvPicPr>
            <a:picLocks noChangeAspect="1"/>
          </p:cNvPicPr>
          <p:nvPr/>
        </p:nvPicPr>
        <p:blipFill>
          <a:blip r:embed="rId5"/>
          <a:stretch>
            <a:fillRect/>
          </a:stretch>
        </p:blipFill>
        <p:spPr>
          <a:xfrm>
            <a:off x="6814704" y="4354410"/>
            <a:ext cx="1719350" cy="1719350"/>
          </a:xfrm>
          <a:prstGeom prst="rect">
            <a:avLst/>
          </a:prstGeom>
        </p:spPr>
      </p:pic>
      <p:sp>
        <p:nvSpPr>
          <p:cNvPr id="11" name="Rettangolo arrotondato 10"/>
          <p:cNvSpPr/>
          <p:nvPr/>
        </p:nvSpPr>
        <p:spPr>
          <a:xfrm>
            <a:off x="462457" y="1179137"/>
            <a:ext cx="4467605" cy="254205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GB" sz="1500" b="1" dirty="0" smtClean="0">
                <a:solidFill>
                  <a:schemeClr val="tx1"/>
                </a:solidFill>
                <a:latin typeface="Times"/>
                <a:cs typeface="Times"/>
              </a:rPr>
              <a:t>A </a:t>
            </a:r>
            <a:r>
              <a:rPr lang="en-GB" sz="1500" b="1" dirty="0" smtClean="0">
                <a:solidFill>
                  <a:schemeClr val="tx1"/>
                </a:solidFill>
                <a:latin typeface="Times"/>
                <a:cs typeface="Times"/>
              </a:rPr>
              <a:t>PROBLEM </a:t>
            </a:r>
            <a:r>
              <a:rPr lang="en-GB" sz="1500" dirty="0" smtClean="0">
                <a:solidFill>
                  <a:schemeClr val="tx1"/>
                </a:solidFill>
                <a:latin typeface="Times"/>
                <a:cs typeface="Times"/>
              </a:rPr>
              <a:t>is a difference or gap between an existing situation and a desired situation </a:t>
            </a:r>
            <a:r>
              <a:rPr lang="en-GB" sz="1500" dirty="0" smtClean="0">
                <a:solidFill>
                  <a:schemeClr val="tx1"/>
                </a:solidFill>
                <a:latin typeface="Times"/>
                <a:cs typeface="Times"/>
              </a:rPr>
              <a:t>(i.e</a:t>
            </a:r>
            <a:r>
              <a:rPr lang="en-GB" sz="1500" dirty="0" smtClean="0">
                <a:solidFill>
                  <a:schemeClr val="tx1"/>
                </a:solidFill>
                <a:latin typeface="Times"/>
                <a:cs typeface="Times"/>
              </a:rPr>
              <a:t>., the goal or </a:t>
            </a:r>
            <a:r>
              <a:rPr lang="en-GB" sz="1500" dirty="0" smtClean="0">
                <a:solidFill>
                  <a:schemeClr val="tx1"/>
                </a:solidFill>
                <a:latin typeface="Times"/>
                <a:cs typeface="Times"/>
              </a:rPr>
              <a:t>objective). </a:t>
            </a:r>
            <a:r>
              <a:rPr lang="en-GB" sz="1500" dirty="0" smtClean="0">
                <a:solidFill>
                  <a:schemeClr val="tx1"/>
                </a:solidFill>
                <a:latin typeface="Times"/>
                <a:cs typeface="Times"/>
              </a:rPr>
              <a:t>The difference or gap is the unknown entity of the problem and it may take many forms, from a simple arithmetic problem to complex social </a:t>
            </a:r>
            <a:r>
              <a:rPr lang="en-GB" sz="1500" dirty="0" smtClean="0">
                <a:solidFill>
                  <a:schemeClr val="tx1"/>
                </a:solidFill>
                <a:latin typeface="Times"/>
                <a:cs typeface="Times"/>
              </a:rPr>
              <a:t>problems.</a:t>
            </a:r>
          </a:p>
          <a:p>
            <a:endParaRPr lang="en-GB" sz="1500" i="1" dirty="0" smtClean="0">
              <a:solidFill>
                <a:schemeClr val="tx1"/>
              </a:solidFill>
              <a:latin typeface="Times"/>
              <a:cs typeface="Times"/>
            </a:endParaRPr>
          </a:p>
          <a:p>
            <a:r>
              <a:rPr lang="en-GB" sz="1500" b="1" dirty="0" smtClean="0">
                <a:solidFill>
                  <a:schemeClr val="tx1"/>
                </a:solidFill>
                <a:latin typeface="Times"/>
                <a:cs typeface="Times"/>
              </a:rPr>
              <a:t>A PROBLEM </a:t>
            </a:r>
            <a:r>
              <a:rPr lang="en-GB" sz="1500" dirty="0" smtClean="0">
                <a:solidFill>
                  <a:schemeClr val="tx1"/>
                </a:solidFill>
                <a:latin typeface="Times"/>
                <a:cs typeface="Times"/>
              </a:rPr>
              <a:t>includes opportunities to do new and better </a:t>
            </a:r>
            <a:r>
              <a:rPr lang="en-GB" sz="1500" dirty="0" smtClean="0">
                <a:solidFill>
                  <a:schemeClr val="tx1"/>
                </a:solidFill>
                <a:latin typeface="Times"/>
                <a:cs typeface="Times"/>
              </a:rPr>
              <a:t>things</a:t>
            </a:r>
            <a:r>
              <a:rPr lang="en-GB" sz="1500" dirty="0" smtClean="0">
                <a:solidFill>
                  <a:schemeClr val="tx1"/>
                </a:solidFill>
                <a:latin typeface="Times"/>
                <a:cs typeface="Times"/>
              </a:rPr>
              <a:t>, for </a:t>
            </a:r>
            <a:r>
              <a:rPr lang="en-GB" sz="1500" dirty="0" smtClean="0">
                <a:solidFill>
                  <a:schemeClr val="tx1"/>
                </a:solidFill>
                <a:latin typeface="Times"/>
                <a:cs typeface="Times"/>
              </a:rPr>
              <a:t>instance</a:t>
            </a:r>
            <a:r>
              <a:rPr lang="en-GB" sz="1500" dirty="0" smtClean="0">
                <a:solidFill>
                  <a:schemeClr val="tx1"/>
                </a:solidFill>
                <a:latin typeface="Times"/>
                <a:cs typeface="Times"/>
              </a:rPr>
              <a:t>, as a result of technological </a:t>
            </a:r>
            <a:r>
              <a:rPr lang="en-GB" sz="1500" dirty="0" smtClean="0">
                <a:solidFill>
                  <a:schemeClr val="tx1"/>
                </a:solidFill>
                <a:latin typeface="Times"/>
                <a:cs typeface="Times"/>
              </a:rPr>
              <a:t>change</a:t>
            </a:r>
          </a:p>
        </p:txBody>
      </p:sp>
      <p:sp>
        <p:nvSpPr>
          <p:cNvPr id="14" name="Rettangolo arrotondato 13"/>
          <p:cNvSpPr/>
          <p:nvPr/>
        </p:nvSpPr>
        <p:spPr>
          <a:xfrm>
            <a:off x="462457" y="4354410"/>
            <a:ext cx="4458185" cy="193804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GB" sz="1500" b="1" dirty="0" smtClean="0">
                <a:solidFill>
                  <a:srgbClr val="000000"/>
                </a:solidFill>
                <a:latin typeface="Times"/>
                <a:cs typeface="Times"/>
              </a:rPr>
              <a:t>A </a:t>
            </a:r>
            <a:r>
              <a:rPr lang="en-GB" sz="1500" b="1" dirty="0" smtClean="0">
                <a:solidFill>
                  <a:srgbClr val="000000"/>
                </a:solidFill>
                <a:latin typeface="Times"/>
                <a:cs typeface="Times"/>
              </a:rPr>
              <a:t>PROBLEM </a:t>
            </a:r>
            <a:r>
              <a:rPr lang="en-GB" sz="1500" dirty="0" smtClean="0">
                <a:solidFill>
                  <a:srgbClr val="000000"/>
                </a:solidFill>
                <a:latin typeface="Times"/>
                <a:cs typeface="Times"/>
              </a:rPr>
              <a:t>only exists if people </a:t>
            </a:r>
            <a:r>
              <a:rPr lang="en-GB" sz="1500" dirty="0" smtClean="0">
                <a:solidFill>
                  <a:srgbClr val="000000"/>
                </a:solidFill>
                <a:latin typeface="Times"/>
                <a:cs typeface="Times"/>
              </a:rPr>
              <a:t>(e.g</a:t>
            </a:r>
            <a:r>
              <a:rPr lang="en-GB" sz="1500" dirty="0" smtClean="0">
                <a:solidFill>
                  <a:srgbClr val="000000"/>
                </a:solidFill>
                <a:latin typeface="Times"/>
                <a:cs typeface="Times"/>
              </a:rPr>
              <a:t>., an </a:t>
            </a:r>
            <a:r>
              <a:rPr lang="en-GB" sz="1500" dirty="0" smtClean="0">
                <a:solidFill>
                  <a:srgbClr val="000000"/>
                </a:solidFill>
                <a:latin typeface="Times"/>
                <a:cs typeface="Times"/>
              </a:rPr>
              <a:t>individual</a:t>
            </a:r>
            <a:r>
              <a:rPr lang="en-GB" sz="1500" dirty="0" smtClean="0">
                <a:solidFill>
                  <a:srgbClr val="000000"/>
                </a:solidFill>
                <a:latin typeface="Times"/>
                <a:cs typeface="Times"/>
              </a:rPr>
              <a:t>, social </a:t>
            </a:r>
            <a:r>
              <a:rPr lang="en-GB" sz="1500" dirty="0" smtClean="0">
                <a:solidFill>
                  <a:srgbClr val="000000"/>
                </a:solidFill>
                <a:latin typeface="Times"/>
                <a:cs typeface="Times"/>
              </a:rPr>
              <a:t>groups</a:t>
            </a:r>
            <a:r>
              <a:rPr lang="en-GB" sz="1500" dirty="0" smtClean="0">
                <a:solidFill>
                  <a:srgbClr val="000000"/>
                </a:solidFill>
                <a:latin typeface="Times"/>
                <a:cs typeface="Times"/>
              </a:rPr>
              <a:t>, or </a:t>
            </a:r>
            <a:r>
              <a:rPr lang="en-GB" sz="1500" dirty="0" smtClean="0">
                <a:solidFill>
                  <a:srgbClr val="000000"/>
                </a:solidFill>
                <a:latin typeface="Times"/>
                <a:cs typeface="Times"/>
              </a:rPr>
              <a:t>societies</a:t>
            </a:r>
            <a:r>
              <a:rPr lang="en-GB" sz="1500" dirty="0" smtClean="0">
                <a:solidFill>
                  <a:srgbClr val="000000"/>
                </a:solidFill>
                <a:latin typeface="Times"/>
                <a:cs typeface="Times"/>
              </a:rPr>
              <a:t>) perceives it as </a:t>
            </a:r>
            <a:r>
              <a:rPr lang="en-GB" sz="1500" dirty="0" smtClean="0">
                <a:solidFill>
                  <a:srgbClr val="000000"/>
                </a:solidFill>
                <a:latin typeface="Times"/>
                <a:cs typeface="Times"/>
              </a:rPr>
              <a:t>such</a:t>
            </a:r>
            <a:r>
              <a:rPr lang="en-GB" sz="1500" dirty="0" smtClean="0">
                <a:solidFill>
                  <a:srgbClr val="000000"/>
                </a:solidFill>
                <a:latin typeface="Times"/>
                <a:cs typeface="Times"/>
              </a:rPr>
              <a:t>, that is, they believe that it is worth finding the unknown and close the gap between the existing and the desired </a:t>
            </a:r>
            <a:r>
              <a:rPr lang="en-GB" sz="1500" dirty="0" smtClean="0">
                <a:solidFill>
                  <a:srgbClr val="000000"/>
                </a:solidFill>
                <a:latin typeface="Times"/>
                <a:cs typeface="Times"/>
              </a:rPr>
              <a:t>situations.</a:t>
            </a:r>
          </a:p>
        </p:txBody>
      </p:sp>
      <p:pic>
        <p:nvPicPr>
          <p:cNvPr id="16" name="Immagine 15" descr="ipad-apps.jpg"/>
          <p:cNvPicPr>
            <a:picLocks noChangeAspect="1"/>
          </p:cNvPicPr>
          <p:nvPr/>
        </p:nvPicPr>
        <p:blipFill>
          <a:blip r:embed="rId6"/>
          <a:stretch>
            <a:fillRect/>
          </a:stretch>
        </p:blipFill>
        <p:spPr>
          <a:xfrm>
            <a:off x="5076791" y="2731571"/>
            <a:ext cx="2008353" cy="134727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943896" y="593748"/>
            <a:ext cx="4796753" cy="724560"/>
          </a:xfrm>
        </p:spPr>
        <p:txBody>
          <a:bodyPr>
            <a:normAutofit fontScale="92500"/>
          </a:bodyPr>
          <a:lstStyle/>
          <a:p>
            <a:r>
              <a:rPr lang="en-GB" sz="2700" b="1" smtClean="0">
                <a:solidFill>
                  <a:srgbClr val="800000"/>
                </a:solidFill>
                <a:latin typeface="Times"/>
                <a:cs typeface="Times"/>
              </a:rPr>
              <a:t>What Isa Problem? - Wisdom</a:t>
            </a:r>
            <a:endParaRPr lang="en-GB" sz="2700" b="1">
              <a:solidFill>
                <a:srgbClr val="800000"/>
              </a:solidFill>
              <a:latin typeface="Times"/>
              <a:cs typeface="Times"/>
            </a:endParaRPr>
          </a:p>
        </p:txBody>
      </p:sp>
      <p:sp>
        <p:nvSpPr>
          <p:cNvPr id="25" name="CasellaDiTesto 24"/>
          <p:cNvSpPr txBox="1"/>
          <p:nvPr/>
        </p:nvSpPr>
        <p:spPr>
          <a:xfrm>
            <a:off x="862744" y="2275654"/>
            <a:ext cx="1785815" cy="2308324"/>
          </a:xfrm>
          <a:prstGeom prst="rect">
            <a:avLst/>
          </a:prstGeom>
          <a:noFill/>
        </p:spPr>
        <p:txBody>
          <a:bodyPr wrap="square" rtlCol="0">
            <a:spAutoFit/>
          </a:bodyPr>
          <a:lstStyle/>
          <a:p>
            <a:r>
              <a:rPr lang="en-GB" sz="1200" i="1" dirty="0" smtClean="0">
                <a:latin typeface="Times"/>
                <a:cs typeface="Times"/>
              </a:rPr>
              <a:t>We </a:t>
            </a:r>
            <a:r>
              <a:rPr lang="en-GB" sz="1200" i="1" dirty="0" smtClean="0">
                <a:latin typeface="Times"/>
                <a:cs typeface="Times"/>
              </a:rPr>
              <a:t>can not solve our problems with the same thinking we used when we created </a:t>
            </a:r>
            <a:r>
              <a:rPr lang="en-GB" sz="1200" i="1" dirty="0" smtClean="0">
                <a:latin typeface="Times"/>
                <a:cs typeface="Times"/>
              </a:rPr>
              <a:t>them.</a:t>
            </a:r>
          </a:p>
          <a:p>
            <a:r>
              <a:rPr lang="en-GB" sz="1200" dirty="0" smtClean="0">
                <a:latin typeface="Times"/>
                <a:cs typeface="Times"/>
              </a:rPr>
              <a:t>Albert Einstein</a:t>
            </a:r>
          </a:p>
          <a:p>
            <a:endParaRPr lang="en-GB" sz="1200" dirty="0" smtClean="0">
              <a:latin typeface="Times"/>
              <a:cs typeface="Times"/>
            </a:endParaRPr>
          </a:p>
          <a:p>
            <a:endParaRPr lang="en-GB" sz="1200" dirty="0" smtClean="0">
              <a:latin typeface="Times"/>
              <a:cs typeface="Times"/>
            </a:endParaRPr>
          </a:p>
          <a:p>
            <a:r>
              <a:rPr lang="en-GB" sz="1200" i="1" dirty="0" smtClean="0">
                <a:latin typeface="Times"/>
                <a:cs typeface="Times"/>
              </a:rPr>
              <a:t>It’s not that </a:t>
            </a:r>
            <a:r>
              <a:rPr lang="en-GB" sz="1200" i="1" dirty="0" err="1" smtClean="0">
                <a:latin typeface="Times"/>
                <a:cs typeface="Times"/>
              </a:rPr>
              <a:t>I’mso</a:t>
            </a:r>
            <a:r>
              <a:rPr lang="en-GB" sz="1200" i="1" dirty="0" smtClean="0">
                <a:latin typeface="Times"/>
                <a:cs typeface="Times"/>
              </a:rPr>
              <a:t> </a:t>
            </a:r>
            <a:r>
              <a:rPr lang="en-GB" sz="1200" i="1" dirty="0" smtClean="0">
                <a:latin typeface="Times"/>
                <a:cs typeface="Times"/>
              </a:rPr>
              <a:t>smart</a:t>
            </a:r>
            <a:r>
              <a:rPr lang="en-GB" sz="1200" i="1" dirty="0" smtClean="0">
                <a:latin typeface="Times"/>
                <a:cs typeface="Times"/>
              </a:rPr>
              <a:t>, it’s just that I stay with problems </a:t>
            </a:r>
            <a:r>
              <a:rPr lang="en-GB" sz="1200" i="1" dirty="0" smtClean="0">
                <a:latin typeface="Times"/>
                <a:cs typeface="Times"/>
              </a:rPr>
              <a:t>longer.</a:t>
            </a:r>
          </a:p>
          <a:p>
            <a:r>
              <a:rPr lang="en-GB" sz="1200" dirty="0" smtClean="0">
                <a:latin typeface="Times"/>
                <a:cs typeface="Times"/>
              </a:rPr>
              <a:t>Albert Einstein</a:t>
            </a:r>
            <a:endParaRPr lang="en-GB" sz="1200" dirty="0">
              <a:latin typeface="Times"/>
              <a:cs typeface="Times"/>
            </a:endParaRPr>
          </a:p>
        </p:txBody>
      </p:sp>
      <p:sp>
        <p:nvSpPr>
          <p:cNvPr id="28" name="CasellaDiTesto 27"/>
          <p:cNvSpPr txBox="1"/>
          <p:nvPr/>
        </p:nvSpPr>
        <p:spPr>
          <a:xfrm>
            <a:off x="6271757" y="1896415"/>
            <a:ext cx="2267448" cy="2123658"/>
          </a:xfrm>
          <a:prstGeom prst="rect">
            <a:avLst/>
          </a:prstGeom>
          <a:noFill/>
        </p:spPr>
        <p:txBody>
          <a:bodyPr wrap="square" rtlCol="0">
            <a:spAutoFit/>
          </a:bodyPr>
          <a:lstStyle/>
          <a:p>
            <a:r>
              <a:rPr lang="en-GB" sz="1200" i="1" dirty="0" smtClean="0">
                <a:latin typeface="Times"/>
                <a:cs typeface="Times"/>
              </a:rPr>
              <a:t>You </a:t>
            </a:r>
            <a:r>
              <a:rPr lang="en-GB" sz="1200" i="1" dirty="0" smtClean="0">
                <a:latin typeface="Times"/>
                <a:cs typeface="Times"/>
              </a:rPr>
              <a:t>may not always have a comfortable life and you will not always be able to solve all of the world’s problems at once but don’t ever underestimate the importance you can have because history has shown us that courage can be contagious and hope can take on a life of its </a:t>
            </a:r>
            <a:r>
              <a:rPr lang="en-GB" sz="1200" i="1" dirty="0" smtClean="0">
                <a:latin typeface="Times"/>
                <a:cs typeface="Times"/>
              </a:rPr>
              <a:t>own</a:t>
            </a:r>
          </a:p>
          <a:p>
            <a:r>
              <a:rPr lang="en-GB" sz="1200" dirty="0" smtClean="0">
                <a:latin typeface="Times"/>
                <a:cs typeface="Times"/>
              </a:rPr>
              <a:t>Michelle </a:t>
            </a:r>
            <a:r>
              <a:rPr lang="en-GB" sz="1200" dirty="0" err="1" smtClean="0">
                <a:latin typeface="Times"/>
                <a:cs typeface="Times"/>
              </a:rPr>
              <a:t>Obama</a:t>
            </a:r>
            <a:endParaRPr lang="en-GB" sz="1200" dirty="0">
              <a:latin typeface="Times"/>
              <a:cs typeface="Times"/>
            </a:endParaRPr>
          </a:p>
        </p:txBody>
      </p:sp>
      <p:pic>
        <p:nvPicPr>
          <p:cNvPr id="14" name="Immagine 13" descr="Unknown.jpeg"/>
          <p:cNvPicPr>
            <a:picLocks noChangeAspect="1"/>
          </p:cNvPicPr>
          <p:nvPr/>
        </p:nvPicPr>
        <p:blipFill>
          <a:blip r:embed="rId2"/>
          <a:stretch>
            <a:fillRect/>
          </a:stretch>
        </p:blipFill>
        <p:spPr>
          <a:xfrm>
            <a:off x="3262528" y="2865911"/>
            <a:ext cx="2397719" cy="1660642"/>
          </a:xfrm>
          <a:prstGeom prst="rect">
            <a:avLst/>
          </a:prstGeom>
        </p:spPr>
      </p:pic>
      <p:sp>
        <p:nvSpPr>
          <p:cNvPr id="17" name="CasellaDiTesto 16"/>
          <p:cNvSpPr txBox="1"/>
          <p:nvPr/>
        </p:nvSpPr>
        <p:spPr>
          <a:xfrm>
            <a:off x="6130409" y="4639238"/>
            <a:ext cx="2258854" cy="646331"/>
          </a:xfrm>
          <a:prstGeom prst="rect">
            <a:avLst/>
          </a:prstGeom>
          <a:noFill/>
        </p:spPr>
        <p:txBody>
          <a:bodyPr wrap="square" rtlCol="0">
            <a:spAutoFit/>
          </a:bodyPr>
          <a:lstStyle/>
          <a:p>
            <a:r>
              <a:rPr lang="en-GB" sz="1200" i="1" dirty="0" smtClean="0">
                <a:latin typeface="Times"/>
                <a:cs typeface="Times"/>
              </a:rPr>
              <a:t>A problem is a chance for you to do your </a:t>
            </a:r>
            <a:r>
              <a:rPr lang="en-GB" sz="1200" i="1" dirty="0" smtClean="0">
                <a:latin typeface="Times"/>
                <a:cs typeface="Times"/>
              </a:rPr>
              <a:t>best</a:t>
            </a:r>
          </a:p>
          <a:p>
            <a:r>
              <a:rPr lang="en-GB" sz="1200" dirty="0" smtClean="0">
                <a:latin typeface="Times"/>
                <a:cs typeface="Times"/>
              </a:rPr>
              <a:t>Duke Ellington</a:t>
            </a:r>
            <a:endParaRPr lang="en-GB" sz="1200" dirty="0">
              <a:latin typeface="Times"/>
              <a:cs typeface="Times"/>
            </a:endParaRPr>
          </a:p>
        </p:txBody>
      </p:sp>
      <p:sp>
        <p:nvSpPr>
          <p:cNvPr id="10" name="CasellaDiTesto 9"/>
          <p:cNvSpPr txBox="1"/>
          <p:nvPr/>
        </p:nvSpPr>
        <p:spPr>
          <a:xfrm>
            <a:off x="1381068" y="4962404"/>
            <a:ext cx="4060337" cy="830997"/>
          </a:xfrm>
          <a:prstGeom prst="rect">
            <a:avLst/>
          </a:prstGeom>
          <a:noFill/>
        </p:spPr>
        <p:txBody>
          <a:bodyPr wrap="square" rtlCol="0">
            <a:spAutoFit/>
          </a:bodyPr>
          <a:lstStyle/>
          <a:p>
            <a:r>
              <a:rPr lang="en-GB" sz="1200" i="1" dirty="0" smtClean="0">
                <a:latin typeface="Times"/>
                <a:cs typeface="Times"/>
              </a:rPr>
              <a:t>If </a:t>
            </a:r>
            <a:r>
              <a:rPr lang="en-GB" sz="1200" i="1" dirty="0" smtClean="0">
                <a:latin typeface="Times"/>
                <a:cs typeface="Times"/>
              </a:rPr>
              <a:t>a problem can be solved there is no use worrying about </a:t>
            </a:r>
            <a:r>
              <a:rPr lang="en-GB" sz="1200" i="1" dirty="0" smtClean="0">
                <a:latin typeface="Times"/>
                <a:cs typeface="Times"/>
              </a:rPr>
              <a:t>it.</a:t>
            </a:r>
          </a:p>
          <a:p>
            <a:r>
              <a:rPr lang="en-GB" sz="1200" i="1" dirty="0" smtClean="0">
                <a:latin typeface="Times"/>
                <a:cs typeface="Times"/>
              </a:rPr>
              <a:t>If it can't be </a:t>
            </a:r>
            <a:r>
              <a:rPr lang="en-GB" sz="1200" i="1" dirty="0" smtClean="0">
                <a:latin typeface="Times"/>
                <a:cs typeface="Times"/>
              </a:rPr>
              <a:t>solved</a:t>
            </a:r>
            <a:r>
              <a:rPr lang="en-GB" sz="1200" i="1" dirty="0" smtClean="0">
                <a:latin typeface="Times"/>
                <a:cs typeface="Times"/>
              </a:rPr>
              <a:t>, worrying will do no </a:t>
            </a:r>
            <a:r>
              <a:rPr lang="en-GB" sz="1200" i="1" dirty="0" smtClean="0">
                <a:latin typeface="Times"/>
                <a:cs typeface="Times"/>
              </a:rPr>
              <a:t>good.</a:t>
            </a:r>
          </a:p>
          <a:p>
            <a:r>
              <a:rPr lang="en-GB" sz="1200" dirty="0" smtClean="0">
                <a:latin typeface="Times"/>
                <a:cs typeface="Times"/>
              </a:rPr>
              <a:t>Tibetan saying</a:t>
            </a:r>
            <a:endParaRPr lang="en-GB" sz="1200" dirty="0">
              <a:latin typeface="Times"/>
              <a:cs typeface="Times"/>
            </a:endParaRPr>
          </a:p>
        </p:txBody>
      </p:sp>
      <p:sp>
        <p:nvSpPr>
          <p:cNvPr id="11" name="Rettangolo 10"/>
          <p:cNvSpPr/>
          <p:nvPr/>
        </p:nvSpPr>
        <p:spPr>
          <a:xfrm>
            <a:off x="3303811" y="1629323"/>
            <a:ext cx="2356436" cy="646331"/>
          </a:xfrm>
          <a:prstGeom prst="rect">
            <a:avLst/>
          </a:prstGeom>
        </p:spPr>
        <p:txBody>
          <a:bodyPr wrap="square">
            <a:spAutoFit/>
          </a:bodyPr>
          <a:lstStyle/>
          <a:p>
            <a:r>
              <a:rPr lang="en-GB" sz="1200" i="1" smtClean="0">
                <a:latin typeface="Times"/>
                <a:cs typeface="Times"/>
              </a:rPr>
              <a:t>Every problemisagift-withoutproblemswewouldnot grow.</a:t>
            </a:r>
          </a:p>
          <a:p>
            <a:r>
              <a:rPr lang="en-GB" sz="1200" smtClean="0">
                <a:latin typeface="Times"/>
                <a:cs typeface="Times"/>
              </a:rPr>
              <a:t>Anthony Robbins</a:t>
            </a:r>
            <a:endParaRPr lang="en-GB" sz="1200">
              <a:latin typeface="Times"/>
              <a:cs typeface="Time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magine 8" descr="Pee.jpeg"/>
          <p:cNvPicPr>
            <a:picLocks noChangeAspect="1"/>
          </p:cNvPicPr>
          <p:nvPr/>
        </p:nvPicPr>
        <p:blipFill>
          <a:blip r:embed="rId2"/>
          <a:stretch>
            <a:fillRect/>
          </a:stretch>
        </p:blipFill>
        <p:spPr>
          <a:xfrm>
            <a:off x="828807" y="4406154"/>
            <a:ext cx="2556609" cy="1873546"/>
          </a:xfrm>
          <a:prstGeom prst="rect">
            <a:avLst/>
          </a:prstGeom>
        </p:spPr>
      </p:pic>
      <p:pic>
        <p:nvPicPr>
          <p:cNvPr id="10" name="Immagine 9" descr="DoginCar.jpeg"/>
          <p:cNvPicPr>
            <a:picLocks noChangeAspect="1"/>
          </p:cNvPicPr>
          <p:nvPr/>
        </p:nvPicPr>
        <p:blipFill>
          <a:blip r:embed="rId3"/>
          <a:stretch>
            <a:fillRect/>
          </a:stretch>
        </p:blipFill>
        <p:spPr>
          <a:xfrm>
            <a:off x="857721" y="1580780"/>
            <a:ext cx="2527695" cy="1719204"/>
          </a:xfrm>
          <a:prstGeom prst="rect">
            <a:avLst/>
          </a:prstGeom>
        </p:spPr>
      </p:pic>
      <p:pic>
        <p:nvPicPr>
          <p:cNvPr id="12" name="Immagine 11" descr="Fallen House.jpeg"/>
          <p:cNvPicPr>
            <a:picLocks noChangeAspect="1"/>
          </p:cNvPicPr>
          <p:nvPr/>
        </p:nvPicPr>
        <p:blipFill>
          <a:blip r:embed="rId4"/>
          <a:stretch>
            <a:fillRect/>
          </a:stretch>
        </p:blipFill>
        <p:spPr>
          <a:xfrm>
            <a:off x="5404605" y="1313743"/>
            <a:ext cx="2710008" cy="2104241"/>
          </a:xfrm>
          <a:prstGeom prst="rect">
            <a:avLst/>
          </a:prstGeom>
        </p:spPr>
      </p:pic>
      <p:pic>
        <p:nvPicPr>
          <p:cNvPr id="14" name="Immagine 13" descr="maths-problem.gif"/>
          <p:cNvPicPr>
            <a:picLocks noChangeAspect="1"/>
          </p:cNvPicPr>
          <p:nvPr/>
        </p:nvPicPr>
        <p:blipFill>
          <a:blip r:embed="rId5"/>
          <a:stretch>
            <a:fillRect/>
          </a:stretch>
        </p:blipFill>
        <p:spPr>
          <a:xfrm>
            <a:off x="5404605" y="4406154"/>
            <a:ext cx="2665256" cy="1975806"/>
          </a:xfrm>
          <a:prstGeom prst="rect">
            <a:avLst/>
          </a:prstGeom>
        </p:spPr>
      </p:pic>
      <p:pic>
        <p:nvPicPr>
          <p:cNvPr id="16" name="Immagine 15" descr="Fun-with-Directions-512-icon.png"/>
          <p:cNvPicPr>
            <a:picLocks noChangeAspect="1"/>
          </p:cNvPicPr>
          <p:nvPr/>
        </p:nvPicPr>
        <p:blipFill>
          <a:blip r:embed="rId6" cstate="print"/>
          <a:stretch>
            <a:fillRect/>
          </a:stretch>
        </p:blipFill>
        <p:spPr>
          <a:xfrm>
            <a:off x="3599919" y="3063384"/>
            <a:ext cx="1598508" cy="1598508"/>
          </a:xfrm>
          <a:prstGeom prst="rect">
            <a:avLst/>
          </a:prstGeom>
        </p:spPr>
      </p:pic>
      <p:sp>
        <p:nvSpPr>
          <p:cNvPr id="18" name="CasellaDiTesto 17"/>
          <p:cNvSpPr txBox="1"/>
          <p:nvPr/>
        </p:nvSpPr>
        <p:spPr>
          <a:xfrm>
            <a:off x="2487893" y="592022"/>
            <a:ext cx="3881648" cy="507831"/>
          </a:xfrm>
          <a:prstGeom prst="rect">
            <a:avLst/>
          </a:prstGeom>
          <a:noFill/>
        </p:spPr>
        <p:txBody>
          <a:bodyPr wrap="none" rtlCol="0">
            <a:spAutoFit/>
          </a:bodyPr>
          <a:lstStyle/>
          <a:p>
            <a:r>
              <a:rPr lang="en-GB" sz="2700" b="1" dirty="0" smtClean="0">
                <a:solidFill>
                  <a:srgbClr val="800000"/>
                </a:solidFill>
                <a:latin typeface="Times"/>
                <a:cs typeface="Times"/>
              </a:rPr>
              <a:t>What is a Problem?  Fun</a:t>
            </a:r>
            <a:endParaRPr lang="en-GB" sz="2700" b="1" dirty="0">
              <a:solidFill>
                <a:srgbClr val="800000"/>
              </a:solidFill>
              <a:latin typeface="Times"/>
              <a:cs typeface="Time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943896" y="412921"/>
            <a:ext cx="4796753" cy="724560"/>
          </a:xfrm>
        </p:spPr>
        <p:txBody>
          <a:bodyPr>
            <a:normAutofit fontScale="92500"/>
          </a:bodyPr>
          <a:lstStyle/>
          <a:p>
            <a:r>
              <a:rPr lang="it-IT" sz="2700" b="1" smtClean="0">
                <a:solidFill>
                  <a:srgbClr val="800000"/>
                </a:solidFill>
                <a:latin typeface="Times"/>
                <a:cs typeface="Times"/>
              </a:rPr>
              <a:t>What </a:t>
            </a:r>
            <a:r>
              <a:rPr lang="it-IT" sz="2700" b="1">
                <a:solidFill>
                  <a:srgbClr val="800000"/>
                </a:solidFill>
                <a:latin typeface="Times"/>
                <a:cs typeface="Times"/>
              </a:rPr>
              <a:t>I</a:t>
            </a:r>
            <a:r>
              <a:rPr lang="it-IT" sz="2700" b="1" smtClean="0">
                <a:solidFill>
                  <a:srgbClr val="800000"/>
                </a:solidFill>
                <a:latin typeface="Times"/>
                <a:cs typeface="Times"/>
              </a:rPr>
              <a:t>s a Problem?  - Poetry</a:t>
            </a:r>
            <a:endParaRPr lang="it-IT" sz="2700" b="1">
              <a:solidFill>
                <a:srgbClr val="800000"/>
              </a:solidFill>
              <a:latin typeface="Times"/>
              <a:cs typeface="Times"/>
            </a:endParaRPr>
          </a:p>
        </p:txBody>
      </p:sp>
      <p:sp>
        <p:nvSpPr>
          <p:cNvPr id="9" name="Rettangolo 8"/>
          <p:cNvSpPr/>
          <p:nvPr/>
        </p:nvSpPr>
        <p:spPr>
          <a:xfrm>
            <a:off x="2450942" y="4290776"/>
            <a:ext cx="4171499" cy="1246495"/>
          </a:xfrm>
          <a:prstGeom prst="rect">
            <a:avLst/>
          </a:prstGeom>
        </p:spPr>
        <p:txBody>
          <a:bodyPr wrap="square">
            <a:spAutoFit/>
          </a:bodyPr>
          <a:lstStyle/>
          <a:p>
            <a:r>
              <a:rPr lang="it-IT" sz="1500" i="1" smtClean="0">
                <a:latin typeface="Times"/>
                <a:cs typeface="Times"/>
              </a:rPr>
              <a:t>Problems are stepping-stones to learning</a:t>
            </a:r>
          </a:p>
          <a:p>
            <a:r>
              <a:rPr lang="it-IT" sz="1500" i="1" smtClean="0">
                <a:latin typeface="Times"/>
                <a:cs typeface="Times"/>
              </a:rPr>
              <a:t>Measured stress to make you ponder and think</a:t>
            </a:r>
          </a:p>
          <a:p>
            <a:r>
              <a:rPr lang="it-IT" sz="1500" i="1" smtClean="0">
                <a:latin typeface="Times"/>
                <a:cs typeface="Times"/>
              </a:rPr>
              <a:t>Puzzles of life to study and solve</a:t>
            </a:r>
          </a:p>
          <a:p>
            <a:r>
              <a:rPr lang="it-IT" sz="1500" i="1" smtClean="0">
                <a:latin typeface="Times"/>
                <a:cs typeface="Times"/>
              </a:rPr>
              <a:t>Keeping you looking for the missing link.</a:t>
            </a:r>
          </a:p>
          <a:p>
            <a:r>
              <a:rPr lang="it-IT" sz="1200" smtClean="0">
                <a:latin typeface="Times"/>
                <a:cs typeface="Times"/>
              </a:rPr>
              <a:t>(Part of a Poem by Jeanette Cooper)</a:t>
            </a:r>
            <a:endParaRPr lang="it-IT" sz="1200">
              <a:latin typeface="Times"/>
              <a:cs typeface="Times"/>
            </a:endParaRPr>
          </a:p>
        </p:txBody>
      </p:sp>
      <p:pic>
        <p:nvPicPr>
          <p:cNvPr id="10" name="Immagine 9" descr="poet.png"/>
          <p:cNvPicPr>
            <a:picLocks noChangeAspect="1"/>
          </p:cNvPicPr>
          <p:nvPr/>
        </p:nvPicPr>
        <p:blipFill>
          <a:blip r:embed="rId2"/>
          <a:stretch>
            <a:fillRect/>
          </a:stretch>
        </p:blipFill>
        <p:spPr>
          <a:xfrm>
            <a:off x="3689643" y="2177522"/>
            <a:ext cx="1324609" cy="165576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133600" y="533400"/>
            <a:ext cx="4796753" cy="577679"/>
          </a:xfrm>
        </p:spPr>
        <p:txBody>
          <a:bodyPr>
            <a:normAutofit/>
          </a:bodyPr>
          <a:lstStyle/>
          <a:p>
            <a:r>
              <a:rPr lang="it-IT" sz="2300" b="1" dirty="0" err="1" smtClean="0">
                <a:solidFill>
                  <a:srgbClr val="800000"/>
                </a:solidFill>
                <a:latin typeface="Times"/>
                <a:cs typeface="Times"/>
              </a:rPr>
              <a:t>Brief</a:t>
            </a:r>
            <a:r>
              <a:rPr lang="it-IT" sz="2300" b="1" dirty="0" smtClean="0">
                <a:solidFill>
                  <a:srgbClr val="800000"/>
                </a:solidFill>
                <a:latin typeface="Times"/>
                <a:cs typeface="Times"/>
              </a:rPr>
              <a:t> </a:t>
            </a:r>
            <a:r>
              <a:rPr lang="it-IT" sz="2300" b="1" dirty="0" err="1" smtClean="0">
                <a:solidFill>
                  <a:srgbClr val="800000"/>
                </a:solidFill>
                <a:latin typeface="Times"/>
                <a:cs typeface="Times"/>
              </a:rPr>
              <a:t>Questionnaire</a:t>
            </a:r>
            <a:endParaRPr lang="it-IT" sz="2300" b="1" dirty="0">
              <a:solidFill>
                <a:srgbClr val="800000"/>
              </a:solidFill>
              <a:latin typeface="Times"/>
              <a:cs typeface="Times"/>
            </a:endParaRPr>
          </a:p>
        </p:txBody>
      </p:sp>
      <p:graphicFrame>
        <p:nvGraphicFramePr>
          <p:cNvPr id="4" name="Tabella 3"/>
          <p:cNvGraphicFramePr>
            <a:graphicFrameLocks noGrp="1"/>
          </p:cNvGraphicFramePr>
          <p:nvPr/>
        </p:nvGraphicFramePr>
        <p:xfrm>
          <a:off x="1524000" y="1274892"/>
          <a:ext cx="6324600" cy="2858408"/>
        </p:xfrm>
        <a:graphic>
          <a:graphicData uri="http://schemas.openxmlformats.org/drawingml/2006/table">
            <a:tbl>
              <a:tblPr firstRow="1" bandRow="1">
                <a:tableStyleId>{5C22544A-7EE6-4342-B048-85BDC9FD1C3A}</a:tableStyleId>
              </a:tblPr>
              <a:tblGrid>
                <a:gridCol w="1054100"/>
                <a:gridCol w="1054100"/>
                <a:gridCol w="1054100"/>
                <a:gridCol w="1054100"/>
                <a:gridCol w="1054100"/>
                <a:gridCol w="1054100"/>
              </a:tblGrid>
              <a:tr h="706308">
                <a:tc gridSpan="6">
                  <a:txBody>
                    <a:bodyPr/>
                    <a:lstStyle/>
                    <a:p>
                      <a:pPr algn="ctr"/>
                      <a:r>
                        <a:rPr lang="en-GB" sz="1700" baseline="0" dirty="0" smtClean="0">
                          <a:solidFill>
                            <a:srgbClr val="FFFF00"/>
                          </a:solidFill>
                          <a:latin typeface="Times"/>
                          <a:cs typeface="Times"/>
                        </a:rPr>
                        <a:t>How do you rate the usefulness of the following elements for your learning?</a:t>
                      </a: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chemeClr val="tx2"/>
                    </a:solidFill>
                  </a:tcPr>
                </a:tc>
                <a:tc hMerge="1">
                  <a:txBody>
                    <a:bodyPr/>
                    <a:lstStyle/>
                    <a:p>
                      <a:endParaRPr lang="en-GB" dirty="0"/>
                    </a:p>
                  </a:txBody>
                  <a:tcPr/>
                </a:tc>
                <a:tc hMerge="1">
                  <a:txBody>
                    <a:bodyPr/>
                    <a:lstStyle/>
                    <a:p>
                      <a:endParaRPr lang="en-GB"/>
                    </a:p>
                  </a:txBody>
                  <a:tcPr/>
                </a:tc>
                <a:tc hMerge="1">
                  <a:txBody>
                    <a:bodyPr/>
                    <a:lstStyle/>
                    <a:p>
                      <a:endParaRPr lang="en-GB" dirty="0"/>
                    </a:p>
                  </a:txBody>
                  <a:tcPr/>
                </a:tc>
                <a:tc hMerge="1">
                  <a:txBody>
                    <a:bodyPr/>
                    <a:lstStyle/>
                    <a:p>
                      <a:endParaRPr lang="en-GB"/>
                    </a:p>
                  </a:txBody>
                  <a:tcPr/>
                </a:tc>
                <a:tc hMerge="1">
                  <a:txBody>
                    <a:bodyPr/>
                    <a:lstStyle/>
                    <a:p>
                      <a:pPr algn="ctr"/>
                      <a:endParaRPr lang="en-GB" sz="1500" dirty="0">
                        <a:solidFill>
                          <a:srgbClr val="FFFF00"/>
                        </a:solidFill>
                        <a:latin typeface="Times"/>
                        <a:cs typeface="Times"/>
                      </a:endParaRPr>
                    </a:p>
                  </a:txBody>
                  <a:tcPr>
                    <a:solidFill>
                      <a:schemeClr val="tx2"/>
                    </a:solidFill>
                  </a:tcPr>
                </a:tc>
              </a:tr>
              <a:tr h="408485">
                <a:tc>
                  <a:txBody>
                    <a:bodyPr/>
                    <a:lstStyle/>
                    <a:p>
                      <a:pPr algn="ctr"/>
                      <a:endParaRPr lang="en-GB" sz="1500"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r>
                        <a:rPr lang="en-GB" sz="1400" b="1" dirty="0" smtClean="0">
                          <a:latin typeface="Times"/>
                          <a:cs typeface="Times"/>
                        </a:rPr>
                        <a:t>Very Low</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r>
                        <a:rPr lang="en-GB" sz="1400" b="1" dirty="0" smtClean="0">
                          <a:latin typeface="Times"/>
                          <a:cs typeface="Times"/>
                        </a:rPr>
                        <a:t>Low</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r>
                        <a:rPr lang="en-GB" sz="1400" b="1" dirty="0" smtClean="0">
                          <a:latin typeface="Times"/>
                          <a:cs typeface="Times"/>
                        </a:rPr>
                        <a:t>Moderate</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r>
                        <a:rPr lang="en-GB" sz="1400" b="1" dirty="0" smtClean="0">
                          <a:latin typeface="Times"/>
                          <a:cs typeface="Times"/>
                        </a:rPr>
                        <a:t>High</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pPr algn="ctr"/>
                      <a:r>
                        <a:rPr lang="en-GB" sz="1400" b="1" dirty="0" smtClean="0">
                          <a:latin typeface="Times"/>
                          <a:cs typeface="Times"/>
                        </a:rPr>
                        <a:t>Very</a:t>
                      </a:r>
                      <a:r>
                        <a:rPr lang="en-GB" sz="1400" b="1" baseline="0" dirty="0" smtClean="0">
                          <a:latin typeface="Times"/>
                          <a:cs typeface="Times"/>
                        </a:rPr>
                        <a:t> High</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r h="408485">
                <a:tc>
                  <a:txBody>
                    <a:bodyPr/>
                    <a:lstStyle/>
                    <a:p>
                      <a:r>
                        <a:rPr lang="en-GB" sz="1400" b="1" dirty="0" smtClean="0">
                          <a:latin typeface="Times"/>
                          <a:cs typeface="Times"/>
                        </a:rPr>
                        <a:t>Definition</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r h="408485">
                <a:tc>
                  <a:txBody>
                    <a:bodyPr/>
                    <a:lstStyle/>
                    <a:p>
                      <a:r>
                        <a:rPr lang="en-GB" sz="1400" b="1" dirty="0" smtClean="0">
                          <a:latin typeface="Times"/>
                          <a:cs typeface="Times"/>
                        </a:rPr>
                        <a:t>Wisdom</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r h="408485">
                <a:tc>
                  <a:txBody>
                    <a:bodyPr/>
                    <a:lstStyle/>
                    <a:p>
                      <a:r>
                        <a:rPr lang="en-GB" sz="1400" b="1" smtClean="0">
                          <a:latin typeface="Times"/>
                          <a:cs typeface="Times"/>
                        </a:rPr>
                        <a:t>Fun</a:t>
                      </a:r>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r h="451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smtClean="0">
                          <a:latin typeface="Times"/>
                          <a:cs typeface="Times"/>
                        </a:rPr>
                        <a:t>Poetry</a:t>
                      </a:r>
                    </a:p>
                    <a:p>
                      <a:endParaRPr lang="en-GB" sz="1400" b="1"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c>
                  <a:txBody>
                    <a:bodyPr/>
                    <a:lstStyle/>
                    <a:p>
                      <a:endParaRPr lang="en-GB" dirty="0"/>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bl>
          </a:graphicData>
        </a:graphic>
      </p:graphicFrame>
      <p:graphicFrame>
        <p:nvGraphicFramePr>
          <p:cNvPr id="7" name="Tabella 6"/>
          <p:cNvGraphicFramePr>
            <a:graphicFrameLocks noGrp="1"/>
          </p:cNvGraphicFramePr>
          <p:nvPr/>
        </p:nvGraphicFramePr>
        <p:xfrm>
          <a:off x="1447800" y="4419600"/>
          <a:ext cx="6324600" cy="1356360"/>
        </p:xfrm>
        <a:graphic>
          <a:graphicData uri="http://schemas.openxmlformats.org/drawingml/2006/table">
            <a:tbl>
              <a:tblPr firstRow="1" bandRow="1">
                <a:tableStyleId>{5C22544A-7EE6-4342-B048-85BDC9FD1C3A}</a:tableStyleId>
              </a:tblPr>
              <a:tblGrid>
                <a:gridCol w="6324600"/>
              </a:tblGrid>
              <a:tr h="123927">
                <a:tc>
                  <a:txBody>
                    <a:bodyPr/>
                    <a:lstStyle/>
                    <a:p>
                      <a:pPr algn="ctr"/>
                      <a:r>
                        <a:rPr lang="en-GB" sz="1700" baseline="0" dirty="0" smtClean="0">
                          <a:solidFill>
                            <a:srgbClr val="FFFF00"/>
                          </a:solidFill>
                          <a:latin typeface="Times"/>
                          <a:cs typeface="Times"/>
                        </a:rPr>
                        <a:t>What other elements would you like to see in the micro-module?</a:t>
                      </a:r>
                      <a:endParaRPr lang="en-GB" sz="1700" dirty="0">
                        <a:solidFill>
                          <a:srgbClr val="FFFF00"/>
                        </a:solidFill>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solidFill>
                      <a:schemeClr val="tx2"/>
                    </a:solidFill>
                  </a:tcPr>
                </a:tc>
              </a:tr>
              <a:tr h="746760">
                <a:tc>
                  <a:txBody>
                    <a:bodyPr/>
                    <a:lstStyle/>
                    <a:p>
                      <a:pPr algn="l"/>
                      <a:endParaRPr lang="en-GB" sz="1500" dirty="0">
                        <a:latin typeface="Times"/>
                        <a:cs typeface="Times"/>
                      </a:endParaRPr>
                    </a:p>
                  </a:txBody>
                  <a:tcPr>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943896" y="412921"/>
            <a:ext cx="4796753" cy="724560"/>
          </a:xfrm>
        </p:spPr>
        <p:txBody>
          <a:bodyPr>
            <a:normAutofit/>
          </a:bodyPr>
          <a:lstStyle/>
          <a:p>
            <a:r>
              <a:rPr lang="en-GB" sz="2700" b="1" smtClean="0">
                <a:solidFill>
                  <a:srgbClr val="800000"/>
                </a:solidFill>
                <a:latin typeface="Times"/>
                <a:cs typeface="Times"/>
              </a:rPr>
              <a:t>Acknowledgements</a:t>
            </a:r>
            <a:endParaRPr lang="en-GB" sz="2700" b="1">
              <a:solidFill>
                <a:srgbClr val="800000"/>
              </a:solidFill>
              <a:latin typeface="Times"/>
              <a:cs typeface="Times"/>
            </a:endParaRPr>
          </a:p>
        </p:txBody>
      </p:sp>
      <p:sp>
        <p:nvSpPr>
          <p:cNvPr id="5" name="CasellaDiTesto 4"/>
          <p:cNvSpPr txBox="1"/>
          <p:nvPr/>
        </p:nvSpPr>
        <p:spPr>
          <a:xfrm>
            <a:off x="1603831" y="2053380"/>
            <a:ext cx="5630196" cy="1938992"/>
          </a:xfrm>
          <a:prstGeom prst="rect">
            <a:avLst/>
          </a:prstGeom>
          <a:noFill/>
        </p:spPr>
        <p:txBody>
          <a:bodyPr wrap="none" rtlCol="0">
            <a:spAutoFit/>
          </a:bodyPr>
          <a:lstStyle/>
          <a:p>
            <a:r>
              <a:rPr lang="en-GB" sz="1500" b="1" dirty="0" smtClean="0">
                <a:latin typeface="Times"/>
                <a:cs typeface="Times"/>
              </a:rPr>
              <a:t>Developed by </a:t>
            </a:r>
          </a:p>
          <a:p>
            <a:r>
              <a:rPr lang="en-GB" sz="1500" dirty="0" smtClean="0">
                <a:latin typeface="Times"/>
                <a:cs typeface="Times"/>
              </a:rPr>
              <a:t>Alfonso Molina</a:t>
            </a:r>
          </a:p>
          <a:p>
            <a:endParaRPr lang="en-GB" sz="1500" dirty="0" smtClean="0">
              <a:latin typeface="Times"/>
              <a:cs typeface="Times"/>
            </a:endParaRPr>
          </a:p>
          <a:p>
            <a:r>
              <a:rPr lang="en-GB" sz="1500" b="1" dirty="0" smtClean="0">
                <a:latin typeface="Times"/>
                <a:cs typeface="Times"/>
              </a:rPr>
              <a:t>Sources</a:t>
            </a:r>
          </a:p>
          <a:p>
            <a:r>
              <a:rPr lang="en-GB" sz="1500" dirty="0" smtClean="0">
                <a:latin typeface="Times"/>
                <a:cs typeface="Times"/>
              </a:rPr>
              <a:t>Various works by David </a:t>
            </a:r>
            <a:r>
              <a:rPr lang="en-GB" sz="1500" dirty="0" err="1" smtClean="0">
                <a:latin typeface="Times"/>
                <a:cs typeface="Times"/>
              </a:rPr>
              <a:t>Jonassen</a:t>
            </a:r>
            <a:endParaRPr lang="en-GB" sz="1500" dirty="0" smtClean="0">
              <a:latin typeface="Times"/>
              <a:cs typeface="Times"/>
            </a:endParaRPr>
          </a:p>
          <a:p>
            <a:r>
              <a:rPr lang="en-GB" sz="1500" dirty="0" smtClean="0">
                <a:latin typeface="Times"/>
                <a:cs typeface="Times"/>
              </a:rPr>
              <a:t>Various Quotation </a:t>
            </a:r>
            <a:r>
              <a:rPr lang="en-GB" sz="1500" dirty="0" smtClean="0">
                <a:latin typeface="Times"/>
                <a:cs typeface="Times"/>
              </a:rPr>
              <a:t>Websites</a:t>
            </a:r>
          </a:p>
          <a:p>
            <a:r>
              <a:rPr lang="en-GB" sz="1500" dirty="0" smtClean="0">
                <a:latin typeface="Times"/>
                <a:cs typeface="Times"/>
              </a:rPr>
              <a:t>Various Poetry </a:t>
            </a:r>
            <a:r>
              <a:rPr lang="en-GB" sz="1500" dirty="0" smtClean="0">
                <a:latin typeface="Times"/>
                <a:cs typeface="Times"/>
              </a:rPr>
              <a:t>Websites</a:t>
            </a:r>
          </a:p>
          <a:p>
            <a:r>
              <a:rPr lang="en-GB" sz="1500" dirty="0" smtClean="0">
                <a:latin typeface="Times"/>
                <a:cs typeface="Times"/>
              </a:rPr>
              <a:t>Various websites with images relating to the concept of </a:t>
            </a:r>
            <a:r>
              <a:rPr lang="en-GB" sz="1500" dirty="0" smtClean="0">
                <a:latin typeface="Times"/>
                <a:cs typeface="Times"/>
              </a:rPr>
              <a:t>Problem</a:t>
            </a:r>
            <a:endParaRPr lang="en-GB" sz="1500" dirty="0">
              <a:latin typeface="Times"/>
              <a:cs typeface="Times"/>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e29489c09c3c63187c2677341ee6319b0e3d0"/>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2670</TotalTime>
  <Words>813</Words>
  <Application>Microsoft Macintosh PowerPoint</Application>
  <PresentationFormat>Presentazione su schermo (4:3)</PresentationFormat>
  <Paragraphs>76</Paragraphs>
  <Slides>9</Slides>
  <Notes>0</Notes>
  <HiddenSlides>0</HiddenSlides>
  <MMClips>0</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Tema di Office</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Company>Fondazione Mondo Digitale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f.fagnini</dc:creator>
  <cp:lastModifiedBy>Sala Acquedotti</cp:lastModifiedBy>
  <cp:revision>200</cp:revision>
  <dcterms:created xsi:type="dcterms:W3CDTF">2013-03-24T22:07:41Z</dcterms:created>
  <dcterms:modified xsi:type="dcterms:W3CDTF">2013-03-26T12:03:41Z</dcterms:modified>
</cp:coreProperties>
</file>