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312" r:id="rId2"/>
    <p:sldId id="318" r:id="rId3"/>
    <p:sldId id="319" r:id="rId4"/>
    <p:sldId id="313" r:id="rId5"/>
    <p:sldId id="314" r:id="rId6"/>
    <p:sldId id="315" r:id="rId7"/>
    <p:sldId id="316" r:id="rId8"/>
    <p:sldId id="320" r:id="rId9"/>
    <p:sldId id="317" r:id="rId10"/>
  </p:sldIdLst>
  <p:sldSz cx="9144000" cy="6858000" type="screen4x3"/>
  <p:notesSz cx="6858000" cy="9144000"/>
  <p:custDataLst>
    <p:tags r:id="rId12"/>
  </p:custDataLst>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109407"/>
    <a:srgbClr val="4FD71F"/>
    <a:srgbClr val="08E14A"/>
  </p:clrMru>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D53134-C31E-B14A-B91B-EB6445119C97}" type="datetimeFigureOut">
              <a:rPr lang="it-IT" smtClean="0"/>
              <a:pPr/>
              <a:t>26/03/2013</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52997F6-F01B-F14E-9E17-1A0CBD1BE9BC}"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F0372A92-00BD-4BAD-A02D-B05B4CC5B5ED}" type="datetimeFigureOut">
              <a:rPr lang="it-IT" smtClean="0"/>
              <a:pPr/>
              <a:t>26/03/2013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5D0E8AC-4814-45D4-BA23-854D0978FE7D}"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0372A92-00BD-4BAD-A02D-B05B4CC5B5ED}" type="datetimeFigureOut">
              <a:rPr lang="it-IT" smtClean="0"/>
              <a:pPr/>
              <a:t>26/03/2013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5D0E8AC-4814-45D4-BA23-854D0978FE7D}"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0372A92-00BD-4BAD-A02D-B05B4CC5B5ED}" type="datetimeFigureOut">
              <a:rPr lang="it-IT" smtClean="0"/>
              <a:pPr/>
              <a:t>26/03/2013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5D0E8AC-4814-45D4-BA23-854D0978FE7D}"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0372A92-00BD-4BAD-A02D-B05B4CC5B5ED}" type="datetimeFigureOut">
              <a:rPr lang="it-IT" smtClean="0"/>
              <a:pPr/>
              <a:t>26/03/2013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5D0E8AC-4814-45D4-BA23-854D0978FE7D}"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F0372A92-00BD-4BAD-A02D-B05B4CC5B5ED}" type="datetimeFigureOut">
              <a:rPr lang="it-IT" smtClean="0"/>
              <a:pPr/>
              <a:t>26/03/2013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5D0E8AC-4814-45D4-BA23-854D0978FE7D}"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F0372A92-00BD-4BAD-A02D-B05B4CC5B5ED}" type="datetimeFigureOut">
              <a:rPr lang="it-IT" smtClean="0"/>
              <a:pPr/>
              <a:t>26/03/2013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5D0E8AC-4814-45D4-BA23-854D0978FE7D}"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F0372A92-00BD-4BAD-A02D-B05B4CC5B5ED}" type="datetimeFigureOut">
              <a:rPr lang="it-IT" smtClean="0"/>
              <a:pPr/>
              <a:t>26/03/2013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55D0E8AC-4814-45D4-BA23-854D0978FE7D}"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F0372A92-00BD-4BAD-A02D-B05B4CC5B5ED}" type="datetimeFigureOut">
              <a:rPr lang="it-IT" smtClean="0"/>
              <a:pPr/>
              <a:t>26/03/2013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55D0E8AC-4814-45D4-BA23-854D0978FE7D}"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0372A92-00BD-4BAD-A02D-B05B4CC5B5ED}" type="datetimeFigureOut">
              <a:rPr lang="it-IT" smtClean="0"/>
              <a:pPr/>
              <a:t>26/03/2013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55D0E8AC-4814-45D4-BA23-854D0978FE7D}"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0372A92-00BD-4BAD-A02D-B05B4CC5B5ED}" type="datetimeFigureOut">
              <a:rPr lang="it-IT" smtClean="0"/>
              <a:pPr/>
              <a:t>26/03/2013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5D0E8AC-4814-45D4-BA23-854D0978FE7D}"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0372A92-00BD-4BAD-A02D-B05B4CC5B5ED}" type="datetimeFigureOut">
              <a:rPr lang="it-IT" smtClean="0"/>
              <a:pPr/>
              <a:t>26/03/2013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5D0E8AC-4814-45D4-BA23-854D0978FE7D}"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372A92-00BD-4BAD-A02D-B05B4CC5B5ED}" type="datetimeFigureOut">
              <a:rPr lang="it-IT" smtClean="0"/>
              <a:pPr/>
              <a:t>26/03/2013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D0E8AC-4814-45D4-BA23-854D0978FE7D}"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1.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977650" y="2440966"/>
            <a:ext cx="4796753" cy="724560"/>
          </a:xfrm>
        </p:spPr>
        <p:txBody>
          <a:bodyPr>
            <a:normAutofit/>
          </a:bodyPr>
          <a:lstStyle/>
          <a:p>
            <a:r>
              <a:rPr lang="en-GB" sz="3300" b="1" dirty="0" smtClean="0">
                <a:solidFill>
                  <a:srgbClr val="800000"/>
                </a:solidFill>
                <a:latin typeface="Times"/>
                <a:cs typeface="Times"/>
              </a:rPr>
              <a:t>What Is a Solution?</a:t>
            </a:r>
            <a:endParaRPr lang="en-GB" sz="3300" b="1" dirty="0">
              <a:solidFill>
                <a:srgbClr val="800000"/>
              </a:solidFill>
              <a:latin typeface="Times"/>
              <a:cs typeface="Times"/>
            </a:endParaRPr>
          </a:p>
        </p:txBody>
      </p:sp>
      <p:pic>
        <p:nvPicPr>
          <p:cNvPr id="4" name="Immagine 3" descr="images-1.jpeg"/>
          <p:cNvPicPr>
            <a:picLocks noChangeAspect="1"/>
          </p:cNvPicPr>
          <p:nvPr/>
        </p:nvPicPr>
        <p:blipFill>
          <a:blip r:embed="rId2"/>
          <a:stretch>
            <a:fillRect/>
          </a:stretch>
        </p:blipFill>
        <p:spPr>
          <a:xfrm>
            <a:off x="3988985" y="3305256"/>
            <a:ext cx="868572" cy="120571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057400" y="457200"/>
            <a:ext cx="4796753" cy="533400"/>
          </a:xfrm>
        </p:spPr>
        <p:txBody>
          <a:bodyPr>
            <a:normAutofit/>
          </a:bodyPr>
          <a:lstStyle/>
          <a:p>
            <a:r>
              <a:rPr lang="en-GB" sz="2300" b="1" dirty="0" smtClean="0">
                <a:solidFill>
                  <a:srgbClr val="800000"/>
                </a:solidFill>
                <a:latin typeface="Times"/>
                <a:cs typeface="Times"/>
              </a:rPr>
              <a:t>Didactic Suggestions (1)</a:t>
            </a:r>
            <a:endParaRPr lang="en-GB" sz="2300" b="1" dirty="0">
              <a:solidFill>
                <a:srgbClr val="800000"/>
              </a:solidFill>
              <a:latin typeface="Times"/>
              <a:cs typeface="Times"/>
            </a:endParaRPr>
          </a:p>
        </p:txBody>
      </p:sp>
      <p:sp>
        <p:nvSpPr>
          <p:cNvPr id="5" name="CasellaDiTesto 4"/>
          <p:cNvSpPr txBox="1"/>
          <p:nvPr/>
        </p:nvSpPr>
        <p:spPr>
          <a:xfrm>
            <a:off x="1066800" y="2286000"/>
            <a:ext cx="7162800" cy="4308872"/>
          </a:xfrm>
          <a:prstGeom prst="rect">
            <a:avLst/>
          </a:prstGeom>
          <a:noFill/>
        </p:spPr>
        <p:txBody>
          <a:bodyPr wrap="square" rtlCol="0">
            <a:spAutoFit/>
          </a:bodyPr>
          <a:lstStyle/>
          <a:p>
            <a:r>
              <a:rPr lang="en-GB" sz="1700" b="1" dirty="0" smtClean="0">
                <a:latin typeface="Times"/>
                <a:cs typeface="Times"/>
              </a:rPr>
              <a:t>(I) Try to start by connecting with the current state of knowledge and experience of the individual in the group/</a:t>
            </a:r>
            <a:r>
              <a:rPr lang="en-GB" sz="1700" b="1" dirty="0" err="1" smtClean="0">
                <a:latin typeface="Times"/>
                <a:cs typeface="Times"/>
              </a:rPr>
              <a:t>s</a:t>
            </a:r>
            <a:r>
              <a:rPr lang="en-GB" sz="1700" b="1" dirty="0" smtClean="0">
                <a:latin typeface="Times"/>
                <a:cs typeface="Times"/>
              </a:rPr>
              <a:t>.</a:t>
            </a:r>
          </a:p>
          <a:p>
            <a:endParaRPr lang="en-GB" sz="1500" dirty="0" smtClean="0">
              <a:latin typeface="Times"/>
              <a:cs typeface="Times"/>
            </a:endParaRPr>
          </a:p>
          <a:p>
            <a:pPr marL="342900" indent="-342900">
              <a:buAutoNum type="arabicParenBoth"/>
            </a:pPr>
            <a:r>
              <a:rPr lang="en-GB" sz="1500" dirty="0" smtClean="0">
                <a:latin typeface="Times"/>
                <a:cs typeface="Times"/>
              </a:rPr>
              <a:t>Organize students into group/</a:t>
            </a:r>
            <a:r>
              <a:rPr lang="en-GB" sz="1500" dirty="0" err="1" smtClean="0">
                <a:latin typeface="Times"/>
                <a:cs typeface="Times"/>
              </a:rPr>
              <a:t>s</a:t>
            </a:r>
            <a:r>
              <a:rPr lang="en-GB" sz="1500" dirty="0" smtClean="0">
                <a:latin typeface="Times"/>
                <a:cs typeface="Times"/>
              </a:rPr>
              <a:t> of 4 or 5</a:t>
            </a:r>
          </a:p>
          <a:p>
            <a:endParaRPr lang="en-GB" sz="1500" dirty="0" smtClean="0">
              <a:latin typeface="Times"/>
              <a:cs typeface="Times"/>
            </a:endParaRPr>
          </a:p>
          <a:p>
            <a:r>
              <a:rPr lang="en-GB" sz="1500" dirty="0" smtClean="0">
                <a:latin typeface="Times"/>
                <a:cs typeface="Times"/>
              </a:rPr>
              <a:t>(2)  Ask the participants in the group/</a:t>
            </a:r>
            <a:r>
              <a:rPr lang="en-GB" sz="1500" dirty="0" err="1" smtClean="0">
                <a:latin typeface="Times"/>
                <a:cs typeface="Times"/>
              </a:rPr>
              <a:t>s</a:t>
            </a:r>
            <a:r>
              <a:rPr lang="en-GB" sz="1500" dirty="0" smtClean="0">
                <a:latin typeface="Times"/>
                <a:cs typeface="Times"/>
              </a:rPr>
              <a:t> to recall: </a:t>
            </a:r>
          </a:p>
          <a:p>
            <a:pPr marL="800100" lvl="1" indent="-342900"/>
            <a:r>
              <a:rPr lang="en-GB" sz="1500" dirty="0" smtClean="0">
                <a:latin typeface="Times"/>
                <a:cs typeface="Times"/>
              </a:rPr>
              <a:t>(a) a completely satisfactory solution they individually or along with others found to a problem, and </a:t>
            </a:r>
          </a:p>
          <a:p>
            <a:pPr marL="800100" lvl="1" indent="-342900"/>
            <a:r>
              <a:rPr lang="en-GB" sz="1500" dirty="0" smtClean="0">
                <a:latin typeface="Times"/>
                <a:cs typeface="Times"/>
              </a:rPr>
              <a:t>(</a:t>
            </a:r>
            <a:r>
              <a:rPr lang="en-GB" sz="1500" dirty="0" err="1" smtClean="0">
                <a:latin typeface="Times"/>
                <a:cs typeface="Times"/>
              </a:rPr>
              <a:t>b</a:t>
            </a:r>
            <a:r>
              <a:rPr lang="en-GB" sz="1500" dirty="0" smtClean="0">
                <a:latin typeface="Times"/>
                <a:cs typeface="Times"/>
              </a:rPr>
              <a:t>) a solution that would have been a better alternative to a “solution” that was implemented but turned out not to be fully satisfactory.</a:t>
            </a:r>
          </a:p>
          <a:p>
            <a:pPr marL="800100" lvl="1" indent="-342900"/>
            <a:r>
              <a:rPr lang="en-GB" sz="1500" dirty="0" smtClean="0">
                <a:latin typeface="Times"/>
                <a:cs typeface="Times"/>
              </a:rPr>
              <a:t>Focus on the </a:t>
            </a:r>
            <a:r>
              <a:rPr lang="en-GB" sz="1500" u="sng" dirty="0" smtClean="0">
                <a:latin typeface="Times"/>
                <a:cs typeface="Times"/>
              </a:rPr>
              <a:t>solution </a:t>
            </a:r>
            <a:r>
              <a:rPr lang="en-GB" sz="1500" dirty="0" smtClean="0">
                <a:latin typeface="Times"/>
                <a:cs typeface="Times"/>
              </a:rPr>
              <a:t>(not the problem)</a:t>
            </a:r>
          </a:p>
          <a:p>
            <a:pPr marL="342900" indent="-342900"/>
            <a:endParaRPr lang="en-GB" sz="1500" dirty="0" smtClean="0">
              <a:latin typeface="Times"/>
              <a:cs typeface="Times"/>
            </a:endParaRPr>
          </a:p>
          <a:p>
            <a:pPr marL="342900" indent="-342900">
              <a:buAutoNum type="arabicParenBoth" startAt="3"/>
            </a:pPr>
            <a:r>
              <a:rPr lang="en-GB" sz="1500" dirty="0" smtClean="0">
                <a:latin typeface="Times"/>
                <a:cs typeface="Times"/>
              </a:rPr>
              <a:t>Ask them to reflect about: What is a Solution? </a:t>
            </a:r>
          </a:p>
          <a:p>
            <a:pPr marL="342900" indent="-342900"/>
            <a:endParaRPr lang="en-GB" sz="1500" dirty="0" smtClean="0">
              <a:latin typeface="Times"/>
              <a:cs typeface="Times"/>
            </a:endParaRPr>
          </a:p>
          <a:p>
            <a:pPr marL="342900" indent="-342900">
              <a:buAutoNum type="arabicParenBoth" startAt="4"/>
            </a:pPr>
            <a:r>
              <a:rPr lang="en-GB" sz="1500" dirty="0" smtClean="0">
                <a:latin typeface="Times"/>
                <a:cs typeface="Times"/>
              </a:rPr>
              <a:t>Ask the groups to convene and share their results by presenting  the “completely satisfactory solution” and the “better alternative solution” per group.  Then, they present their conclusions regarding “What is a Solution?”</a:t>
            </a:r>
          </a:p>
          <a:p>
            <a:pPr marL="342900" indent="-342900">
              <a:buAutoNum type="arabicParenBoth" startAt="4"/>
            </a:pPr>
            <a:endParaRPr lang="it-IT" sz="1500" dirty="0" smtClean="0">
              <a:latin typeface="Times"/>
              <a:cs typeface="Times"/>
            </a:endParaRPr>
          </a:p>
        </p:txBody>
      </p:sp>
      <p:sp>
        <p:nvSpPr>
          <p:cNvPr id="10" name="Rettangolo arrotondato 9"/>
          <p:cNvSpPr/>
          <p:nvPr/>
        </p:nvSpPr>
        <p:spPr>
          <a:xfrm>
            <a:off x="838200" y="990600"/>
            <a:ext cx="7391400" cy="1143000"/>
          </a:xfrm>
          <a:prstGeom prst="round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500" dirty="0" smtClean="0">
                <a:latin typeface="Times"/>
                <a:cs typeface="Times"/>
              </a:rPr>
              <a:t>These are only suggestions, any group of learners is free to experiment with the use of the micro-module. The types, number and order of use of the elements in the micro-module are open to choice.  Depending on the learning strategy adopted, elements can be also eliminated or added. For this purpose, the micro-modules can be copied and modified.</a:t>
            </a:r>
            <a:endParaRPr lang="en-GB" sz="1500" dirty="0">
              <a:latin typeface="Times"/>
              <a:cs typeface="Times"/>
            </a:endParaRPr>
          </a:p>
        </p:txBody>
      </p:sp>
      <p:sp>
        <p:nvSpPr>
          <p:cNvPr id="11" name="Rettangolo arrotondato 10"/>
          <p:cNvSpPr/>
          <p:nvPr/>
        </p:nvSpPr>
        <p:spPr>
          <a:xfrm>
            <a:off x="838200" y="2286000"/>
            <a:ext cx="7467600" cy="4191000"/>
          </a:xfrm>
          <a:prstGeom prst="roundRect">
            <a:avLst/>
          </a:prstGeom>
          <a:noFill/>
          <a:ln w="12700" cap="flat" cmpd="sng" algn="ctr">
            <a:solidFill>
              <a:schemeClr val="accent1">
                <a:shade val="95000"/>
                <a:satMod val="105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981200" y="533400"/>
            <a:ext cx="4796753" cy="457200"/>
          </a:xfrm>
        </p:spPr>
        <p:txBody>
          <a:bodyPr>
            <a:normAutofit/>
          </a:bodyPr>
          <a:lstStyle/>
          <a:p>
            <a:r>
              <a:rPr lang="en-GB" sz="2300" b="1" dirty="0" smtClean="0">
                <a:solidFill>
                  <a:srgbClr val="800000"/>
                </a:solidFill>
                <a:latin typeface="Times"/>
                <a:cs typeface="Times"/>
              </a:rPr>
              <a:t>Didactic Suggestions (2)</a:t>
            </a:r>
            <a:endParaRPr lang="en-GB" sz="2300" b="1" dirty="0">
              <a:solidFill>
                <a:srgbClr val="800000"/>
              </a:solidFill>
              <a:latin typeface="Times"/>
              <a:cs typeface="Times"/>
            </a:endParaRPr>
          </a:p>
        </p:txBody>
      </p:sp>
      <p:sp>
        <p:nvSpPr>
          <p:cNvPr id="5" name="CasellaDiTesto 4"/>
          <p:cNvSpPr txBox="1"/>
          <p:nvPr/>
        </p:nvSpPr>
        <p:spPr>
          <a:xfrm>
            <a:off x="990600" y="1219200"/>
            <a:ext cx="7086600" cy="5047536"/>
          </a:xfrm>
          <a:prstGeom prst="rect">
            <a:avLst/>
          </a:prstGeom>
          <a:noFill/>
        </p:spPr>
        <p:txBody>
          <a:bodyPr wrap="square" rtlCol="0">
            <a:spAutoFit/>
          </a:bodyPr>
          <a:lstStyle/>
          <a:p>
            <a:r>
              <a:rPr lang="en-GB" sz="1400" b="1" dirty="0" smtClean="0">
                <a:latin typeface="Times"/>
                <a:cs typeface="Times"/>
              </a:rPr>
              <a:t>(II) Use the micro-module “What is a Solution?” to reinforce and deepen the understanding of the concept of “Solution.”</a:t>
            </a:r>
          </a:p>
          <a:p>
            <a:pPr marL="342900" indent="-342900">
              <a:buAutoNum type="arabicParenBoth" startAt="4"/>
            </a:pPr>
            <a:endParaRPr lang="en-GB" sz="1400" dirty="0" smtClean="0">
              <a:latin typeface="Times"/>
              <a:cs typeface="Times"/>
            </a:endParaRPr>
          </a:p>
          <a:p>
            <a:pPr marL="342900" indent="-342900">
              <a:buAutoNum type="arabicParenBoth"/>
            </a:pPr>
            <a:r>
              <a:rPr lang="en-GB" sz="1400" dirty="0" smtClean="0">
                <a:latin typeface="Times"/>
                <a:cs typeface="Times"/>
              </a:rPr>
              <a:t>Introduce the micro-module “What is a Solution?” to the participants, explaining its multimedia, multi-dimensional, multi-role, multi-didactic intention.  </a:t>
            </a:r>
          </a:p>
          <a:p>
            <a:pPr marL="342900" indent="-342900">
              <a:buAutoNum type="arabicParenBoth"/>
            </a:pPr>
            <a:endParaRPr lang="en-GB" sz="1400" dirty="0" smtClean="0">
              <a:latin typeface="Times"/>
              <a:cs typeface="Times"/>
            </a:endParaRPr>
          </a:p>
          <a:p>
            <a:pPr marL="342900" indent="-342900">
              <a:buAutoNum type="arabicParenBoth"/>
            </a:pPr>
            <a:r>
              <a:rPr lang="en-GB" sz="1400" dirty="0" smtClean="0">
                <a:latin typeface="Times"/>
                <a:cs typeface="Times"/>
              </a:rPr>
              <a:t>Ask the participants in the group/</a:t>
            </a:r>
            <a:r>
              <a:rPr lang="en-GB" sz="1400" dirty="0" err="1" smtClean="0">
                <a:latin typeface="Times"/>
                <a:cs typeface="Times"/>
              </a:rPr>
              <a:t>s</a:t>
            </a:r>
            <a:r>
              <a:rPr lang="en-GB" sz="1400" dirty="0" smtClean="0">
                <a:latin typeface="Times"/>
                <a:cs typeface="Times"/>
              </a:rPr>
              <a:t> to explore the micro-module searching, focusing their attention and reflecting on those elements they find most effective in reinforcing and deepening their understanding of the concept of “Solution.”  </a:t>
            </a:r>
          </a:p>
          <a:p>
            <a:pPr marL="342900" indent="-342900">
              <a:buAutoNum type="arabicParenBoth"/>
            </a:pPr>
            <a:endParaRPr lang="en-GB" sz="1400" dirty="0" smtClean="0">
              <a:latin typeface="Times"/>
              <a:cs typeface="Times"/>
            </a:endParaRPr>
          </a:p>
          <a:p>
            <a:pPr marL="342900" indent="-342900">
              <a:buAutoNum type="arabicParenBoth"/>
            </a:pPr>
            <a:r>
              <a:rPr lang="en-GB" sz="1400" dirty="0" smtClean="0">
                <a:latin typeface="Times"/>
                <a:cs typeface="Times"/>
              </a:rPr>
              <a:t>The participants tell their groups about their first three choices and explain why they have selected them.  The participants reflect collectively about their choices and their reasons. If some participants do not find the types of elements most appropriate to them, they can tell about those element and, even better, find them and contribute them to the micro-module.</a:t>
            </a:r>
          </a:p>
          <a:p>
            <a:pPr marL="342900" indent="-342900">
              <a:buAutoNum type="arabicParenBoth"/>
            </a:pPr>
            <a:endParaRPr lang="en-GB" sz="1400" dirty="0" smtClean="0">
              <a:latin typeface="Times"/>
              <a:cs typeface="Times"/>
            </a:endParaRPr>
          </a:p>
          <a:p>
            <a:pPr marL="342900" indent="-342900">
              <a:buAutoNum type="arabicParenBoth" startAt="4"/>
            </a:pPr>
            <a:r>
              <a:rPr lang="en-GB" sz="1400" dirty="0" smtClean="0">
                <a:latin typeface="Times"/>
                <a:cs typeface="Times"/>
              </a:rPr>
              <a:t>The groups convene and share their results by selecting and presenting 3 choices per group, along with their conclusions as to why different people may have different preferences regarding elements and ways of learning.</a:t>
            </a:r>
          </a:p>
          <a:p>
            <a:pPr marL="342900" indent="-342900">
              <a:buAutoNum type="arabicParenBoth" startAt="4"/>
            </a:pPr>
            <a:endParaRPr lang="en-GB" sz="1400" dirty="0" smtClean="0">
              <a:latin typeface="Times"/>
              <a:cs typeface="Times"/>
            </a:endParaRPr>
          </a:p>
          <a:p>
            <a:pPr marL="342900" indent="-342900">
              <a:buAutoNum type="arabicParenBoth" startAt="4"/>
            </a:pPr>
            <a:r>
              <a:rPr lang="en-GB" sz="1400" dirty="0" smtClean="0">
                <a:latin typeface="Times"/>
                <a:cs typeface="Times"/>
              </a:rPr>
              <a:t>Participants fill in the brief questionnaire about their preferences regarding the elements in the micro-module.</a:t>
            </a:r>
          </a:p>
          <a:p>
            <a:pPr marL="342900" indent="-342900">
              <a:buAutoNum type="arabicParenBoth"/>
            </a:pPr>
            <a:endParaRPr lang="it-IT" sz="1400" dirty="0" smtClean="0">
              <a:latin typeface="Times"/>
              <a:cs typeface="Times"/>
            </a:endParaRPr>
          </a:p>
        </p:txBody>
      </p:sp>
      <p:sp>
        <p:nvSpPr>
          <p:cNvPr id="6" name="Rettangolo arrotondato 5"/>
          <p:cNvSpPr/>
          <p:nvPr/>
        </p:nvSpPr>
        <p:spPr>
          <a:xfrm>
            <a:off x="762000" y="1066800"/>
            <a:ext cx="7467600" cy="5410200"/>
          </a:xfrm>
          <a:prstGeom prst="roundRect">
            <a:avLst/>
          </a:prstGeom>
          <a:noFill/>
          <a:ln w="12700" cap="flat" cmpd="sng" algn="ctr">
            <a:solidFill>
              <a:schemeClr val="accent1">
                <a:shade val="95000"/>
                <a:satMod val="105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133600" y="533400"/>
            <a:ext cx="4796753" cy="724560"/>
          </a:xfrm>
        </p:spPr>
        <p:txBody>
          <a:bodyPr>
            <a:normAutofit/>
          </a:bodyPr>
          <a:lstStyle/>
          <a:p>
            <a:r>
              <a:rPr lang="en-GB" b="1" dirty="0" smtClean="0">
                <a:solidFill>
                  <a:srgbClr val="800000"/>
                </a:solidFill>
                <a:latin typeface="Times"/>
                <a:cs typeface="Times"/>
              </a:rPr>
              <a:t>What Is a Solution?</a:t>
            </a:r>
            <a:endParaRPr lang="en-GB" b="1" dirty="0">
              <a:solidFill>
                <a:srgbClr val="800000"/>
              </a:solidFill>
              <a:latin typeface="Times"/>
              <a:cs typeface="Times"/>
            </a:endParaRPr>
          </a:p>
        </p:txBody>
      </p:sp>
      <p:sp>
        <p:nvSpPr>
          <p:cNvPr id="9" name="Rettangolo 8"/>
          <p:cNvSpPr/>
          <p:nvPr/>
        </p:nvSpPr>
        <p:spPr>
          <a:xfrm>
            <a:off x="454943" y="2993481"/>
            <a:ext cx="4312011" cy="1292662"/>
          </a:xfrm>
          <a:prstGeom prst="rect">
            <a:avLst/>
          </a:prstGeom>
        </p:spPr>
        <p:txBody>
          <a:bodyPr wrap="square">
            <a:spAutoFit/>
          </a:bodyPr>
          <a:lstStyle/>
          <a:p>
            <a:r>
              <a:rPr lang="en-GB" sz="1500" b="1" dirty="0" smtClean="0">
                <a:latin typeface="Times"/>
                <a:cs typeface="Times"/>
              </a:rPr>
              <a:t>A </a:t>
            </a:r>
            <a:r>
              <a:rPr lang="en-GB" sz="1500" b="1" dirty="0" smtClean="0">
                <a:latin typeface="Times"/>
                <a:cs typeface="Times"/>
              </a:rPr>
              <a:t>SOLUTION </a:t>
            </a:r>
            <a:r>
              <a:rPr lang="en-GB" sz="1500" dirty="0" smtClean="0">
                <a:latin typeface="Times"/>
                <a:cs typeface="Times"/>
              </a:rPr>
              <a:t>is the means and </a:t>
            </a:r>
            <a:r>
              <a:rPr lang="en-GB" sz="1500" dirty="0" smtClean="0">
                <a:latin typeface="Times"/>
                <a:cs typeface="Times"/>
              </a:rPr>
              <a:t>process(</a:t>
            </a:r>
            <a:r>
              <a:rPr lang="en-GB" sz="1500" dirty="0" err="1" smtClean="0">
                <a:latin typeface="Times"/>
                <a:cs typeface="Times"/>
              </a:rPr>
              <a:t>es</a:t>
            </a:r>
            <a:r>
              <a:rPr lang="en-GB" sz="1500" dirty="0" smtClean="0">
                <a:latin typeface="Times"/>
                <a:cs typeface="Times"/>
              </a:rPr>
              <a:t>) leading to the closing of the gap between the existing and the desired </a:t>
            </a:r>
            <a:r>
              <a:rPr lang="en-GB" sz="1500" dirty="0" smtClean="0">
                <a:latin typeface="Times"/>
                <a:cs typeface="Times"/>
              </a:rPr>
              <a:t>situations.</a:t>
            </a:r>
          </a:p>
          <a:p>
            <a:endParaRPr/>
          </a:p>
          <a:p>
            <a:r>
              <a:rPr lang="en-GB" sz="1500" dirty="0" smtClean="0">
                <a:latin typeface="Times"/>
                <a:cs typeface="Times"/>
              </a:rPr>
              <a:t>Many problems have several </a:t>
            </a:r>
            <a:r>
              <a:rPr lang="en-GB" sz="1500" dirty="0" smtClean="0">
                <a:latin typeface="Times"/>
                <a:cs typeface="Times"/>
              </a:rPr>
              <a:t>solutions.</a:t>
            </a:r>
          </a:p>
        </p:txBody>
      </p:sp>
      <p:pic>
        <p:nvPicPr>
          <p:cNvPr id="21" name="Immagine 20" descr="images-2.jpeg"/>
          <p:cNvPicPr>
            <a:picLocks noChangeAspect="1"/>
          </p:cNvPicPr>
          <p:nvPr/>
        </p:nvPicPr>
        <p:blipFill>
          <a:blip r:embed="rId2"/>
          <a:stretch>
            <a:fillRect/>
          </a:stretch>
        </p:blipFill>
        <p:spPr>
          <a:xfrm>
            <a:off x="5096723" y="2853291"/>
            <a:ext cx="1980950" cy="1544206"/>
          </a:xfrm>
          <a:prstGeom prst="rect">
            <a:avLst/>
          </a:prstGeom>
        </p:spPr>
      </p:pic>
      <p:pic>
        <p:nvPicPr>
          <p:cNvPr id="10" name="Immagine 9" descr="iphone5-maths-app.jpg"/>
          <p:cNvPicPr>
            <a:picLocks noChangeAspect="1"/>
          </p:cNvPicPr>
          <p:nvPr/>
        </p:nvPicPr>
        <p:blipFill>
          <a:blip r:embed="rId3"/>
          <a:stretch>
            <a:fillRect/>
          </a:stretch>
        </p:blipFill>
        <p:spPr>
          <a:xfrm>
            <a:off x="4527787" y="1409931"/>
            <a:ext cx="2184804" cy="1228952"/>
          </a:xfrm>
          <a:prstGeom prst="rect">
            <a:avLst/>
          </a:prstGeom>
        </p:spPr>
      </p:pic>
      <p:pic>
        <p:nvPicPr>
          <p:cNvPr id="11" name="Immagine 10" descr="ErpPuz.jpg"/>
          <p:cNvPicPr>
            <a:picLocks noChangeAspect="1"/>
          </p:cNvPicPr>
          <p:nvPr/>
        </p:nvPicPr>
        <p:blipFill>
          <a:blip r:embed="rId4" cstate="print"/>
          <a:stretch>
            <a:fillRect/>
          </a:stretch>
        </p:blipFill>
        <p:spPr>
          <a:xfrm>
            <a:off x="4527787" y="4686043"/>
            <a:ext cx="2078489" cy="1381584"/>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asellaDiTesto 14"/>
          <p:cNvSpPr txBox="1"/>
          <p:nvPr/>
        </p:nvSpPr>
        <p:spPr>
          <a:xfrm>
            <a:off x="5675939" y="4744700"/>
            <a:ext cx="2127759" cy="938719"/>
          </a:xfrm>
          <a:prstGeom prst="rect">
            <a:avLst/>
          </a:prstGeom>
          <a:noFill/>
        </p:spPr>
        <p:txBody>
          <a:bodyPr wrap="square" rtlCol="0">
            <a:spAutoFit/>
          </a:bodyPr>
          <a:lstStyle/>
          <a:p>
            <a:r>
              <a:rPr lang="en-GB" sz="1100" i="1" dirty="0" smtClean="0">
                <a:latin typeface="Times"/>
                <a:cs typeface="Times"/>
              </a:rPr>
              <a:t>All </a:t>
            </a:r>
            <a:r>
              <a:rPr lang="en-GB" sz="1100" i="1" dirty="0" smtClean="0">
                <a:latin typeface="Times"/>
                <a:cs typeface="Times"/>
              </a:rPr>
              <a:t>progress is </a:t>
            </a:r>
            <a:r>
              <a:rPr lang="en-GB" sz="1100" i="1" dirty="0" smtClean="0">
                <a:latin typeface="Times"/>
                <a:cs typeface="Times"/>
              </a:rPr>
              <a:t>precarious</a:t>
            </a:r>
            <a:r>
              <a:rPr lang="en-GB" sz="1100" i="1" dirty="0" smtClean="0">
                <a:latin typeface="Times"/>
                <a:cs typeface="Times"/>
              </a:rPr>
              <a:t>, and the solution of one problem brings us to face with another </a:t>
            </a:r>
            <a:r>
              <a:rPr lang="en-GB" sz="1100" i="1" dirty="0" smtClean="0">
                <a:latin typeface="Times"/>
                <a:cs typeface="Times"/>
              </a:rPr>
              <a:t>problem.</a:t>
            </a:r>
          </a:p>
          <a:p>
            <a:r>
              <a:rPr lang="en-GB" sz="1100" dirty="0" smtClean="0">
                <a:latin typeface="Times"/>
                <a:cs typeface="Times"/>
              </a:rPr>
              <a:t>Martin Luther </a:t>
            </a:r>
            <a:r>
              <a:rPr lang="en-GB" sz="1100" dirty="0" smtClean="0">
                <a:latin typeface="Times"/>
                <a:cs typeface="Times"/>
              </a:rPr>
              <a:t>King</a:t>
            </a:r>
            <a:endParaRPr lang="en-GB" sz="1100" dirty="0">
              <a:latin typeface="Times"/>
              <a:cs typeface="Times"/>
            </a:endParaRPr>
          </a:p>
        </p:txBody>
      </p:sp>
      <p:sp>
        <p:nvSpPr>
          <p:cNvPr id="18" name="Rettangolo 17"/>
          <p:cNvSpPr/>
          <p:nvPr/>
        </p:nvSpPr>
        <p:spPr>
          <a:xfrm>
            <a:off x="713028" y="2616600"/>
            <a:ext cx="2066254" cy="938719"/>
          </a:xfrm>
          <a:prstGeom prst="rect">
            <a:avLst/>
          </a:prstGeom>
        </p:spPr>
        <p:txBody>
          <a:bodyPr wrap="square">
            <a:spAutoFit/>
          </a:bodyPr>
          <a:lstStyle/>
          <a:p>
            <a:r>
              <a:rPr lang="en-GB" sz="1100" i="1" dirty="0" smtClean="0">
                <a:latin typeface="Times"/>
                <a:cs typeface="Times"/>
              </a:rPr>
              <a:t>The important thing about a problem is not its </a:t>
            </a:r>
            <a:r>
              <a:rPr lang="en-GB" sz="1100" i="1" dirty="0" smtClean="0">
                <a:latin typeface="Times"/>
                <a:cs typeface="Times"/>
              </a:rPr>
              <a:t>solution</a:t>
            </a:r>
            <a:r>
              <a:rPr lang="en-GB" sz="1100" i="1" dirty="0" smtClean="0">
                <a:latin typeface="Times"/>
                <a:cs typeface="Times"/>
              </a:rPr>
              <a:t>, but the strength we gain in finding the </a:t>
            </a:r>
            <a:r>
              <a:rPr lang="en-GB" sz="1100" i="1" dirty="0" smtClean="0">
                <a:latin typeface="Times"/>
                <a:cs typeface="Times"/>
              </a:rPr>
              <a:t>solution</a:t>
            </a:r>
          </a:p>
          <a:p>
            <a:r>
              <a:rPr lang="en-GB" sz="1100" dirty="0" smtClean="0">
                <a:latin typeface="Times"/>
                <a:cs typeface="Times"/>
              </a:rPr>
              <a:t>Seneca</a:t>
            </a:r>
          </a:p>
        </p:txBody>
      </p:sp>
      <p:sp>
        <p:nvSpPr>
          <p:cNvPr id="23" name="Rettangolo 22"/>
          <p:cNvSpPr/>
          <p:nvPr/>
        </p:nvSpPr>
        <p:spPr>
          <a:xfrm>
            <a:off x="6074743" y="2616600"/>
            <a:ext cx="2243218" cy="769441"/>
          </a:xfrm>
          <a:prstGeom prst="rect">
            <a:avLst/>
          </a:prstGeom>
        </p:spPr>
        <p:txBody>
          <a:bodyPr wrap="square">
            <a:spAutoFit/>
          </a:bodyPr>
          <a:lstStyle/>
          <a:p>
            <a:r>
              <a:rPr lang="en-GB" sz="1100" i="1" dirty="0" smtClean="0">
                <a:latin typeface="Times"/>
                <a:cs typeface="Times"/>
              </a:rPr>
              <a:t>For </a:t>
            </a:r>
            <a:r>
              <a:rPr lang="en-GB" sz="1100" i="1" dirty="0" smtClean="0">
                <a:latin typeface="Times"/>
                <a:cs typeface="Times"/>
              </a:rPr>
              <a:t>every complex problem, there is a solution that is </a:t>
            </a:r>
            <a:r>
              <a:rPr lang="en-GB" sz="1100" i="1" dirty="0" smtClean="0">
                <a:latin typeface="Times"/>
                <a:cs typeface="Times"/>
              </a:rPr>
              <a:t>simple, neat</a:t>
            </a:r>
            <a:r>
              <a:rPr lang="en-GB" sz="1100" i="1" dirty="0" smtClean="0">
                <a:latin typeface="Times"/>
                <a:cs typeface="Times"/>
              </a:rPr>
              <a:t>, and </a:t>
            </a:r>
            <a:r>
              <a:rPr lang="en-GB" sz="1100" i="1" dirty="0" smtClean="0">
                <a:latin typeface="Times"/>
                <a:cs typeface="Times"/>
              </a:rPr>
              <a:t>wrong.</a:t>
            </a:r>
          </a:p>
          <a:p>
            <a:r>
              <a:rPr lang="en-GB" sz="1100" dirty="0" smtClean="0">
                <a:latin typeface="Times"/>
                <a:cs typeface="Times"/>
              </a:rPr>
              <a:t>H. L</a:t>
            </a:r>
            <a:r>
              <a:rPr lang="en-GB" sz="1100" dirty="0" smtClean="0">
                <a:latin typeface="Times"/>
                <a:cs typeface="Times"/>
              </a:rPr>
              <a:t>. Mencken</a:t>
            </a:r>
            <a:endParaRPr lang="en-GB" sz="1100" dirty="0">
              <a:latin typeface="Times"/>
              <a:cs typeface="Times"/>
            </a:endParaRPr>
          </a:p>
        </p:txBody>
      </p:sp>
      <p:sp>
        <p:nvSpPr>
          <p:cNvPr id="24" name="Rettangolo 23"/>
          <p:cNvSpPr/>
          <p:nvPr/>
        </p:nvSpPr>
        <p:spPr>
          <a:xfrm>
            <a:off x="3278220" y="1854250"/>
            <a:ext cx="2173483" cy="600164"/>
          </a:xfrm>
          <a:prstGeom prst="rect">
            <a:avLst/>
          </a:prstGeom>
        </p:spPr>
        <p:txBody>
          <a:bodyPr wrap="square">
            <a:spAutoFit/>
          </a:bodyPr>
          <a:lstStyle/>
          <a:p>
            <a:r>
              <a:rPr lang="en-GB" sz="1100" i="1" dirty="0" smtClean="0">
                <a:latin typeface="Times"/>
                <a:cs typeface="Times"/>
              </a:rPr>
              <a:t>A problem well stated is a problem </a:t>
            </a:r>
            <a:r>
              <a:rPr lang="en-GB" sz="1100" i="1" dirty="0" smtClean="0">
                <a:latin typeface="Times"/>
                <a:cs typeface="Times"/>
              </a:rPr>
              <a:t>half-solved.</a:t>
            </a:r>
          </a:p>
          <a:p>
            <a:r>
              <a:rPr lang="en-GB" sz="1100" dirty="0" smtClean="0">
                <a:latin typeface="Times"/>
                <a:cs typeface="Times"/>
              </a:rPr>
              <a:t>Charles Kettering.</a:t>
            </a:r>
            <a:endParaRPr lang="en-GB" sz="1100" dirty="0">
              <a:latin typeface="Times"/>
              <a:cs typeface="Times"/>
            </a:endParaRPr>
          </a:p>
        </p:txBody>
      </p:sp>
      <p:sp>
        <p:nvSpPr>
          <p:cNvPr id="28" name="CasellaDiTesto 27"/>
          <p:cNvSpPr txBox="1"/>
          <p:nvPr/>
        </p:nvSpPr>
        <p:spPr>
          <a:xfrm>
            <a:off x="1410114" y="4535578"/>
            <a:ext cx="2177532" cy="1277273"/>
          </a:xfrm>
          <a:prstGeom prst="rect">
            <a:avLst/>
          </a:prstGeom>
          <a:noFill/>
        </p:spPr>
        <p:txBody>
          <a:bodyPr wrap="square" rtlCol="0">
            <a:spAutoFit/>
          </a:bodyPr>
          <a:lstStyle/>
          <a:p>
            <a:r>
              <a:rPr lang="en-GB" sz="1100" i="1" dirty="0" smtClean="0">
                <a:latin typeface="Times"/>
                <a:cs typeface="Times"/>
              </a:rPr>
              <a:t>Believe </a:t>
            </a:r>
            <a:r>
              <a:rPr lang="en-GB" sz="1100" i="1" dirty="0" smtClean="0">
                <a:latin typeface="Times"/>
                <a:cs typeface="Times"/>
              </a:rPr>
              <a:t>it can be </a:t>
            </a:r>
            <a:r>
              <a:rPr lang="en-GB" sz="1100" i="1" dirty="0" smtClean="0">
                <a:latin typeface="Times"/>
                <a:cs typeface="Times"/>
              </a:rPr>
              <a:t>done</a:t>
            </a:r>
            <a:r>
              <a:rPr lang="en-GB" sz="1100" i="1" dirty="0" smtClean="0">
                <a:latin typeface="Times"/>
                <a:cs typeface="Times"/>
              </a:rPr>
              <a:t>. When you believe something can be </a:t>
            </a:r>
            <a:r>
              <a:rPr lang="en-GB" sz="1100" i="1" dirty="0" smtClean="0">
                <a:latin typeface="Times"/>
                <a:cs typeface="Times"/>
              </a:rPr>
              <a:t>done</a:t>
            </a:r>
            <a:r>
              <a:rPr lang="en-GB" sz="1100" i="1" dirty="0" smtClean="0">
                <a:latin typeface="Times"/>
                <a:cs typeface="Times"/>
              </a:rPr>
              <a:t>, really </a:t>
            </a:r>
            <a:r>
              <a:rPr lang="en-GB" sz="1100" i="1" dirty="0" smtClean="0">
                <a:latin typeface="Times"/>
                <a:cs typeface="Times"/>
              </a:rPr>
              <a:t>believe</a:t>
            </a:r>
            <a:r>
              <a:rPr lang="en-GB" sz="1100" i="1" dirty="0" smtClean="0">
                <a:latin typeface="Times"/>
                <a:cs typeface="Times"/>
              </a:rPr>
              <a:t>, you </a:t>
            </a:r>
            <a:r>
              <a:rPr lang="en-GB" sz="1100" i="1" dirty="0" err="1" smtClean="0">
                <a:latin typeface="Times"/>
                <a:cs typeface="Times"/>
              </a:rPr>
              <a:t>rmind</a:t>
            </a:r>
            <a:r>
              <a:rPr lang="en-GB" sz="1100" i="1" dirty="0" smtClean="0">
                <a:latin typeface="Times"/>
                <a:cs typeface="Times"/>
              </a:rPr>
              <a:t> will find the ways to do </a:t>
            </a:r>
            <a:r>
              <a:rPr lang="en-GB" sz="1100" i="1" dirty="0" smtClean="0">
                <a:latin typeface="Times"/>
                <a:cs typeface="Times"/>
              </a:rPr>
              <a:t>it</a:t>
            </a:r>
            <a:r>
              <a:rPr lang="en-GB" sz="1100" i="1" dirty="0" smtClean="0">
                <a:latin typeface="Times"/>
                <a:cs typeface="Times"/>
              </a:rPr>
              <a:t>. Believing a solution paved the way to </a:t>
            </a:r>
            <a:r>
              <a:rPr lang="en-GB" sz="1100" i="1" dirty="0" smtClean="0">
                <a:latin typeface="Times"/>
                <a:cs typeface="Times"/>
              </a:rPr>
              <a:t>solution.</a:t>
            </a:r>
          </a:p>
          <a:p>
            <a:r>
              <a:rPr lang="en-GB" sz="1100" i="1" dirty="0" smtClean="0">
                <a:latin typeface="Times"/>
                <a:cs typeface="Times"/>
              </a:rPr>
              <a:t>David Joseph </a:t>
            </a:r>
            <a:r>
              <a:rPr lang="en-GB" sz="1100" i="1" dirty="0" smtClean="0">
                <a:latin typeface="Times"/>
                <a:cs typeface="Times"/>
              </a:rPr>
              <a:t>Schwartz</a:t>
            </a:r>
            <a:endParaRPr lang="en-GB" sz="1100" i="1" dirty="0">
              <a:latin typeface="Times"/>
              <a:cs typeface="Times"/>
            </a:endParaRPr>
          </a:p>
        </p:txBody>
      </p:sp>
      <p:pic>
        <p:nvPicPr>
          <p:cNvPr id="20" name="Immagine 19" descr="Unknown.jpeg"/>
          <p:cNvPicPr>
            <a:picLocks noChangeAspect="1"/>
          </p:cNvPicPr>
          <p:nvPr/>
        </p:nvPicPr>
        <p:blipFill>
          <a:blip r:embed="rId2"/>
          <a:stretch>
            <a:fillRect/>
          </a:stretch>
        </p:blipFill>
        <p:spPr>
          <a:xfrm>
            <a:off x="3278220" y="2724998"/>
            <a:ext cx="2397719" cy="1660642"/>
          </a:xfrm>
          <a:prstGeom prst="rect">
            <a:avLst/>
          </a:prstGeom>
        </p:spPr>
      </p:pic>
      <p:sp>
        <p:nvSpPr>
          <p:cNvPr id="25" name="Sottotitolo 2"/>
          <p:cNvSpPr>
            <a:spLocks noGrp="1"/>
          </p:cNvSpPr>
          <p:nvPr>
            <p:ph type="subTitle" idx="1"/>
          </p:nvPr>
        </p:nvSpPr>
        <p:spPr>
          <a:xfrm>
            <a:off x="2014803" y="799345"/>
            <a:ext cx="4796753" cy="724560"/>
          </a:xfrm>
        </p:spPr>
        <p:txBody>
          <a:bodyPr>
            <a:normAutofit fontScale="77500" lnSpcReduction="20000"/>
          </a:bodyPr>
          <a:lstStyle/>
          <a:p>
            <a:r>
              <a:rPr lang="en-GB" b="1" smtClean="0">
                <a:solidFill>
                  <a:srgbClr val="800000"/>
                </a:solidFill>
                <a:latin typeface="Times"/>
                <a:cs typeface="Times"/>
              </a:rPr>
              <a:t>What Isa Solution? - Wisdom</a:t>
            </a:r>
            <a:endParaRPr lang="en-GB" b="1">
              <a:solidFill>
                <a:srgbClr val="800000"/>
              </a:solidFill>
              <a:latin typeface="Times"/>
              <a:cs typeface="Time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Immagine 15" descr="Fun-with-Directions-512-icon.png"/>
          <p:cNvPicPr>
            <a:picLocks noChangeAspect="1"/>
          </p:cNvPicPr>
          <p:nvPr/>
        </p:nvPicPr>
        <p:blipFill>
          <a:blip r:embed="rId2" cstate="print"/>
          <a:stretch>
            <a:fillRect/>
          </a:stretch>
        </p:blipFill>
        <p:spPr>
          <a:xfrm>
            <a:off x="3599919" y="3063384"/>
            <a:ext cx="1598508" cy="1598508"/>
          </a:xfrm>
          <a:prstGeom prst="rect">
            <a:avLst/>
          </a:prstGeom>
        </p:spPr>
      </p:pic>
      <p:sp>
        <p:nvSpPr>
          <p:cNvPr id="18" name="CasellaDiTesto 17"/>
          <p:cNvSpPr txBox="1"/>
          <p:nvPr/>
        </p:nvSpPr>
        <p:spPr>
          <a:xfrm>
            <a:off x="2663821" y="592022"/>
            <a:ext cx="3965505" cy="507831"/>
          </a:xfrm>
          <a:prstGeom prst="rect">
            <a:avLst/>
          </a:prstGeom>
          <a:noFill/>
        </p:spPr>
        <p:txBody>
          <a:bodyPr wrap="none" rtlCol="0">
            <a:spAutoFit/>
          </a:bodyPr>
          <a:lstStyle/>
          <a:p>
            <a:r>
              <a:rPr lang="en-GB" sz="2700" b="1" dirty="0" smtClean="0">
                <a:solidFill>
                  <a:srgbClr val="800000"/>
                </a:solidFill>
                <a:latin typeface="Times"/>
                <a:cs typeface="Times"/>
              </a:rPr>
              <a:t>What is a Solution? - Fun</a:t>
            </a:r>
            <a:endParaRPr lang="en-GB" sz="2700" b="1" dirty="0">
              <a:solidFill>
                <a:srgbClr val="800000"/>
              </a:solidFill>
              <a:latin typeface="Times"/>
              <a:cs typeface="Times"/>
            </a:endParaRPr>
          </a:p>
        </p:txBody>
      </p:sp>
      <p:pic>
        <p:nvPicPr>
          <p:cNvPr id="8" name="Immagine 7" descr="images.jpeg"/>
          <p:cNvPicPr>
            <a:picLocks noChangeAspect="1"/>
          </p:cNvPicPr>
          <p:nvPr/>
        </p:nvPicPr>
        <p:blipFill>
          <a:blip r:embed="rId3"/>
          <a:stretch>
            <a:fillRect/>
          </a:stretch>
        </p:blipFill>
        <p:spPr>
          <a:xfrm>
            <a:off x="5647042" y="4073774"/>
            <a:ext cx="1593934" cy="2373577"/>
          </a:xfrm>
          <a:prstGeom prst="rect">
            <a:avLst/>
          </a:prstGeom>
        </p:spPr>
      </p:pic>
      <p:pic>
        <p:nvPicPr>
          <p:cNvPr id="11" name="Immagine 10" descr="funny-pictures-solutions-problem-images-photos.jpg"/>
          <p:cNvPicPr>
            <a:picLocks noChangeAspect="1"/>
          </p:cNvPicPr>
          <p:nvPr/>
        </p:nvPicPr>
        <p:blipFill>
          <a:blip r:embed="rId4"/>
          <a:stretch>
            <a:fillRect/>
          </a:stretch>
        </p:blipFill>
        <p:spPr>
          <a:xfrm>
            <a:off x="5506841" y="1458895"/>
            <a:ext cx="2352669" cy="2140930"/>
          </a:xfrm>
          <a:prstGeom prst="rect">
            <a:avLst/>
          </a:prstGeom>
        </p:spPr>
      </p:pic>
      <p:pic>
        <p:nvPicPr>
          <p:cNvPr id="13" name="Immagine 12" descr="funny-pictures31.png"/>
          <p:cNvPicPr>
            <a:picLocks noChangeAspect="1"/>
          </p:cNvPicPr>
          <p:nvPr/>
        </p:nvPicPr>
        <p:blipFill>
          <a:blip r:embed="rId5" cstate="print"/>
          <a:stretch>
            <a:fillRect/>
          </a:stretch>
        </p:blipFill>
        <p:spPr>
          <a:xfrm>
            <a:off x="940415" y="1675329"/>
            <a:ext cx="2234728" cy="2019381"/>
          </a:xfrm>
          <a:prstGeom prst="rect">
            <a:avLst/>
          </a:prstGeom>
        </p:spPr>
      </p:pic>
      <p:pic>
        <p:nvPicPr>
          <p:cNvPr id="15" name="Immagine 14" descr="images-3.jpeg"/>
          <p:cNvPicPr>
            <a:picLocks noChangeAspect="1"/>
          </p:cNvPicPr>
          <p:nvPr/>
        </p:nvPicPr>
        <p:blipFill>
          <a:blip r:embed="rId6"/>
          <a:stretch>
            <a:fillRect/>
          </a:stretch>
        </p:blipFill>
        <p:spPr>
          <a:xfrm>
            <a:off x="940415" y="4493075"/>
            <a:ext cx="2341188" cy="1642326"/>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981200" y="609600"/>
            <a:ext cx="4796753" cy="724560"/>
          </a:xfrm>
        </p:spPr>
        <p:txBody>
          <a:bodyPr>
            <a:normAutofit fontScale="92500"/>
          </a:bodyPr>
          <a:lstStyle/>
          <a:p>
            <a:r>
              <a:rPr lang="en-GB" sz="2700" b="1" dirty="0" smtClean="0">
                <a:solidFill>
                  <a:srgbClr val="800000"/>
                </a:solidFill>
                <a:latin typeface="Times"/>
                <a:cs typeface="Times"/>
              </a:rPr>
              <a:t>What Is a Solution?  - Poetry</a:t>
            </a:r>
            <a:endParaRPr lang="en-GB" sz="2700" b="1" dirty="0">
              <a:solidFill>
                <a:srgbClr val="800000"/>
              </a:solidFill>
              <a:latin typeface="Times"/>
              <a:cs typeface="Times"/>
            </a:endParaRPr>
          </a:p>
        </p:txBody>
      </p:sp>
      <p:pic>
        <p:nvPicPr>
          <p:cNvPr id="10" name="Immagine 9" descr="poet.png"/>
          <p:cNvPicPr>
            <a:picLocks noChangeAspect="1"/>
          </p:cNvPicPr>
          <p:nvPr/>
        </p:nvPicPr>
        <p:blipFill>
          <a:blip r:embed="rId2"/>
          <a:stretch>
            <a:fillRect/>
          </a:stretch>
        </p:blipFill>
        <p:spPr>
          <a:xfrm>
            <a:off x="3726947" y="2374201"/>
            <a:ext cx="1324609" cy="1655761"/>
          </a:xfrm>
          <a:prstGeom prst="rect">
            <a:avLst/>
          </a:prstGeom>
        </p:spPr>
      </p:pic>
      <p:sp>
        <p:nvSpPr>
          <p:cNvPr id="5" name="Rettangolo 4"/>
          <p:cNvSpPr/>
          <p:nvPr/>
        </p:nvSpPr>
        <p:spPr>
          <a:xfrm>
            <a:off x="2672861" y="4418890"/>
            <a:ext cx="3970390" cy="1246495"/>
          </a:xfrm>
          <a:prstGeom prst="rect">
            <a:avLst/>
          </a:prstGeom>
        </p:spPr>
        <p:txBody>
          <a:bodyPr wrap="square">
            <a:spAutoFit/>
          </a:bodyPr>
          <a:lstStyle/>
          <a:p>
            <a:r>
              <a:rPr lang="en-GB" sz="1500" i="1" dirty="0" smtClean="0">
                <a:latin typeface="Times"/>
                <a:cs typeface="Times"/>
              </a:rPr>
              <a:t>The gift of the solution,  the one we seek to win,  starts with our own thinking,  the answer deep within.</a:t>
            </a:r>
          </a:p>
          <a:p>
            <a:r>
              <a:rPr lang="en-GB" sz="1500" dirty="0" smtClean="0">
                <a:latin typeface="Times"/>
                <a:cs typeface="Times"/>
              </a:rPr>
              <a:t>Part of a Poem by Michael Charles </a:t>
            </a:r>
            <a:r>
              <a:rPr lang="en-GB" sz="1500" dirty="0" err="1" smtClean="0">
                <a:latin typeface="Times"/>
                <a:cs typeface="Times"/>
              </a:rPr>
              <a:t>Messineo</a:t>
            </a:r>
            <a:endParaRPr lang="en-GB" sz="1500" dirty="0">
              <a:latin typeface="Times"/>
              <a:cs typeface="Time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133600" y="609600"/>
            <a:ext cx="4796753" cy="577679"/>
          </a:xfrm>
        </p:spPr>
        <p:txBody>
          <a:bodyPr>
            <a:normAutofit/>
          </a:bodyPr>
          <a:lstStyle/>
          <a:p>
            <a:r>
              <a:rPr lang="en-GB" sz="2300" b="1" dirty="0" smtClean="0">
                <a:solidFill>
                  <a:srgbClr val="800000"/>
                </a:solidFill>
                <a:latin typeface="Times"/>
                <a:cs typeface="Times"/>
              </a:rPr>
              <a:t>Brief Questionnaire</a:t>
            </a:r>
            <a:endParaRPr lang="en-GB" sz="2300" b="1" dirty="0">
              <a:solidFill>
                <a:srgbClr val="800000"/>
              </a:solidFill>
              <a:latin typeface="Times"/>
              <a:cs typeface="Times"/>
            </a:endParaRPr>
          </a:p>
        </p:txBody>
      </p:sp>
      <p:graphicFrame>
        <p:nvGraphicFramePr>
          <p:cNvPr id="4" name="Tabella 3"/>
          <p:cNvGraphicFramePr>
            <a:graphicFrameLocks noGrp="1"/>
          </p:cNvGraphicFramePr>
          <p:nvPr/>
        </p:nvGraphicFramePr>
        <p:xfrm>
          <a:off x="1524000" y="1447800"/>
          <a:ext cx="6324600" cy="2858408"/>
        </p:xfrm>
        <a:graphic>
          <a:graphicData uri="http://schemas.openxmlformats.org/drawingml/2006/table">
            <a:tbl>
              <a:tblPr firstRow="1" bandRow="1">
                <a:tableStyleId>{5C22544A-7EE6-4342-B048-85BDC9FD1C3A}</a:tableStyleId>
              </a:tblPr>
              <a:tblGrid>
                <a:gridCol w="1054100"/>
                <a:gridCol w="1054100"/>
                <a:gridCol w="1054100"/>
                <a:gridCol w="1054100"/>
                <a:gridCol w="1054100"/>
                <a:gridCol w="1054100"/>
              </a:tblGrid>
              <a:tr h="706308">
                <a:tc gridSpan="6">
                  <a:txBody>
                    <a:bodyPr/>
                    <a:lstStyle/>
                    <a:p>
                      <a:pPr algn="ctr"/>
                      <a:r>
                        <a:rPr lang="en-GB" sz="1700" baseline="0" dirty="0" smtClean="0">
                          <a:solidFill>
                            <a:srgbClr val="FFFF00"/>
                          </a:solidFill>
                          <a:latin typeface="Times"/>
                          <a:cs typeface="Times"/>
                        </a:rPr>
                        <a:t>How do you rate the usefulness of the following elements for your learning?</a:t>
                      </a:r>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chemeClr val="tx2"/>
                    </a:solidFill>
                  </a:tcPr>
                </a:tc>
                <a:tc hMerge="1">
                  <a:txBody>
                    <a:bodyPr/>
                    <a:lstStyle/>
                    <a:p>
                      <a:endParaRPr lang="en-GB" dirty="0"/>
                    </a:p>
                  </a:txBody>
                  <a:tcPr/>
                </a:tc>
                <a:tc hMerge="1">
                  <a:txBody>
                    <a:bodyPr/>
                    <a:lstStyle/>
                    <a:p>
                      <a:endParaRPr lang="en-GB"/>
                    </a:p>
                  </a:txBody>
                  <a:tcPr/>
                </a:tc>
                <a:tc hMerge="1">
                  <a:txBody>
                    <a:bodyPr/>
                    <a:lstStyle/>
                    <a:p>
                      <a:endParaRPr lang="en-GB" dirty="0"/>
                    </a:p>
                  </a:txBody>
                  <a:tcPr/>
                </a:tc>
                <a:tc hMerge="1">
                  <a:txBody>
                    <a:bodyPr/>
                    <a:lstStyle/>
                    <a:p>
                      <a:endParaRPr lang="en-GB"/>
                    </a:p>
                  </a:txBody>
                  <a:tcPr/>
                </a:tc>
                <a:tc hMerge="1">
                  <a:txBody>
                    <a:bodyPr/>
                    <a:lstStyle/>
                    <a:p>
                      <a:pPr algn="ctr"/>
                      <a:endParaRPr lang="en-GB" sz="1500" dirty="0">
                        <a:solidFill>
                          <a:srgbClr val="FFFF00"/>
                        </a:solidFill>
                        <a:latin typeface="Times"/>
                        <a:cs typeface="Times"/>
                      </a:endParaRPr>
                    </a:p>
                  </a:txBody>
                  <a:tcPr>
                    <a:solidFill>
                      <a:schemeClr val="tx2"/>
                    </a:solidFill>
                  </a:tcPr>
                </a:tc>
              </a:tr>
              <a:tr h="408485">
                <a:tc>
                  <a:txBody>
                    <a:bodyPr/>
                    <a:lstStyle/>
                    <a:p>
                      <a:pPr algn="ctr"/>
                      <a:endParaRPr lang="en-GB" sz="1500" dirty="0">
                        <a:latin typeface="Times"/>
                        <a:cs typeface="Times"/>
                      </a:endParaRPr>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ctr"/>
                      <a:r>
                        <a:rPr lang="en-GB" sz="1400" b="1" dirty="0" smtClean="0">
                          <a:latin typeface="Times"/>
                          <a:cs typeface="Times"/>
                        </a:rPr>
                        <a:t>Very Low</a:t>
                      </a:r>
                      <a:endParaRPr lang="en-GB" sz="1400" b="1" dirty="0">
                        <a:latin typeface="Times"/>
                        <a:cs typeface="Times"/>
                      </a:endParaRPr>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ctr"/>
                      <a:r>
                        <a:rPr lang="en-GB" sz="1400" b="1" dirty="0" smtClean="0">
                          <a:latin typeface="Times"/>
                          <a:cs typeface="Times"/>
                        </a:rPr>
                        <a:t>Low</a:t>
                      </a:r>
                      <a:endParaRPr lang="en-GB" sz="1400" b="1" dirty="0">
                        <a:latin typeface="Times"/>
                        <a:cs typeface="Times"/>
                      </a:endParaRPr>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ctr"/>
                      <a:r>
                        <a:rPr lang="en-GB" sz="1400" b="1" dirty="0" smtClean="0">
                          <a:latin typeface="Times"/>
                          <a:cs typeface="Times"/>
                        </a:rPr>
                        <a:t>Moderate</a:t>
                      </a:r>
                      <a:endParaRPr lang="en-GB" sz="1400" b="1" dirty="0">
                        <a:latin typeface="Times"/>
                        <a:cs typeface="Times"/>
                      </a:endParaRPr>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ctr"/>
                      <a:r>
                        <a:rPr lang="en-GB" sz="1400" b="1" dirty="0" smtClean="0">
                          <a:latin typeface="Times"/>
                          <a:cs typeface="Times"/>
                        </a:rPr>
                        <a:t>High</a:t>
                      </a:r>
                      <a:endParaRPr lang="en-GB" sz="1400" b="1" dirty="0">
                        <a:latin typeface="Times"/>
                        <a:cs typeface="Times"/>
                      </a:endParaRPr>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ctr"/>
                      <a:r>
                        <a:rPr lang="en-GB" sz="1400" b="1" dirty="0" smtClean="0">
                          <a:latin typeface="Times"/>
                          <a:cs typeface="Times"/>
                        </a:rPr>
                        <a:t>Very</a:t>
                      </a:r>
                      <a:r>
                        <a:rPr lang="en-GB" sz="1400" b="1" baseline="0" dirty="0" smtClean="0">
                          <a:latin typeface="Times"/>
                          <a:cs typeface="Times"/>
                        </a:rPr>
                        <a:t> High</a:t>
                      </a:r>
                      <a:endParaRPr lang="en-GB" sz="1400" b="1" dirty="0">
                        <a:latin typeface="Times"/>
                        <a:cs typeface="Times"/>
                      </a:endParaRPr>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r>
              <a:tr h="408485">
                <a:tc>
                  <a:txBody>
                    <a:bodyPr/>
                    <a:lstStyle/>
                    <a:p>
                      <a:r>
                        <a:rPr lang="en-GB" sz="1400" b="1" dirty="0" smtClean="0">
                          <a:latin typeface="Times"/>
                          <a:cs typeface="Times"/>
                        </a:rPr>
                        <a:t>Definition</a:t>
                      </a:r>
                      <a:endParaRPr lang="en-GB" sz="1400" b="1" dirty="0">
                        <a:latin typeface="Times"/>
                        <a:cs typeface="Times"/>
                      </a:endParaRPr>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dirty="0"/>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dirty="0"/>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r>
              <a:tr h="408485">
                <a:tc>
                  <a:txBody>
                    <a:bodyPr/>
                    <a:lstStyle/>
                    <a:p>
                      <a:r>
                        <a:rPr lang="en-GB" sz="1400" b="1" dirty="0" smtClean="0">
                          <a:latin typeface="Times"/>
                          <a:cs typeface="Times"/>
                        </a:rPr>
                        <a:t>Wisdom</a:t>
                      </a:r>
                      <a:endParaRPr lang="en-GB" sz="1400" b="1" dirty="0">
                        <a:latin typeface="Times"/>
                        <a:cs typeface="Times"/>
                      </a:endParaRPr>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dirty="0"/>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dirty="0"/>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r>
              <a:tr h="408485">
                <a:tc>
                  <a:txBody>
                    <a:bodyPr/>
                    <a:lstStyle/>
                    <a:p>
                      <a:r>
                        <a:rPr lang="en-GB" sz="1400" b="1" smtClean="0">
                          <a:latin typeface="Times"/>
                          <a:cs typeface="Times"/>
                        </a:rPr>
                        <a:t>Fun</a:t>
                      </a:r>
                      <a:endParaRPr lang="en-GB" sz="1400" b="1" dirty="0">
                        <a:latin typeface="Times"/>
                        <a:cs typeface="Times"/>
                      </a:endParaRPr>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dirty="0"/>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dirty="0"/>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dirty="0"/>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dirty="0"/>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r>
              <a:tr h="4519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smtClean="0">
                          <a:latin typeface="Times"/>
                          <a:cs typeface="Times"/>
                        </a:rPr>
                        <a:t>Poetry</a:t>
                      </a:r>
                    </a:p>
                    <a:p>
                      <a:endParaRPr lang="en-GB" sz="1400" b="1" dirty="0">
                        <a:latin typeface="Times"/>
                        <a:cs typeface="Times"/>
                      </a:endParaRPr>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dirty="0"/>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dirty="0"/>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dirty="0"/>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r>
            </a:tbl>
          </a:graphicData>
        </a:graphic>
      </p:graphicFrame>
      <p:graphicFrame>
        <p:nvGraphicFramePr>
          <p:cNvPr id="7" name="Tabella 6"/>
          <p:cNvGraphicFramePr>
            <a:graphicFrameLocks noGrp="1"/>
          </p:cNvGraphicFramePr>
          <p:nvPr/>
        </p:nvGraphicFramePr>
        <p:xfrm>
          <a:off x="1447800" y="4592508"/>
          <a:ext cx="6324600" cy="1356360"/>
        </p:xfrm>
        <a:graphic>
          <a:graphicData uri="http://schemas.openxmlformats.org/drawingml/2006/table">
            <a:tbl>
              <a:tblPr firstRow="1" bandRow="1">
                <a:tableStyleId>{5C22544A-7EE6-4342-B048-85BDC9FD1C3A}</a:tableStyleId>
              </a:tblPr>
              <a:tblGrid>
                <a:gridCol w="6324600"/>
              </a:tblGrid>
              <a:tr h="123927">
                <a:tc>
                  <a:txBody>
                    <a:bodyPr/>
                    <a:lstStyle/>
                    <a:p>
                      <a:pPr algn="ctr"/>
                      <a:r>
                        <a:rPr lang="en-GB" sz="1700" baseline="0" dirty="0" smtClean="0">
                          <a:solidFill>
                            <a:srgbClr val="FFFF00"/>
                          </a:solidFill>
                          <a:latin typeface="Times"/>
                          <a:cs typeface="Times"/>
                        </a:rPr>
                        <a:t>What other elements would you like to see in the micro-module?</a:t>
                      </a:r>
                      <a:endParaRPr lang="en-GB" sz="1700" dirty="0">
                        <a:solidFill>
                          <a:srgbClr val="FFFF00"/>
                        </a:solidFill>
                        <a:latin typeface="Times"/>
                        <a:cs typeface="Times"/>
                      </a:endParaRPr>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chemeClr val="tx2"/>
                    </a:solidFill>
                  </a:tcPr>
                </a:tc>
              </a:tr>
              <a:tr h="746760">
                <a:tc>
                  <a:txBody>
                    <a:bodyPr/>
                    <a:lstStyle/>
                    <a:p>
                      <a:pPr algn="l"/>
                      <a:endParaRPr lang="en-GB" sz="1500" dirty="0">
                        <a:latin typeface="Times"/>
                        <a:cs typeface="Times"/>
                      </a:endParaRPr>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905000" y="838200"/>
            <a:ext cx="4796753" cy="724560"/>
          </a:xfrm>
        </p:spPr>
        <p:txBody>
          <a:bodyPr>
            <a:normAutofit/>
          </a:bodyPr>
          <a:lstStyle/>
          <a:p>
            <a:r>
              <a:rPr lang="en-GB" sz="2700" b="1" dirty="0" smtClean="0">
                <a:solidFill>
                  <a:schemeClr val="tx1"/>
                </a:solidFill>
                <a:latin typeface="Times"/>
                <a:cs typeface="Times"/>
              </a:rPr>
              <a:t>Acknowledgements</a:t>
            </a:r>
            <a:endParaRPr lang="en-GB" sz="2700" b="1" dirty="0">
              <a:solidFill>
                <a:schemeClr val="tx1"/>
              </a:solidFill>
              <a:latin typeface="Times"/>
              <a:cs typeface="Times"/>
            </a:endParaRPr>
          </a:p>
        </p:txBody>
      </p:sp>
      <p:sp>
        <p:nvSpPr>
          <p:cNvPr id="5" name="CasellaDiTesto 4"/>
          <p:cNvSpPr txBox="1"/>
          <p:nvPr/>
        </p:nvSpPr>
        <p:spPr>
          <a:xfrm>
            <a:off x="1603831" y="2053380"/>
            <a:ext cx="5630196" cy="1938992"/>
          </a:xfrm>
          <a:prstGeom prst="rect">
            <a:avLst/>
          </a:prstGeom>
          <a:noFill/>
        </p:spPr>
        <p:txBody>
          <a:bodyPr wrap="none" rtlCol="0">
            <a:spAutoFit/>
          </a:bodyPr>
          <a:lstStyle/>
          <a:p>
            <a:r>
              <a:rPr lang="en-GB" sz="1500" b="1" dirty="0" smtClean="0">
                <a:latin typeface="Times"/>
                <a:cs typeface="Times"/>
              </a:rPr>
              <a:t>Developed by </a:t>
            </a:r>
          </a:p>
          <a:p>
            <a:r>
              <a:rPr lang="en-GB" sz="1500" dirty="0" smtClean="0">
                <a:latin typeface="Times"/>
                <a:cs typeface="Times"/>
              </a:rPr>
              <a:t>Alfonso Molina</a:t>
            </a:r>
          </a:p>
          <a:p>
            <a:endParaRPr lang="en-GB" sz="1500" dirty="0" smtClean="0">
              <a:latin typeface="Times"/>
              <a:cs typeface="Times"/>
            </a:endParaRPr>
          </a:p>
          <a:p>
            <a:r>
              <a:rPr lang="en-GB" sz="1500" b="1" dirty="0" smtClean="0">
                <a:latin typeface="Times"/>
                <a:cs typeface="Times"/>
              </a:rPr>
              <a:t>Sources</a:t>
            </a:r>
          </a:p>
          <a:p>
            <a:r>
              <a:rPr lang="en-GB" sz="1500" dirty="0" smtClean="0">
                <a:latin typeface="Times"/>
                <a:cs typeface="Times"/>
              </a:rPr>
              <a:t>Various works </a:t>
            </a:r>
            <a:r>
              <a:rPr lang="en-GB" sz="1500" dirty="0" err="1" smtClean="0">
                <a:latin typeface="Times"/>
                <a:cs typeface="Times"/>
              </a:rPr>
              <a:t>byDavid</a:t>
            </a:r>
            <a:r>
              <a:rPr lang="en-GB" sz="1500" dirty="0" smtClean="0">
                <a:latin typeface="Times"/>
                <a:cs typeface="Times"/>
              </a:rPr>
              <a:t> </a:t>
            </a:r>
            <a:r>
              <a:rPr lang="en-GB" sz="1500" dirty="0" err="1" smtClean="0">
                <a:latin typeface="Times"/>
                <a:cs typeface="Times"/>
              </a:rPr>
              <a:t>Jonassen</a:t>
            </a:r>
            <a:endParaRPr lang="en-GB" sz="1500" dirty="0" smtClean="0">
              <a:latin typeface="Times"/>
              <a:cs typeface="Times"/>
            </a:endParaRPr>
          </a:p>
          <a:p>
            <a:r>
              <a:rPr lang="en-GB" sz="1500" dirty="0" smtClean="0">
                <a:latin typeface="Times"/>
                <a:cs typeface="Times"/>
              </a:rPr>
              <a:t>Various Quotation </a:t>
            </a:r>
            <a:r>
              <a:rPr lang="en-GB" sz="1500" dirty="0" smtClean="0">
                <a:latin typeface="Times"/>
                <a:cs typeface="Times"/>
              </a:rPr>
              <a:t>Websites</a:t>
            </a:r>
          </a:p>
          <a:p>
            <a:r>
              <a:rPr lang="en-GB" sz="1500" dirty="0" smtClean="0">
                <a:latin typeface="Times"/>
                <a:cs typeface="Times"/>
              </a:rPr>
              <a:t>Various Poetry </a:t>
            </a:r>
            <a:r>
              <a:rPr lang="en-GB" sz="1500" dirty="0" smtClean="0">
                <a:latin typeface="Times"/>
                <a:cs typeface="Times"/>
              </a:rPr>
              <a:t>Websites</a:t>
            </a:r>
          </a:p>
          <a:p>
            <a:r>
              <a:rPr lang="en-GB" sz="1500" dirty="0" smtClean="0">
                <a:latin typeface="Times"/>
                <a:cs typeface="Times"/>
              </a:rPr>
              <a:t>Various websites with images relating to the concept of </a:t>
            </a:r>
            <a:r>
              <a:rPr lang="en-GB" sz="1500" dirty="0" smtClean="0">
                <a:latin typeface="Times"/>
                <a:cs typeface="Times"/>
              </a:rPr>
              <a:t>Problem</a:t>
            </a:r>
            <a:endParaRPr lang="en-GB" sz="1500" dirty="0">
              <a:latin typeface="Times"/>
              <a:cs typeface="Times"/>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 val="7e29489c09c3c63187c2677341ee6319b0e3d0"/>
</p:tagLst>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2204</TotalTime>
  <Words>676</Words>
  <Application>Microsoft Macintosh PowerPoint</Application>
  <PresentationFormat>Presentazione su schermo (4:3)</PresentationFormat>
  <Paragraphs>67</Paragraphs>
  <Slides>9</Slides>
  <Notes>0</Notes>
  <HiddenSlides>0</HiddenSlides>
  <MMClips>0</MMClips>
  <ScaleCrop>false</ScaleCrop>
  <HeadingPairs>
    <vt:vector size="4" baseType="variant">
      <vt:variant>
        <vt:lpstr>Tema</vt:lpstr>
      </vt:variant>
      <vt:variant>
        <vt:i4>1</vt:i4>
      </vt:variant>
      <vt:variant>
        <vt:lpstr>Titoli diapositive</vt:lpstr>
      </vt:variant>
      <vt:variant>
        <vt:i4>9</vt:i4>
      </vt:variant>
    </vt:vector>
  </HeadingPairs>
  <TitlesOfParts>
    <vt:vector size="10" baseType="lpstr">
      <vt:lpstr>Tema di Office</vt:lpstr>
      <vt:lpstr>Diapositiva 1</vt:lpstr>
      <vt:lpstr>Diapositiva 2</vt:lpstr>
      <vt:lpstr>Diapositiva 3</vt:lpstr>
      <vt:lpstr>Diapositiva 4</vt:lpstr>
      <vt:lpstr>Diapositiva 5</vt:lpstr>
      <vt:lpstr>Diapositiva 6</vt:lpstr>
      <vt:lpstr>Diapositiva 7</vt:lpstr>
      <vt:lpstr>Diapositiva 8</vt:lpstr>
      <vt:lpstr>Diapositiva 9</vt:lpstr>
    </vt:vector>
  </TitlesOfParts>
  <Company>Fondazione Mondo Digitale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f.fagnini</dc:creator>
  <cp:lastModifiedBy>Sala Acquedotti</cp:lastModifiedBy>
  <cp:revision>180</cp:revision>
  <dcterms:created xsi:type="dcterms:W3CDTF">2013-03-24T22:11:43Z</dcterms:created>
  <dcterms:modified xsi:type="dcterms:W3CDTF">2013-03-26T12:08:26Z</dcterms:modified>
</cp:coreProperties>
</file>