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8" r:id="rId3"/>
    <p:sldId id="319" r:id="rId4"/>
    <p:sldId id="313" r:id="rId5"/>
    <p:sldId id="314" r:id="rId6"/>
    <p:sldId id="315" r:id="rId7"/>
    <p:sldId id="316" r:id="rId8"/>
    <p:sldId id="320" r:id="rId9"/>
    <p:sldId id="317" r:id="rId10"/>
  </p:sldIdLst>
  <p:sldSz cx="9144000" cy="6858000" type="screen4x3"/>
  <p:notesSz cx="6858000" cy="9144000"/>
  <p:custDataLst>
    <p:tags r:id="rId1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81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it-IT" sz="3300" b="1" smtClean="0">
                <a:solidFill>
                  <a:srgbClr val="800000"/>
                </a:solidFill>
                <a:latin typeface="Times"/>
                <a:cs typeface="Times"/>
              </a:rPr>
              <a:t>Cos’è una </a:t>
            </a:r>
            <a:r>
              <a:rPr lang="it-IT" sz="3300" b="1" smtClean="0">
                <a:solidFill>
                  <a:srgbClr val="800000"/>
                </a:solidFill>
                <a:latin typeface="Times"/>
                <a:cs typeface="Times"/>
              </a:rPr>
              <a:t>s</a:t>
            </a:r>
            <a:r>
              <a:rPr lang="it-IT" sz="3300" b="1" smtClean="0">
                <a:solidFill>
                  <a:srgbClr val="800000"/>
                </a:solidFill>
                <a:latin typeface="Times"/>
                <a:cs typeface="Times"/>
              </a:rPr>
              <a:t>oluzione?</a:t>
            </a:r>
            <a:endParaRPr lang="it-IT" sz="3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4" name="Immagine 3" descr="images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8985" y="3305256"/>
            <a:ext cx="868572" cy="12057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57400" y="457200"/>
            <a:ext cx="4796753" cy="5334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(1)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6800" y="2286000"/>
            <a:ext cx="71628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smtClean="0">
                <a:latin typeface="Times"/>
                <a:cs typeface="Times"/>
              </a:rPr>
              <a:t>(Ib</a:t>
            </a:r>
            <a:r>
              <a:rPr lang="it-IT" sz="1600" b="1" smtClean="0">
                <a:latin typeface="Times"/>
                <a:cs typeface="Times"/>
              </a:rPr>
              <a:t>) Per iniziare provate a mettervi in contatto con lo stato attuale della conoscenza e dell’esperienza dei singoli nel gruppo. </a:t>
            </a:r>
          </a:p>
          <a:p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500" smtClean="0">
                <a:latin typeface="Times"/>
                <a:cs typeface="Times"/>
              </a:rPr>
              <a:t>Organizzate gli studenti in gruppi di 4 o 5.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smtClean="0">
                <a:latin typeface="Times"/>
                <a:cs typeface="Times"/>
              </a:rPr>
              <a:t>(2)  Chiedete ai partecipanti nei gruppi di ricordare: 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(a) Una soluzione del tutto soddisfacente di un problema che hanno trovato, da soli o con altri, e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(b) Una soluzione che avrebbe rappresentato un’alternativa migliore ad una “soluzione” che è stata messa in pratica ma che si è rivelata non essere completamente soddisfacente.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Focalizzatevi sulla </a:t>
            </a:r>
            <a:r>
              <a:rPr lang="it-IT" sz="1500" u="sng" smtClean="0">
                <a:latin typeface="Times"/>
                <a:cs typeface="Times"/>
              </a:rPr>
              <a:t>soluzione </a:t>
            </a:r>
            <a:r>
              <a:rPr lang="it-IT" sz="1500" smtClean="0">
                <a:latin typeface="Times"/>
                <a:cs typeface="Times"/>
              </a:rPr>
              <a:t>(non sul problema)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3"/>
            </a:pPr>
            <a:r>
              <a:rPr lang="it-IT" sz="1500" smtClean="0">
                <a:latin typeface="Times"/>
                <a:cs typeface="Times"/>
              </a:rPr>
              <a:t>Chiedete loro di riflettere  su: “Cos’è una Soluzione?” 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500" smtClean="0">
                <a:latin typeface="Times"/>
                <a:cs typeface="Times"/>
              </a:rPr>
              <a:t>Chiedete ai gruppi di riunirsi e di condividere i loro risultati persentando la “soluzione del tutto soddisfacente” e la “migliore soluzione alternativa”  per ogni gruppo. E quindi essi presentano le loro conclusioni a proposito di “Cos’è una Soluzione?”</a:t>
            </a:r>
            <a:endParaRPr lang="it-IT" sz="1500" smtClean="0">
              <a:latin typeface="Times"/>
              <a:cs typeface="Times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838200" y="2286000"/>
            <a:ext cx="7467600" cy="41910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762000" y="980728"/>
            <a:ext cx="7543800" cy="11430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5334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219200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smtClean="0">
                <a:latin typeface="Times"/>
                <a:cs typeface="Times"/>
              </a:rPr>
              <a:t>(II)  Usate il micro-modulo “Cos’è una soluzione?” per rinforzare ed approfondire la comprensione del concetto di “Soluzione”.</a:t>
            </a:r>
          </a:p>
          <a:p>
            <a:pPr marL="342900" indent="-342900">
              <a:buAutoNum type="arabicParenBoth" startAt="4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Introducete il micro-modulo “Cos’è una Soluzione?” ai partecipanti spiegando loro il suo fine multimediale, pluridimensionale, multididattico e multi-ruolo</a:t>
            </a:r>
          </a:p>
          <a:p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Chiedete ai partecipanti nel gruppo di esplorare la ricerca del micro-modulo, concentrando l’attenzione su quegli elementi che reputano più efficaci per approfondire e rinsaldare la loro comprensione del concetto di “Soluzione”.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smtClean="0">
                <a:latin typeface="Times"/>
                <a:cs typeface="Times"/>
              </a:rPr>
              <a:t>I partecipanti riportano al loro gruppo la scelta dei primi tre “elementi più efficaci” spiegando il motivo della scelta di essi. I partecipanti riflettono in modo collettivo a proposito delle loro scelte e delle relative ragioni. Nel caso alcuni partecipanti non trovino il tipo di elementi a loro appropriati possono riferirlo e, ancor meglio, cercare di trovarli e contribuire con essi al micro-modulo. 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smtClean="0">
                <a:latin typeface="Times"/>
                <a:cs typeface="Times"/>
              </a:rPr>
              <a:t>I gruppi  si riuniscono e condividono i loro risultati selezionando e presentando 3 scelte di “elementi più efficaci” per gruppo, insieme alle loro conclusioni in merito al perché le persone possano avere preferenze diverse a proposito degli elementi e dei modi di apprendimento. </a:t>
            </a:r>
          </a:p>
          <a:p>
            <a:pPr marL="342900" indent="-342900">
              <a:buAutoNum type="arabicParenBoth" startAt="4"/>
            </a:pPr>
            <a:endParaRPr lang="it-IT" sz="14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smtClean="0">
                <a:latin typeface="Times"/>
                <a:cs typeface="Times"/>
              </a:rPr>
              <a:t>I partecipanti compilano il breve questionario a propostio delle loro preferenze degli elementi nel micro-modulo.</a:t>
            </a:r>
          </a:p>
          <a:p>
            <a:pPr marL="342900" indent="-342900">
              <a:buAutoNum type="arabicParenBoth"/>
            </a:pPr>
            <a:endParaRPr lang="it-IT" sz="140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762000" y="1066800"/>
            <a:ext cx="7467600" cy="54102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72456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Times"/>
                <a:cs typeface="Times"/>
              </a:rPr>
              <a:t>Cos’è una soluzione?</a:t>
            </a:r>
            <a:endParaRPr lang="it-IT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54943" y="2993481"/>
            <a:ext cx="43120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UNA SOLUZIONE </a:t>
            </a:r>
            <a:r>
              <a:rPr lang="it-IT" sz="1500" smtClean="0">
                <a:latin typeface="Times"/>
                <a:cs typeface="Times"/>
              </a:rPr>
              <a:t>è il/i mezzo/i e il/i preocesso/i che portano a colmare il divario che c’è tra la situazione esistente e la situazione desiderata.</a:t>
            </a:r>
          </a:p>
          <a:p>
            <a:endParaRPr lang="it-IT" smtClean="0"/>
          </a:p>
          <a:p>
            <a:r>
              <a:rPr lang="it-IT" sz="1500" smtClean="0">
                <a:latin typeface="Times"/>
                <a:cs typeface="Times"/>
              </a:rPr>
              <a:t>Molti problemi hanno più soluzioni.</a:t>
            </a:r>
            <a:endParaRPr lang="it-IT" sz="1500" smtClean="0">
              <a:latin typeface="Times"/>
              <a:cs typeface="Times"/>
            </a:endParaRPr>
          </a:p>
        </p:txBody>
      </p:sp>
      <p:pic>
        <p:nvPicPr>
          <p:cNvPr id="21" name="Immagine 20" descr="images-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6723" y="2853291"/>
            <a:ext cx="1980950" cy="1544206"/>
          </a:xfrm>
          <a:prstGeom prst="rect">
            <a:avLst/>
          </a:prstGeom>
        </p:spPr>
      </p:pic>
      <p:pic>
        <p:nvPicPr>
          <p:cNvPr id="10" name="Immagine 9" descr="iphone5-maths-ap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7787" y="1409931"/>
            <a:ext cx="2184804" cy="1228952"/>
          </a:xfrm>
          <a:prstGeom prst="rect">
            <a:avLst/>
          </a:prstGeom>
        </p:spPr>
      </p:pic>
      <p:pic>
        <p:nvPicPr>
          <p:cNvPr id="11" name="Immagine 10" descr="ErpPu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27787" y="4686043"/>
            <a:ext cx="2078489" cy="13815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5675939" y="4744700"/>
            <a:ext cx="2127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Tutto il progresso è precario e la soluzione di un problema ci conduce ad affrontarne un altro.</a:t>
            </a:r>
          </a:p>
          <a:p>
            <a:r>
              <a:rPr lang="it-IT" sz="1100" smtClean="0">
                <a:latin typeface="Times"/>
                <a:cs typeface="Times"/>
              </a:rPr>
              <a:t>Martin Luther King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713028" y="2616600"/>
            <a:ext cx="206625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La cosa importante di un problema non è la sua soluzione quanto piuttosto la forza che raccogliamo nel trovarla.</a:t>
            </a:r>
          </a:p>
          <a:p>
            <a:r>
              <a:rPr lang="it-IT" sz="1100" smtClean="0">
                <a:latin typeface="Times"/>
                <a:cs typeface="Times"/>
              </a:rPr>
              <a:t>Seneca</a:t>
            </a:r>
            <a:endParaRPr lang="it-IT" sz="1100" smtClean="0">
              <a:latin typeface="Times"/>
              <a:cs typeface="Times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074743" y="2616600"/>
            <a:ext cx="22432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Per ogni problema complesso esiste una soluzione che è semplice, elegante, ed errata.</a:t>
            </a:r>
          </a:p>
          <a:p>
            <a:r>
              <a:rPr lang="it-IT" sz="1100" smtClean="0">
                <a:latin typeface="Times"/>
                <a:cs typeface="Times"/>
              </a:rPr>
              <a:t>H. L. Mencken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278220" y="1854250"/>
            <a:ext cx="217348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Un problema posto bene è un problema risolto già per metà.</a:t>
            </a:r>
          </a:p>
          <a:p>
            <a:r>
              <a:rPr lang="it-IT" sz="1100" smtClean="0">
                <a:latin typeface="Times"/>
                <a:cs typeface="Times"/>
              </a:rPr>
              <a:t>Charles Kettering.</a:t>
            </a:r>
            <a:endParaRPr lang="it-IT" sz="1100">
              <a:latin typeface="Times"/>
              <a:cs typeface="Times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410114" y="4535578"/>
            <a:ext cx="2177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smtClean="0">
                <a:latin typeface="Times"/>
                <a:cs typeface="Times"/>
              </a:rPr>
              <a:t>Credi che possa essere fatto! Quando credi che una cosa può essere fatta, se ci credi veramente la tua mente troverà i modi per farlo. Credere in una soluzione è una via tracciata verso la sua soluzione.</a:t>
            </a:r>
          </a:p>
          <a:p>
            <a:r>
              <a:rPr lang="it-IT" sz="1100" i="1" smtClean="0">
                <a:latin typeface="Times"/>
                <a:cs typeface="Times"/>
              </a:rPr>
              <a:t>David Joseph Schwartz</a:t>
            </a:r>
            <a:endParaRPr lang="it-IT" sz="1100" i="1">
              <a:latin typeface="Times"/>
              <a:cs typeface="Times"/>
            </a:endParaRPr>
          </a:p>
        </p:txBody>
      </p:sp>
      <p:pic>
        <p:nvPicPr>
          <p:cNvPr id="20" name="Immagine 19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8220" y="2724998"/>
            <a:ext cx="2397719" cy="1660642"/>
          </a:xfrm>
          <a:prstGeom prst="rect">
            <a:avLst/>
          </a:prstGeom>
        </p:spPr>
      </p:pic>
      <p:sp>
        <p:nvSpPr>
          <p:cNvPr id="25" name="Sottotitolo 2"/>
          <p:cNvSpPr>
            <a:spLocks noGrp="1"/>
          </p:cNvSpPr>
          <p:nvPr>
            <p:ph type="subTitle" idx="1"/>
          </p:nvPr>
        </p:nvSpPr>
        <p:spPr>
          <a:xfrm>
            <a:off x="2014803" y="799345"/>
            <a:ext cx="4796753" cy="724560"/>
          </a:xfrm>
        </p:spPr>
        <p:txBody>
          <a:bodyPr>
            <a:normAutofit fontScale="70000" lnSpcReduction="20000"/>
          </a:bodyPr>
          <a:lstStyle/>
          <a:p>
            <a:r>
              <a:rPr lang="it-IT" b="1" smtClean="0">
                <a:solidFill>
                  <a:srgbClr val="800000"/>
                </a:solidFill>
                <a:latin typeface="Times"/>
                <a:cs typeface="Times"/>
              </a:rPr>
              <a:t>Cos’è una </a:t>
            </a:r>
            <a:r>
              <a:rPr lang="it-IT" b="1" smtClean="0">
                <a:solidFill>
                  <a:srgbClr val="800000"/>
                </a:solidFill>
                <a:latin typeface="Times"/>
                <a:cs typeface="Times"/>
              </a:rPr>
              <a:t>s</a:t>
            </a:r>
            <a:r>
              <a:rPr lang="it-IT" b="1" smtClean="0">
                <a:solidFill>
                  <a:srgbClr val="800000"/>
                </a:solidFill>
                <a:latin typeface="Times"/>
                <a:cs typeface="Times"/>
              </a:rPr>
              <a:t>oluzione?  </a:t>
            </a:r>
          </a:p>
          <a:p>
            <a:r>
              <a:rPr lang="it-IT" b="1" smtClean="0">
                <a:solidFill>
                  <a:srgbClr val="800000"/>
                </a:solidFill>
                <a:latin typeface="Times"/>
                <a:cs typeface="Times"/>
              </a:rPr>
              <a:t>Citazioni</a:t>
            </a:r>
            <a:endParaRPr lang="it-IT" b="1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Fun-with-Directions-512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9919" y="3063384"/>
            <a:ext cx="1598508" cy="1598508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2663821" y="592022"/>
            <a:ext cx="3368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una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700" b="1" dirty="0" err="1">
                <a:solidFill>
                  <a:srgbClr val="800000"/>
                </a:solidFill>
                <a:latin typeface="Times"/>
                <a:cs typeface="Times"/>
              </a:rPr>
              <a:t>s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oluzione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 </a:t>
            </a:r>
          </a:p>
          <a:p>
            <a:pPr algn="ctr"/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Divertimento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8" name="Immagine 7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7042" y="4073774"/>
            <a:ext cx="1593934" cy="2373577"/>
          </a:xfrm>
          <a:prstGeom prst="rect">
            <a:avLst/>
          </a:prstGeom>
        </p:spPr>
      </p:pic>
      <p:pic>
        <p:nvPicPr>
          <p:cNvPr id="11" name="Immagine 10" descr="funny-pictures-solutions-problem-images-phot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6841" y="1458895"/>
            <a:ext cx="2352669" cy="2140930"/>
          </a:xfrm>
          <a:prstGeom prst="rect">
            <a:avLst/>
          </a:prstGeom>
        </p:spPr>
      </p:pic>
      <p:pic>
        <p:nvPicPr>
          <p:cNvPr id="13" name="Immagine 12" descr="funny-pictures3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0415" y="1675329"/>
            <a:ext cx="2234728" cy="2019381"/>
          </a:xfrm>
          <a:prstGeom prst="rect">
            <a:avLst/>
          </a:prstGeom>
        </p:spPr>
      </p:pic>
      <p:pic>
        <p:nvPicPr>
          <p:cNvPr id="15" name="Immagine 14" descr="images-3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40415" y="4493075"/>
            <a:ext cx="2341188" cy="16423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609600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Cos’è una </a:t>
            </a:r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s</a:t>
            </a:r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oluzione? </a:t>
            </a:r>
          </a:p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Poesia</a:t>
            </a:r>
            <a:endParaRPr lang="it-IT" sz="2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6947" y="2374201"/>
            <a:ext cx="1324609" cy="1655761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672861" y="4418890"/>
            <a:ext cx="397039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i="1" smtClean="0">
                <a:latin typeface="Times"/>
                <a:cs typeface="Times"/>
              </a:rPr>
              <a:t>Il dono di una soluzione, quella cui tendiamo, comincia quando il nostro pensiero si immerge nella sua soluzione.</a:t>
            </a:r>
          </a:p>
          <a:p>
            <a:r>
              <a:rPr lang="it-IT" sz="1500" smtClean="0">
                <a:latin typeface="Times"/>
                <a:cs typeface="Times"/>
              </a:rPr>
              <a:t>Estratto da una poesia di Michael Charles Messineo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6096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>
                <a:solidFill>
                  <a:srgbClr val="800000"/>
                </a:solidFill>
                <a:latin typeface="Times"/>
                <a:cs typeface="Times"/>
              </a:rPr>
              <a:t>q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06214"/>
              </p:ext>
            </p:extLst>
          </p:nvPr>
        </p:nvGraphicFramePr>
        <p:xfrm>
          <a:off x="1524000" y="1447800"/>
          <a:ext cx="6324600" cy="290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936104"/>
                <a:gridCol w="906388"/>
                <a:gridCol w="1054100"/>
                <a:gridCol w="1054100"/>
                <a:gridCol w="1054100"/>
              </a:tblGrid>
              <a:tr h="70630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447800" y="4592508"/>
          <a:ext cx="63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</a:tblGrid>
              <a:tr h="123927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8382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smtClean="0">
                <a:solidFill>
                  <a:schemeClr val="tx1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3831" y="2053380"/>
            <a:ext cx="48697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dirty="0" err="1" smtClean="0">
                <a:latin typeface="Times"/>
                <a:cs typeface="Times"/>
              </a:rPr>
              <a:t>Sviluppato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  <a:r>
              <a:rPr lang="en-GB" sz="1500" b="1" dirty="0" err="1" smtClean="0">
                <a:latin typeface="Times"/>
                <a:cs typeface="Times"/>
              </a:rPr>
              <a:t>da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</a:p>
          <a:p>
            <a:r>
              <a:rPr lang="en-GB" sz="1500" dirty="0" smtClean="0">
                <a:latin typeface="Times"/>
                <a:cs typeface="Times"/>
              </a:rPr>
              <a:t>Alfonso Molina</a:t>
            </a:r>
          </a:p>
          <a:p>
            <a:endParaRPr lang="en-GB" sz="1500" dirty="0" smtClean="0">
              <a:latin typeface="Times"/>
              <a:cs typeface="Times"/>
            </a:endParaRPr>
          </a:p>
          <a:p>
            <a:r>
              <a:rPr lang="en-GB" sz="1500" b="1" dirty="0" err="1" smtClean="0">
                <a:latin typeface="Times"/>
                <a:cs typeface="Times"/>
              </a:rPr>
              <a:t>Fonti</a:t>
            </a:r>
            <a:endParaRPr lang="en-GB" sz="1500" b="1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Lavori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David </a:t>
            </a:r>
            <a:r>
              <a:rPr lang="en-GB" sz="1500" dirty="0" err="1" smtClean="0">
                <a:latin typeface="Times"/>
                <a:cs typeface="Times"/>
              </a:rPr>
              <a:t>Jonassen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Citazioni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varie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</a:t>
            </a: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poesia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con </a:t>
            </a:r>
            <a:r>
              <a:rPr lang="en-GB" sz="1500" dirty="0" err="1" smtClean="0">
                <a:latin typeface="Times"/>
                <a:cs typeface="Times"/>
              </a:rPr>
              <a:t>immagini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connessi</a:t>
            </a:r>
            <a:r>
              <a:rPr lang="en-GB" sz="1500" dirty="0" smtClean="0">
                <a:latin typeface="Times"/>
                <a:cs typeface="Times"/>
              </a:rPr>
              <a:t> al </a:t>
            </a:r>
            <a:r>
              <a:rPr lang="en-GB" sz="1500" dirty="0" err="1" smtClean="0">
                <a:latin typeface="Times"/>
                <a:cs typeface="Times"/>
              </a:rPr>
              <a:t>concetto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Soluzione</a:t>
            </a:r>
            <a:endParaRPr lang="en-GB" sz="1500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719</Words>
  <Application>Microsoft Office PowerPoint</Application>
  <PresentationFormat>Presentazione su schermo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Grazia</cp:lastModifiedBy>
  <cp:revision>200</cp:revision>
  <dcterms:created xsi:type="dcterms:W3CDTF">2013-03-24T22:11:43Z</dcterms:created>
  <dcterms:modified xsi:type="dcterms:W3CDTF">2013-04-04T11:17:02Z</dcterms:modified>
</cp:coreProperties>
</file>