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60" r:id="rId15"/>
  </p:sldIdLst>
  <p:sldSz cx="9144000" cy="6858000" type="screen4x3"/>
  <p:notesSz cx="6858000" cy="9144000"/>
  <p:custDataLst>
    <p:tags r:id="rId17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407"/>
    <a:srgbClr val="4FD71F"/>
    <a:srgbClr val="08E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03/04/2013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05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618DA-88D6-6F44-B5FE-1F41D160226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03/04/2013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03/04/2013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03/04/2013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03/04/2013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03/04/2013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03/04/2013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03/04/2013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020893" y="342115"/>
            <a:ext cx="762060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en-GB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Approcci</a:t>
            </a:r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 di </a:t>
            </a:r>
            <a:r>
              <a:rPr lang="en-GB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apprendimento</a:t>
            </a:r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importanti</a:t>
            </a:r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 per </a:t>
            </a:r>
            <a:r>
              <a:rPr lang="en-GB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l’educazione</a:t>
            </a:r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 per </a:t>
            </a:r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la </a:t>
            </a:r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vita</a:t>
            </a:r>
            <a:endParaRPr lang="en-GB" sz="25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Costruttivista-Costruzionista</a:t>
            </a:r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Attivo</a:t>
            </a:r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Esperienziale-Autentico</a:t>
            </a:r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Per </a:t>
            </a:r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progetti</a:t>
            </a:r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Inquiry-based (</a:t>
            </a:r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basato</a:t>
            </a:r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sull’investigazione</a:t>
            </a:r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)</a:t>
            </a:r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Brain-based (</a:t>
            </a:r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basato</a:t>
            </a:r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sul</a:t>
            </a:r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cervello</a:t>
            </a:r>
            <a:r>
              <a:rPr lang="en-GB" sz="1900" b="1" dirty="0">
                <a:solidFill>
                  <a:srgbClr val="800000"/>
                </a:solidFill>
                <a:latin typeface="Times"/>
                <a:cs typeface="Times"/>
              </a:rPr>
              <a:t>)</a:t>
            </a:r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Auto-</a:t>
            </a:r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Organizzato</a:t>
            </a:r>
            <a:r>
              <a:rPr lang="en-GB" sz="1900" b="1" dirty="0" smtClean="0">
                <a:solidFill>
                  <a:srgbClr val="800000"/>
                </a:solidFill>
                <a:latin typeface="Times"/>
                <a:cs typeface="Times"/>
              </a:rPr>
              <a:t> -</a:t>
            </a:r>
            <a:r>
              <a:rPr lang="en-GB" sz="1900" b="1" dirty="0" err="1" smtClean="0">
                <a:solidFill>
                  <a:srgbClr val="800000"/>
                </a:solidFill>
                <a:latin typeface="Times"/>
                <a:cs typeface="Times"/>
              </a:rPr>
              <a:t>Autonomo</a:t>
            </a:r>
            <a:endParaRPr lang="en-GB" sz="19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3" name="Immagine 12" descr="readWrite 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56992"/>
            <a:ext cx="1453421" cy="1355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xhibition2011.Inquiry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964" y="1193788"/>
            <a:ext cx="7063432" cy="5203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 descr="topic4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1334" y="3003315"/>
            <a:ext cx="2031875" cy="157103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38093" y="476672"/>
            <a:ext cx="53149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500" b="1">
                <a:solidFill>
                  <a:srgbClr val="800000"/>
                </a:solidFill>
                <a:latin typeface="Times"/>
                <a:cs typeface="Times"/>
              </a:defRPr>
            </a:lvl1pPr>
          </a:lstStyle>
          <a:p>
            <a:r>
              <a:rPr lang="en-GB" dirty="0" err="1"/>
              <a:t>Approccio</a:t>
            </a:r>
            <a:r>
              <a:rPr lang="en-GB" dirty="0"/>
              <a:t> </a:t>
            </a:r>
            <a:r>
              <a:rPr lang="en-GB" dirty="0" err="1" smtClean="0"/>
              <a:t>basato</a:t>
            </a:r>
            <a:r>
              <a:rPr lang="en-GB" dirty="0" smtClean="0"/>
              <a:t> </a:t>
            </a:r>
            <a:r>
              <a:rPr lang="en-GB" dirty="0" err="1" smtClean="0"/>
              <a:t>sull’investigazione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874200" y="498622"/>
            <a:ext cx="52427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Approccio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di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apprendiment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brain-based</a:t>
            </a:r>
            <a:endParaRPr lang="en-GB" sz="23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3" name="Immagine 12" descr="brain-hemisphe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6217" y="3025195"/>
            <a:ext cx="4453089" cy="3395480"/>
          </a:xfrm>
          <a:prstGeom prst="rect">
            <a:avLst/>
          </a:prstGeom>
        </p:spPr>
      </p:pic>
      <p:pic>
        <p:nvPicPr>
          <p:cNvPr id="16" name="Immagine 15" descr="brain_bas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2964" y="883343"/>
            <a:ext cx="3565161" cy="2028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637512" y="612210"/>
            <a:ext cx="60121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300" b="1">
                <a:solidFill>
                  <a:srgbClr val="800000"/>
                </a:solidFill>
                <a:latin typeface="Times"/>
                <a:cs typeface="Times"/>
              </a:defRPr>
            </a:lvl1pPr>
          </a:lstStyle>
          <a:p>
            <a:r>
              <a:rPr lang="en-GB" dirty="0" err="1"/>
              <a:t>Approccio</a:t>
            </a:r>
            <a:r>
              <a:rPr lang="en-GB" dirty="0"/>
              <a:t> </a:t>
            </a:r>
            <a:r>
              <a:rPr lang="en-GB" dirty="0" err="1"/>
              <a:t>di</a:t>
            </a:r>
            <a:r>
              <a:rPr lang="en-GB" dirty="0"/>
              <a:t> </a:t>
            </a:r>
            <a:r>
              <a:rPr lang="en-GB" dirty="0" err="1"/>
              <a:t>apprendimento</a:t>
            </a:r>
            <a:r>
              <a:rPr lang="en-GB" dirty="0"/>
              <a:t> auto-</a:t>
            </a:r>
            <a:r>
              <a:rPr lang="en-GB" dirty="0" err="1"/>
              <a:t>organizzato</a:t>
            </a:r>
            <a:endParaRPr lang="en-GB" dirty="0"/>
          </a:p>
          <a:p>
            <a:endParaRPr lang="en-GB" dirty="0"/>
          </a:p>
        </p:txBody>
      </p:sp>
      <p:pic>
        <p:nvPicPr>
          <p:cNvPr id="4" name="Immagine 3" descr="tumblr_inline_miy094vNPw1qz4rg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6158" y="2853175"/>
            <a:ext cx="4921519" cy="2952911"/>
          </a:xfrm>
          <a:prstGeom prst="rect">
            <a:avLst/>
          </a:prstGeom>
        </p:spPr>
      </p:pic>
      <p:pic>
        <p:nvPicPr>
          <p:cNvPr id="5" name="Immagine 4" descr="2e87b7630383d4fe6763a891b0c9_gra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2842" y="3219659"/>
            <a:ext cx="3266434" cy="208688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02425" y="1277719"/>
            <a:ext cx="64355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100" baseline="30000" dirty="0" err="1" smtClean="0">
                <a:latin typeface="Times"/>
                <a:cs typeface="Times"/>
              </a:rPr>
              <a:t>L’apprendimento</a:t>
            </a:r>
            <a:r>
              <a:rPr lang="en-GB" sz="2100" baseline="30000" dirty="0" smtClean="0">
                <a:latin typeface="Times"/>
                <a:cs typeface="Times"/>
              </a:rPr>
              <a:t> auto-</a:t>
            </a:r>
            <a:r>
              <a:rPr lang="en-GB" sz="2100" baseline="30000" dirty="0" err="1" smtClean="0">
                <a:latin typeface="Times"/>
                <a:cs typeface="Times"/>
              </a:rPr>
              <a:t>organizzato</a:t>
            </a:r>
            <a:r>
              <a:rPr lang="en-GB" sz="21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comprende</a:t>
            </a:r>
            <a:r>
              <a:rPr lang="en-GB" sz="21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modi</a:t>
            </a:r>
            <a:r>
              <a:rPr lang="en-GB" sz="2100" baseline="30000" dirty="0" smtClean="0">
                <a:latin typeface="Times"/>
                <a:cs typeface="Times"/>
              </a:rPr>
              <a:t> di </a:t>
            </a:r>
            <a:r>
              <a:rPr lang="en-GB" sz="2100" baseline="30000" dirty="0" err="1" smtClean="0">
                <a:latin typeface="Times"/>
                <a:cs typeface="Times"/>
              </a:rPr>
              <a:t>apprendere</a:t>
            </a:r>
            <a:r>
              <a:rPr lang="en-GB" sz="21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che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danno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smtClean="0">
                <a:latin typeface="Times"/>
                <a:cs typeface="Times"/>
              </a:rPr>
              <a:t>– se </a:t>
            </a:r>
            <a:r>
              <a:rPr lang="en-GB" sz="2100" baseline="30000" dirty="0" err="1" smtClean="0">
                <a:latin typeface="Times"/>
                <a:cs typeface="Times"/>
              </a:rPr>
              <a:t>confrontati</a:t>
            </a:r>
            <a:r>
              <a:rPr lang="en-GB" sz="2100" baseline="30000" dirty="0" smtClean="0">
                <a:latin typeface="Times"/>
                <a:cs typeface="Times"/>
              </a:rPr>
              <a:t> con </a:t>
            </a:r>
            <a:r>
              <a:rPr lang="en-GB" sz="2100" baseline="30000" dirty="0" err="1" smtClean="0">
                <a:latin typeface="Times"/>
                <a:cs typeface="Times"/>
              </a:rPr>
              <a:t>gli</a:t>
            </a:r>
            <a:r>
              <a:rPr lang="en-GB" sz="21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scenari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educativi</a:t>
            </a:r>
            <a:r>
              <a:rPr lang="en-GB" sz="21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tradizionali</a:t>
            </a:r>
            <a:r>
              <a:rPr lang="en-GB" sz="2100" baseline="30000" dirty="0" smtClean="0">
                <a:latin typeface="Times"/>
                <a:cs typeface="Times"/>
              </a:rPr>
              <a:t> –</a:t>
            </a:r>
            <a:r>
              <a:rPr lang="en-GB" sz="21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una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dimensione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più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ampia</a:t>
            </a:r>
            <a:r>
              <a:rPr lang="en-GB" sz="2100" baseline="30000" dirty="0" smtClean="0">
                <a:latin typeface="Times"/>
                <a:cs typeface="Times"/>
              </a:rPr>
              <a:t> di </a:t>
            </a:r>
            <a:r>
              <a:rPr lang="en-GB" sz="2100" baseline="30000" dirty="0" err="1" smtClean="0">
                <a:latin typeface="Times"/>
                <a:cs typeface="Times"/>
              </a:rPr>
              <a:t>autodeterminazione</a:t>
            </a:r>
            <a:r>
              <a:rPr lang="en-GB" sz="2100" dirty="0" smtClean="0">
                <a:latin typeface="Times"/>
                <a:cs typeface="Times"/>
              </a:rPr>
              <a:t> </a:t>
            </a:r>
            <a:r>
              <a:rPr lang="en-GB" sz="2100" baseline="30000" dirty="0" smtClean="0">
                <a:latin typeface="Times"/>
                <a:cs typeface="Times"/>
              </a:rPr>
              <a:t>e </a:t>
            </a:r>
            <a:r>
              <a:rPr lang="en-GB" sz="2100" baseline="30000" dirty="0" err="1" smtClean="0">
                <a:latin typeface="Times"/>
                <a:cs typeface="Times"/>
              </a:rPr>
              <a:t>autoregolazione</a:t>
            </a:r>
            <a:r>
              <a:rPr lang="en-GB" sz="2100" baseline="30000" dirty="0" smtClean="0">
                <a:latin typeface="Times"/>
                <a:cs typeface="Times"/>
              </a:rPr>
              <a:t>: </a:t>
            </a:r>
            <a:r>
              <a:rPr lang="en-GB" sz="2100" baseline="30000" dirty="0" err="1" smtClean="0">
                <a:latin typeface="Times"/>
                <a:cs typeface="Times"/>
              </a:rPr>
              <a:t>l’apprendimento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autoregolato</a:t>
            </a:r>
            <a:r>
              <a:rPr lang="en-GB" sz="2100" baseline="30000" dirty="0" smtClean="0">
                <a:latin typeface="Times"/>
                <a:cs typeface="Times"/>
              </a:rPr>
              <a:t> è </a:t>
            </a:r>
            <a:r>
              <a:rPr lang="en-GB" sz="2100" baseline="30000" dirty="0" err="1" smtClean="0">
                <a:latin typeface="Times"/>
                <a:cs typeface="Times"/>
              </a:rPr>
              <a:t>un’azione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autodiretta</a:t>
            </a:r>
            <a:r>
              <a:rPr lang="en-GB" sz="21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che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implica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il</a:t>
            </a:r>
            <a:r>
              <a:rPr lang="en-GB" sz="21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porsi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una</a:t>
            </a:r>
            <a:r>
              <a:rPr lang="en-GB" sz="2100" dirty="0" smtClean="0">
                <a:latin typeface="Times"/>
                <a:cs typeface="Times"/>
              </a:rPr>
              <a:t> </a:t>
            </a:r>
            <a:r>
              <a:rPr lang="en-GB" sz="2100" baseline="30000" dirty="0" smtClean="0">
                <a:latin typeface="Times"/>
                <a:cs typeface="Times"/>
              </a:rPr>
              <a:t>meta </a:t>
            </a:r>
            <a:r>
              <a:rPr lang="en-GB" sz="2100" baseline="30000" dirty="0" smtClean="0">
                <a:latin typeface="Times"/>
                <a:cs typeface="Times"/>
              </a:rPr>
              <a:t>e </a:t>
            </a:r>
            <a:r>
              <a:rPr lang="en-GB" sz="2100" baseline="30000" dirty="0" err="1" smtClean="0">
                <a:latin typeface="Times"/>
                <a:cs typeface="Times"/>
              </a:rPr>
              <a:t>una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modulazione</a:t>
            </a:r>
            <a:r>
              <a:rPr lang="en-GB" sz="21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dei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propri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sforzi</a:t>
            </a:r>
            <a:r>
              <a:rPr lang="en-GB" sz="2100" baseline="30000" dirty="0" smtClean="0">
                <a:latin typeface="Times"/>
                <a:cs typeface="Times"/>
              </a:rPr>
              <a:t> per </a:t>
            </a:r>
            <a:r>
              <a:rPr lang="en-GB" sz="2100" baseline="30000" dirty="0" err="1" smtClean="0">
                <a:latin typeface="Times"/>
                <a:cs typeface="Times"/>
              </a:rPr>
              <a:t>raggiungere</a:t>
            </a:r>
            <a:r>
              <a:rPr lang="en-GB" sz="2100" baseline="30000" dirty="0" smtClean="0">
                <a:latin typeface="Times"/>
                <a:cs typeface="Times"/>
              </a:rPr>
              <a:t> </a:t>
            </a:r>
            <a:r>
              <a:rPr lang="en-GB" sz="2100" baseline="30000" dirty="0" err="1" smtClean="0">
                <a:latin typeface="Times"/>
                <a:cs typeface="Times"/>
              </a:rPr>
              <a:t>quella</a:t>
            </a:r>
            <a:r>
              <a:rPr lang="en-GB" sz="2100" dirty="0" smtClean="0">
                <a:latin typeface="Times"/>
                <a:cs typeface="Times"/>
              </a:rPr>
              <a:t> </a:t>
            </a:r>
            <a:r>
              <a:rPr lang="en-GB" sz="2100" baseline="30000" dirty="0" smtClean="0">
                <a:latin typeface="Times"/>
                <a:cs typeface="Times"/>
              </a:rPr>
              <a:t>meta. (</a:t>
            </a:r>
            <a:r>
              <a:rPr lang="en-GB" sz="2100" baseline="30000" dirty="0" err="1" smtClean="0">
                <a:latin typeface="Times"/>
                <a:cs typeface="Times"/>
              </a:rPr>
              <a:t>Kalz</a:t>
            </a:r>
            <a:r>
              <a:rPr lang="en-GB" sz="2100" baseline="30000" dirty="0" smtClean="0">
                <a:latin typeface="Times"/>
                <a:cs typeface="Times"/>
              </a:rPr>
              <a:t> e </a:t>
            </a:r>
            <a:r>
              <a:rPr lang="en-GB" sz="2100" baseline="30000" dirty="0" err="1" smtClean="0">
                <a:latin typeface="Times"/>
                <a:cs typeface="Times"/>
              </a:rPr>
              <a:t>Koper</a:t>
            </a:r>
            <a:r>
              <a:rPr lang="en-GB" sz="2100" baseline="30000" dirty="0" smtClean="0">
                <a:latin typeface="Times"/>
                <a:cs typeface="Times"/>
              </a:rPr>
              <a:t>)</a:t>
            </a:r>
            <a:endParaRPr lang="en-GB" sz="2100" dirty="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52472" y="5306547"/>
            <a:ext cx="181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imes"/>
                <a:cs typeface="Times"/>
              </a:rPr>
              <a:t>Il </a:t>
            </a:r>
            <a:r>
              <a:rPr lang="en-GB" b="1" dirty="0" err="1" smtClean="0">
                <a:solidFill>
                  <a:srgbClr val="FF0000"/>
                </a:solidFill>
                <a:latin typeface="Times"/>
                <a:cs typeface="Times"/>
              </a:rPr>
              <a:t>buco</a:t>
            </a:r>
            <a:r>
              <a:rPr lang="en-GB" b="1" dirty="0" smtClean="0">
                <a:solidFill>
                  <a:srgbClr val="FF0000"/>
                </a:solidFill>
                <a:latin typeface="Times"/>
                <a:cs typeface="Times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/>
                <a:cs typeface="Times"/>
              </a:rPr>
              <a:t>nel</a:t>
            </a:r>
            <a:r>
              <a:rPr lang="en-GB" b="1" dirty="0" smtClean="0">
                <a:solidFill>
                  <a:srgbClr val="FF0000"/>
                </a:solidFill>
                <a:latin typeface="Times"/>
                <a:cs typeface="Times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Times"/>
                <a:cs typeface="Times"/>
              </a:rPr>
              <a:t>muro</a:t>
            </a:r>
            <a:endParaRPr lang="en-GB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068084" y="833634"/>
            <a:ext cx="53068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Approccio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di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apprendimento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autonomo</a:t>
            </a:r>
            <a:endParaRPr lang="en-GB" sz="23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" name="Immagine 5" descr="Autonomiemodell_01_eng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4373201" cy="4373201"/>
          </a:xfrm>
          <a:prstGeom prst="rect">
            <a:avLst/>
          </a:prstGeom>
        </p:spPr>
      </p:pic>
      <p:pic>
        <p:nvPicPr>
          <p:cNvPr id="7" name="Immagine 6" descr="3220887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780928"/>
            <a:ext cx="2820431" cy="2115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46424" y="2971800"/>
            <a:ext cx="1465466" cy="521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100" b="1" dirty="0" smtClean="0">
                <a:latin typeface="Times" charset="0"/>
                <a:ea typeface="ＭＳ Ｐゴシック" charset="-128"/>
                <a:cs typeface="ＭＳ Ｐゴシック" charset="-128"/>
              </a:rPr>
              <a:t>Grazie!</a:t>
            </a:r>
            <a:endParaRPr lang="en-US" sz="31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e 11"/>
          <p:cNvSpPr/>
          <p:nvPr/>
        </p:nvSpPr>
        <p:spPr>
          <a:xfrm rot="17244097">
            <a:off x="3350086" y="4812480"/>
            <a:ext cx="2223474" cy="12072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rgbClr val="800000"/>
                </a:solidFill>
                <a:latin typeface="Times"/>
                <a:cs typeface="Times"/>
              </a:rPr>
              <a:t>Basato</a:t>
            </a:r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1400" b="1" dirty="0" err="1" smtClean="0">
                <a:solidFill>
                  <a:srgbClr val="800000"/>
                </a:solidFill>
                <a:latin typeface="Times"/>
                <a:cs typeface="Times"/>
              </a:rPr>
              <a:t>sull’investigazione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20893" y="580642"/>
            <a:ext cx="76206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Approcci</a:t>
            </a:r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 di </a:t>
            </a:r>
            <a:r>
              <a:rPr lang="en-GB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apprendimento</a:t>
            </a:r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importanti</a:t>
            </a:r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 per </a:t>
            </a:r>
            <a:r>
              <a:rPr lang="en-GB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l’educazione</a:t>
            </a:r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 per </a:t>
            </a:r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la </a:t>
            </a:r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vita</a:t>
            </a:r>
            <a:endParaRPr lang="en-GB" sz="25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4" name="Ovale 3"/>
          <p:cNvSpPr/>
          <p:nvPr/>
        </p:nvSpPr>
        <p:spPr>
          <a:xfrm rot="18634959">
            <a:off x="4476335" y="2401572"/>
            <a:ext cx="2291048" cy="11266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rgbClr val="800000"/>
                </a:solidFill>
                <a:latin typeface="Times"/>
                <a:cs typeface="Times"/>
              </a:rPr>
              <a:t>Esperienziale</a:t>
            </a:r>
            <a:endParaRPr lang="en-GB" sz="14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en-GB" sz="1400" b="1" dirty="0" err="1" smtClean="0">
                <a:solidFill>
                  <a:srgbClr val="800000"/>
                </a:solidFill>
                <a:latin typeface="Times"/>
                <a:cs typeface="Times"/>
              </a:rPr>
              <a:t>Autentico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Ovale 4"/>
          <p:cNvSpPr/>
          <p:nvPr/>
        </p:nvSpPr>
        <p:spPr>
          <a:xfrm rot="1112117">
            <a:off x="2190444" y="2833526"/>
            <a:ext cx="2259660" cy="12072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rgbClr val="800000"/>
                </a:solidFill>
                <a:latin typeface="Times"/>
                <a:cs typeface="Times"/>
              </a:rPr>
              <a:t>Costruttivista</a:t>
            </a:r>
            <a:endParaRPr lang="en-GB" sz="14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en-GB" sz="1400" b="1" dirty="0" err="1" smtClean="0">
                <a:solidFill>
                  <a:srgbClr val="800000"/>
                </a:solidFill>
                <a:latin typeface="Times"/>
                <a:cs typeface="Times"/>
              </a:rPr>
              <a:t>Costruzionista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7" name="Ovale 6"/>
          <p:cNvSpPr/>
          <p:nvPr/>
        </p:nvSpPr>
        <p:spPr>
          <a:xfrm rot="19919821">
            <a:off x="2264951" y="4124860"/>
            <a:ext cx="2382621" cy="11266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Brain-based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8" name="Ovale 7"/>
          <p:cNvSpPr/>
          <p:nvPr/>
        </p:nvSpPr>
        <p:spPr>
          <a:xfrm rot="2707437">
            <a:off x="4695949" y="4366259"/>
            <a:ext cx="2256090" cy="12224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Per </a:t>
            </a:r>
            <a:r>
              <a:rPr lang="en-GB" sz="1400" b="1" dirty="0" err="1" smtClean="0">
                <a:solidFill>
                  <a:srgbClr val="800000"/>
                </a:solidFill>
                <a:latin typeface="Times"/>
                <a:cs typeface="Times"/>
              </a:rPr>
              <a:t>progetti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1" name="Ovale 10"/>
          <p:cNvSpPr/>
          <p:nvPr/>
        </p:nvSpPr>
        <p:spPr>
          <a:xfrm rot="4398493">
            <a:off x="3320866" y="2091857"/>
            <a:ext cx="2223474" cy="12072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rgbClr val="800000"/>
                </a:solidFill>
                <a:latin typeface="Times"/>
                <a:cs typeface="Times"/>
              </a:rPr>
              <a:t>Attivo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3" name="Ovale 12"/>
          <p:cNvSpPr/>
          <p:nvPr/>
        </p:nvSpPr>
        <p:spPr>
          <a:xfrm rot="21308614">
            <a:off x="5091640" y="3281183"/>
            <a:ext cx="2313251" cy="11266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Auto-</a:t>
            </a:r>
            <a:r>
              <a:rPr lang="en-GB" sz="1400" b="1" dirty="0" err="1" smtClean="0">
                <a:solidFill>
                  <a:srgbClr val="800000"/>
                </a:solidFill>
                <a:latin typeface="Times"/>
                <a:cs typeface="Times"/>
              </a:rPr>
              <a:t>organizzato</a:t>
            </a:r>
            <a:endParaRPr lang="en-GB" sz="14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en-GB" sz="1400" b="1" dirty="0" err="1" smtClean="0">
                <a:solidFill>
                  <a:srgbClr val="800000"/>
                </a:solidFill>
                <a:latin typeface="Times"/>
                <a:cs typeface="Times"/>
              </a:rPr>
              <a:t>Autonomo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9" name="Ovale 8"/>
          <p:cNvSpPr/>
          <p:nvPr/>
        </p:nvSpPr>
        <p:spPr>
          <a:xfrm rot="86284">
            <a:off x="3971224" y="3579659"/>
            <a:ext cx="1344665" cy="9073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3886755" y="3357023"/>
            <a:ext cx="1763893" cy="1153509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FullExperientialLearning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9526" y="1714014"/>
            <a:ext cx="4277394" cy="422255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59921" y="837176"/>
            <a:ext cx="36712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L’approccio</a:t>
            </a:r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esperienziale</a:t>
            </a:r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5364088" y="3068960"/>
            <a:ext cx="2016224" cy="151265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rgbClr val="800000"/>
                </a:solidFill>
                <a:latin typeface="Times"/>
                <a:cs typeface="Times"/>
              </a:rPr>
              <a:t>Apprendimento</a:t>
            </a:r>
            <a:r>
              <a:rPr lang="en-GB" sz="14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1400" b="1" dirty="0" err="1" smtClean="0">
                <a:solidFill>
                  <a:srgbClr val="800000"/>
                </a:solidFill>
                <a:latin typeface="Times"/>
                <a:cs typeface="Times"/>
              </a:rPr>
              <a:t>esperienziale</a:t>
            </a:r>
            <a:endParaRPr lang="en-GB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" name="Immagine 5" descr="graphs_learningcy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022" y="2376246"/>
            <a:ext cx="2808563" cy="2796958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1187624" y="3085223"/>
            <a:ext cx="1872208" cy="13087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Apprendimento</a:t>
            </a:r>
            <a:r>
              <a:rPr lang="en-GB" sz="12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1200" b="1" dirty="0" err="1" smtClean="0">
                <a:solidFill>
                  <a:srgbClr val="800000"/>
                </a:solidFill>
                <a:latin typeface="Times"/>
                <a:cs typeface="Times"/>
              </a:rPr>
              <a:t>esperienziale</a:t>
            </a:r>
            <a:endParaRPr lang="en-GB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8" name="Freccia destra 7"/>
          <p:cNvSpPr/>
          <p:nvPr/>
        </p:nvSpPr>
        <p:spPr>
          <a:xfrm>
            <a:off x="3666645" y="3420235"/>
            <a:ext cx="572881" cy="973738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arrotondato 18"/>
          <p:cNvSpPr/>
          <p:nvPr/>
        </p:nvSpPr>
        <p:spPr>
          <a:xfrm>
            <a:off x="2041306" y="1780626"/>
            <a:ext cx="5040936" cy="3591636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2898330" y="657598"/>
            <a:ext cx="34126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Apprendimento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autentico</a:t>
            </a:r>
            <a:endParaRPr lang="en-GB" sz="23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80383" y="6295103"/>
            <a:ext cx="3767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Times"/>
                <a:cs typeface="Times"/>
              </a:rPr>
              <a:t>(Lombardi, 2007, </a:t>
            </a:r>
            <a:r>
              <a:rPr lang="it-IT" sz="1000" dirty="0" smtClean="0">
                <a:latin typeface="Times"/>
                <a:cs typeface="Times"/>
              </a:rPr>
              <a:t>http://</a:t>
            </a:r>
            <a:r>
              <a:rPr lang="it-IT" sz="1000" dirty="0" err="1" smtClean="0">
                <a:latin typeface="Times"/>
                <a:cs typeface="Times"/>
              </a:rPr>
              <a:t>net.educause.edu</a:t>
            </a:r>
            <a:r>
              <a:rPr lang="it-IT" sz="1000" dirty="0" smtClean="0">
                <a:latin typeface="Times"/>
                <a:cs typeface="Times"/>
              </a:rPr>
              <a:t>/</a:t>
            </a:r>
            <a:r>
              <a:rPr lang="it-IT" sz="1000" dirty="0" err="1" smtClean="0">
                <a:latin typeface="Times"/>
                <a:cs typeface="Times"/>
              </a:rPr>
              <a:t>ir</a:t>
            </a:r>
            <a:r>
              <a:rPr lang="it-IT" sz="1000" dirty="0" smtClean="0">
                <a:latin typeface="Times"/>
                <a:cs typeface="Times"/>
              </a:rPr>
              <a:t>/</a:t>
            </a:r>
            <a:r>
              <a:rPr lang="it-IT" sz="1000" dirty="0" err="1" smtClean="0">
                <a:latin typeface="Times"/>
                <a:cs typeface="Times"/>
              </a:rPr>
              <a:t>library</a:t>
            </a:r>
            <a:r>
              <a:rPr lang="it-IT" sz="1000" dirty="0" smtClean="0">
                <a:latin typeface="Times"/>
                <a:cs typeface="Times"/>
              </a:rPr>
              <a:t>/pdf/eli3009.pdf</a:t>
            </a:r>
            <a:r>
              <a:rPr lang="en-GB" sz="10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5" name="Ovale 4"/>
          <p:cNvSpPr/>
          <p:nvPr/>
        </p:nvSpPr>
        <p:spPr>
          <a:xfrm>
            <a:off x="3907373" y="3054060"/>
            <a:ext cx="1355676" cy="1121899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arrotondato 7"/>
          <p:cNvSpPr/>
          <p:nvPr/>
        </p:nvSpPr>
        <p:spPr>
          <a:xfrm>
            <a:off x="3011252" y="1422241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Rilevanza</a:t>
            </a:r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 del </a:t>
            </a:r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mondo</a:t>
            </a:r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reale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690329" y="1422241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Problema</a:t>
            </a:r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 mal </a:t>
            </a:r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posto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1301137" y="2113031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Interpretazioni</a:t>
            </a:r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 Multiple  &amp; </a:t>
            </a:r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Risultati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301137" y="3202087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Prodotti</a:t>
            </a:r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finali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1301137" y="4175959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Valutzione</a:t>
            </a:r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Integrata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3011252" y="5013877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Prospettive</a:t>
            </a:r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Interdisciplinari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4690329" y="5013877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Riflessione</a:t>
            </a:r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 (Meta-</a:t>
            </a:r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cognizione</a:t>
            </a:r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)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6342073" y="4175959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Collaborazione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357656" y="3256625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Fonti</a:t>
            </a:r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 e </a:t>
            </a:r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Prospettive</a:t>
            </a:r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 Multiple 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6342073" y="2113031"/>
            <a:ext cx="1480337" cy="716769"/>
          </a:xfrm>
          <a:prstGeom prst="roundRect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Indagine</a:t>
            </a:r>
            <a:r>
              <a:rPr lang="en-GB" sz="1400" dirty="0" smtClean="0">
                <a:solidFill>
                  <a:schemeClr val="tx1"/>
                </a:solidFill>
                <a:latin typeface="Times"/>
                <a:cs typeface="Times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Times"/>
                <a:cs typeface="Times"/>
              </a:rPr>
              <a:t>prolungata</a:t>
            </a:r>
            <a:endParaRPr lang="en-GB" sz="14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cxnSp>
        <p:nvCxnSpPr>
          <p:cNvPr id="21" name="Connettore 1 20"/>
          <p:cNvCxnSpPr>
            <a:stCxn id="5" idx="0"/>
            <a:endCxn id="8" idx="2"/>
          </p:cNvCxnSpPr>
          <p:nvPr/>
        </p:nvCxnSpPr>
        <p:spPr>
          <a:xfrm rot="16200000" flipV="1">
            <a:off x="3710791" y="2179640"/>
            <a:ext cx="915050" cy="833790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rot="5400000" flipH="1" flipV="1">
            <a:off x="4519164" y="2205057"/>
            <a:ext cx="915050" cy="782957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5" idx="4"/>
            <a:endCxn id="14" idx="0"/>
          </p:cNvCxnSpPr>
          <p:nvPr/>
        </p:nvCxnSpPr>
        <p:spPr>
          <a:xfrm rot="5400000">
            <a:off x="3749357" y="4178023"/>
            <a:ext cx="837918" cy="833790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stCxn id="5" idx="4"/>
            <a:endCxn id="15" idx="0"/>
          </p:cNvCxnSpPr>
          <p:nvPr/>
        </p:nvCxnSpPr>
        <p:spPr>
          <a:xfrm rot="16200000" flipH="1">
            <a:off x="4588895" y="4172274"/>
            <a:ext cx="837918" cy="845287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5" idx="6"/>
            <a:endCxn id="18" idx="1"/>
          </p:cNvCxnSpPr>
          <p:nvPr/>
        </p:nvCxnSpPr>
        <p:spPr>
          <a:xfrm flipV="1">
            <a:off x="5263049" y="2471416"/>
            <a:ext cx="1079024" cy="1143594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5" idx="6"/>
            <a:endCxn id="17" idx="1"/>
          </p:cNvCxnSpPr>
          <p:nvPr/>
        </p:nvCxnSpPr>
        <p:spPr>
          <a:xfrm>
            <a:off x="5263049" y="3615010"/>
            <a:ext cx="1094607" cy="1588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5" idx="6"/>
            <a:endCxn id="16" idx="1"/>
          </p:cNvCxnSpPr>
          <p:nvPr/>
        </p:nvCxnSpPr>
        <p:spPr>
          <a:xfrm>
            <a:off x="5263049" y="3615010"/>
            <a:ext cx="1079024" cy="919334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rot="10800000">
            <a:off x="2781475" y="2497396"/>
            <a:ext cx="1125899" cy="1117615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rot="10800000">
            <a:off x="2781475" y="3615010"/>
            <a:ext cx="1125899" cy="1588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5" idx="2"/>
            <a:endCxn id="13" idx="3"/>
          </p:cNvCxnSpPr>
          <p:nvPr/>
        </p:nvCxnSpPr>
        <p:spPr>
          <a:xfrm rot="10800000" flipV="1">
            <a:off x="2781475" y="3615010"/>
            <a:ext cx="1125899" cy="919334"/>
          </a:xfrm>
          <a:prstGeom prst="line">
            <a:avLst/>
          </a:prstGeom>
          <a:ln w="31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915427" y="514204"/>
            <a:ext cx="3487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Approccio</a:t>
            </a:r>
            <a:r>
              <a:rPr lang="en-GB" sz="25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500" b="1" dirty="0" err="1" smtClean="0">
                <a:solidFill>
                  <a:srgbClr val="800000"/>
                </a:solidFill>
                <a:latin typeface="Times"/>
                <a:cs typeface="Times"/>
              </a:rPr>
              <a:t>costruttivista</a:t>
            </a:r>
            <a:endParaRPr lang="en-GB" sz="25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en-GB" sz="1900" b="1" dirty="0" smtClean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social-constructivis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9823" y="1503657"/>
            <a:ext cx="6119643" cy="4070048"/>
          </a:xfrm>
          <a:prstGeom prst="rect">
            <a:avLst/>
          </a:prstGeom>
        </p:spPr>
      </p:pic>
      <p:pic>
        <p:nvPicPr>
          <p:cNvPr id="5" name="Immagine 4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8073" y="2963525"/>
            <a:ext cx="1121939" cy="111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816837" y="620688"/>
            <a:ext cx="35932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500" b="1">
                <a:solidFill>
                  <a:srgbClr val="800000"/>
                </a:solidFill>
                <a:latin typeface="Times"/>
                <a:cs typeface="Times"/>
              </a:defRPr>
            </a:lvl1pPr>
          </a:lstStyle>
          <a:p>
            <a:r>
              <a:rPr lang="en-GB" dirty="0" err="1"/>
              <a:t>Approccio</a:t>
            </a:r>
            <a:r>
              <a:rPr lang="en-GB" dirty="0"/>
              <a:t> </a:t>
            </a:r>
            <a:r>
              <a:rPr lang="en-GB" dirty="0" err="1"/>
              <a:t>costruzionista</a:t>
            </a:r>
            <a:endParaRPr lang="en-GB" dirty="0"/>
          </a:p>
          <a:p>
            <a:endParaRPr lang="en-GB" dirty="0"/>
          </a:p>
        </p:txBody>
      </p:sp>
      <p:pic>
        <p:nvPicPr>
          <p:cNvPr id="5" name="Immagine 4" descr="constructionism2010_quot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398" y="2220426"/>
            <a:ext cx="2467575" cy="2479438"/>
          </a:xfrm>
          <a:prstGeom prst="rect">
            <a:avLst/>
          </a:prstGeom>
        </p:spPr>
      </p:pic>
      <p:pic>
        <p:nvPicPr>
          <p:cNvPr id="7" name="Immagine 6" descr="bloc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9359" y="1566472"/>
            <a:ext cx="2384121" cy="1690077"/>
          </a:xfrm>
          <a:prstGeom prst="rect">
            <a:avLst/>
          </a:prstGeom>
        </p:spPr>
      </p:pic>
      <p:pic>
        <p:nvPicPr>
          <p:cNvPr id="8" name="Immagine 7" descr="bgteam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9360" y="3696744"/>
            <a:ext cx="2384121" cy="1788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868230" y="498622"/>
            <a:ext cx="52546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500" b="1">
                <a:solidFill>
                  <a:srgbClr val="800000"/>
                </a:solidFill>
                <a:latin typeface="Times"/>
                <a:cs typeface="Times"/>
              </a:defRPr>
            </a:lvl1pPr>
          </a:lstStyle>
          <a:p>
            <a:r>
              <a:rPr lang="en-GB" dirty="0" err="1"/>
              <a:t>Approccio</a:t>
            </a:r>
            <a:r>
              <a:rPr lang="en-GB" dirty="0"/>
              <a:t> </a:t>
            </a:r>
            <a:r>
              <a:rPr lang="en-GB" dirty="0" err="1"/>
              <a:t>dell’apprendimento</a:t>
            </a:r>
            <a:r>
              <a:rPr lang="en-GB" dirty="0"/>
              <a:t> </a:t>
            </a:r>
            <a:r>
              <a:rPr lang="en-GB" dirty="0" err="1"/>
              <a:t>attivo</a:t>
            </a:r>
            <a:endParaRPr lang="en-GB" dirty="0"/>
          </a:p>
        </p:txBody>
      </p:sp>
      <p:pic>
        <p:nvPicPr>
          <p:cNvPr id="12" name="Immagine 11" descr="Learning Pyra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4175" y="1417956"/>
            <a:ext cx="5921925" cy="4441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491490" y="592114"/>
            <a:ext cx="400814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500" b="1">
                <a:solidFill>
                  <a:srgbClr val="800000"/>
                </a:solidFill>
                <a:latin typeface="Times"/>
                <a:cs typeface="Times"/>
              </a:defRPr>
            </a:lvl1pPr>
          </a:lstStyle>
          <a:p>
            <a:endParaRPr lang="en-GB" dirty="0"/>
          </a:p>
          <a:p>
            <a:r>
              <a:rPr lang="en-GB" dirty="0" err="1"/>
              <a:t>Approccio</a:t>
            </a:r>
            <a:r>
              <a:rPr lang="en-GB" dirty="0"/>
              <a:t> per </a:t>
            </a:r>
            <a:r>
              <a:rPr lang="en-GB" dirty="0" err="1"/>
              <a:t>progetti</a:t>
            </a:r>
            <a:r>
              <a:rPr lang="en-GB" dirty="0"/>
              <a:t> (PL)</a:t>
            </a:r>
          </a:p>
          <a:p>
            <a:endParaRPr lang="en-GB" dirty="0"/>
          </a:p>
        </p:txBody>
      </p:sp>
      <p:pic>
        <p:nvPicPr>
          <p:cNvPr id="11" name="Immagine 10" descr="heptag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9396" y="1576413"/>
            <a:ext cx="4307595" cy="4134367"/>
          </a:xfrm>
          <a:prstGeom prst="rect">
            <a:avLst/>
          </a:prstGeom>
        </p:spPr>
      </p:pic>
      <p:pic>
        <p:nvPicPr>
          <p:cNvPr id="12" name="Immagine 11" descr="childno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8936" y="3007316"/>
            <a:ext cx="1706266" cy="1153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838093" y="721760"/>
            <a:ext cx="53149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500" b="1">
                <a:solidFill>
                  <a:srgbClr val="800000"/>
                </a:solidFill>
                <a:latin typeface="Times"/>
                <a:cs typeface="Times"/>
              </a:defRPr>
            </a:lvl1pPr>
          </a:lstStyle>
          <a:p>
            <a:r>
              <a:rPr lang="en-GB" dirty="0" err="1"/>
              <a:t>Approccio</a:t>
            </a:r>
            <a:r>
              <a:rPr lang="en-GB" dirty="0"/>
              <a:t> </a:t>
            </a:r>
            <a:r>
              <a:rPr lang="en-GB" dirty="0" err="1" smtClean="0"/>
              <a:t>basato</a:t>
            </a:r>
            <a:r>
              <a:rPr lang="en-GB" dirty="0" smtClean="0"/>
              <a:t> </a:t>
            </a:r>
            <a:r>
              <a:rPr lang="en-GB" dirty="0" err="1" smtClean="0"/>
              <a:t>sull’investigazione</a:t>
            </a:r>
            <a:endParaRPr lang="en-GB" dirty="0"/>
          </a:p>
        </p:txBody>
      </p:sp>
      <p:pic>
        <p:nvPicPr>
          <p:cNvPr id="17" name="Immagine 16" descr="Media,249724,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9410" y="1652671"/>
            <a:ext cx="5399852" cy="4076079"/>
          </a:xfrm>
          <a:prstGeom prst="rect">
            <a:avLst/>
          </a:prstGeom>
        </p:spPr>
      </p:pic>
      <p:pic>
        <p:nvPicPr>
          <p:cNvPr id="18" name="Immagine 17" descr="topic4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1879" y="3003315"/>
            <a:ext cx="1663825" cy="128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185</Words>
  <Application>Microsoft Office PowerPoint</Application>
  <PresentationFormat>Presentazione su schermo (4:3)</PresentationFormat>
  <Paragraphs>56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Fondazione Mondo Digitale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Grazia</cp:lastModifiedBy>
  <cp:revision>194</cp:revision>
  <dcterms:created xsi:type="dcterms:W3CDTF">2013-03-23T18:06:41Z</dcterms:created>
  <dcterms:modified xsi:type="dcterms:W3CDTF">2013-04-03T10:17:45Z</dcterms:modified>
</cp:coreProperties>
</file>