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6" r:id="rId2"/>
    <p:sldId id="337" r:id="rId3"/>
    <p:sldId id="352" r:id="rId4"/>
    <p:sldId id="348" r:id="rId5"/>
    <p:sldId id="332" r:id="rId6"/>
    <p:sldId id="339" r:id="rId7"/>
    <p:sldId id="340" r:id="rId8"/>
  </p:sldIdLst>
  <p:sldSz cx="9144000" cy="6858000" type="screen4x3"/>
  <p:notesSz cx="6858000" cy="9144000"/>
  <p:custDataLst>
    <p:tags r:id="rId10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39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La </a:t>
            </a:r>
            <a:r>
              <a:rPr lang="en-GB" sz="3300" b="1" dirty="0" err="1">
                <a:solidFill>
                  <a:srgbClr val="800000"/>
                </a:solidFill>
                <a:latin typeface="Times"/>
                <a:cs typeface="Times"/>
              </a:rPr>
              <a:t>n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atura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dei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3300" b="1" dirty="0" err="1">
                <a:solidFill>
                  <a:srgbClr val="800000"/>
                </a:solidFill>
                <a:latin typeface="Times"/>
                <a:cs typeface="Times"/>
              </a:rPr>
              <a:t>p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roblemi</a:t>
            </a:r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4" name="Immagine 3" descr="many-proble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4290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(1)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1905000" y="2895600"/>
            <a:ext cx="5029200" cy="2438400"/>
            <a:chOff x="838200" y="2209800"/>
            <a:chExt cx="7239001" cy="3886200"/>
          </a:xfrm>
        </p:grpSpPr>
        <p:cxnSp>
          <p:nvCxnSpPr>
            <p:cNvPr id="7" name="Connettore 1 6"/>
            <p:cNvCxnSpPr>
              <a:stCxn id="13" idx="3"/>
              <a:endCxn id="12" idx="1"/>
            </p:cNvCxnSpPr>
            <p:nvPr/>
          </p:nvCxnSpPr>
          <p:spPr>
            <a:xfrm>
              <a:off x="2667000" y="4035462"/>
              <a:ext cx="3581400" cy="31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e 7"/>
            <p:cNvSpPr/>
            <p:nvPr/>
          </p:nvSpPr>
          <p:spPr>
            <a:xfrm>
              <a:off x="3429000" y="3124200"/>
              <a:ext cx="1828800" cy="1676400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smtClean="0">
                  <a:latin typeface="Times"/>
                  <a:cs typeface="Times"/>
                </a:rPr>
                <a:t>Natura dei Problemi</a:t>
              </a:r>
              <a:endParaRPr lang="it-IT" sz="1200" b="1">
                <a:latin typeface="Times"/>
                <a:cs typeface="Times"/>
              </a:endParaRPr>
            </a:p>
          </p:txBody>
        </p:sp>
        <p:sp>
          <p:nvSpPr>
            <p:cNvPr id="9" name="Ovale 8"/>
            <p:cNvSpPr/>
            <p:nvPr/>
          </p:nvSpPr>
          <p:spPr>
            <a:xfrm>
              <a:off x="2057400" y="2209800"/>
              <a:ext cx="4953000" cy="38862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6248400" y="3657600"/>
              <a:ext cx="1828801" cy="762000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b="1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it-IT" sz="1200" b="1" smtClean="0">
                  <a:solidFill>
                    <a:srgbClr val="000000"/>
                  </a:solidFill>
                  <a:latin typeface="Times"/>
                  <a:cs typeface="Times"/>
                </a:rPr>
                <a:t>Struttura</a:t>
              </a:r>
            </a:p>
            <a:p>
              <a:pPr algn="ctr"/>
              <a:endParaRPr lang="it-IT" sz="1400">
                <a:latin typeface="Times"/>
                <a:cs typeface="Times"/>
              </a:endParaRP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838200" y="3657600"/>
              <a:ext cx="1828800" cy="755724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b="1" smtClean="0">
                <a:latin typeface="Times"/>
                <a:cs typeface="Times"/>
              </a:endParaRPr>
            </a:p>
            <a:p>
              <a:pPr algn="ctr"/>
              <a:endParaRPr lang="it-IT" sz="1400" b="1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it-IT" sz="1200" b="1" smtClean="0">
                  <a:solidFill>
                    <a:srgbClr val="000000"/>
                  </a:solidFill>
                  <a:latin typeface="Times"/>
                  <a:cs typeface="Times"/>
                </a:rPr>
                <a:t>Complessità</a:t>
              </a:r>
            </a:p>
            <a:p>
              <a:endParaRPr lang="it-IT" sz="1400" smtClean="0">
                <a:solidFill>
                  <a:schemeClr val="tx1"/>
                </a:solidFill>
                <a:latin typeface="Times"/>
                <a:cs typeface="Times"/>
              </a:endParaRPr>
            </a:p>
            <a:p>
              <a:pPr algn="ctr"/>
              <a:endParaRPr lang="it-IT" sz="1400">
                <a:latin typeface="Times"/>
                <a:cs typeface="Times"/>
              </a:endParaRPr>
            </a:p>
          </p:txBody>
        </p:sp>
      </p:grpSp>
      <p:sp>
        <p:nvSpPr>
          <p:cNvPr id="16" name="Rettangolo arrotondato 15"/>
          <p:cNvSpPr/>
          <p:nvPr/>
        </p:nvSpPr>
        <p:spPr>
          <a:xfrm>
            <a:off x="1905000" y="2133600"/>
            <a:ext cx="5029200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smtClean="0">
              <a:latin typeface="Times"/>
              <a:cs typeface="Times"/>
            </a:endParaRPr>
          </a:p>
          <a:p>
            <a:pPr algn="just"/>
            <a:r>
              <a:rPr lang="it-IT" sz="1200" b="1" smtClean="0">
                <a:latin typeface="Times"/>
                <a:cs typeface="Times"/>
              </a:rPr>
              <a:t>La Natura dei Problemi è definita da due caratteristiche principali: Complessità (da semplice a complesso) e Struttura (da ben strutturato a mal strutturato)</a:t>
            </a:r>
          </a:p>
          <a:p>
            <a:pPr algn="ctr"/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1905000" y="5410200"/>
            <a:ext cx="50292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smtClean="0">
              <a:latin typeface="Times"/>
              <a:cs typeface="Times"/>
            </a:endParaRPr>
          </a:p>
          <a:p>
            <a:pPr algn="just"/>
            <a:r>
              <a:rPr lang="it-IT" sz="1200" b="1" smtClean="0">
                <a:latin typeface="Times"/>
                <a:cs typeface="Times"/>
              </a:rPr>
              <a:t>Si vada al micro-modulo “Natura dei Problemi – Complessità” per trattare la Complessità (da semplice a complesso) dei problemi.</a:t>
            </a:r>
          </a:p>
          <a:p>
            <a:pPr algn="just"/>
            <a:r>
              <a:rPr lang="it-IT" sz="1200" b="1" smtClean="0">
                <a:latin typeface="Times"/>
                <a:cs typeface="Times"/>
              </a:rPr>
              <a:t>Si vada al micro-modulo “Natura dei Problemi– Struttura” per trattare la Struttura (da ben strutturato a mal strutturato) nei problemi.</a:t>
            </a:r>
          </a:p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834008" y="980728"/>
            <a:ext cx="7266384" cy="9906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9906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6800" y="25146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smtClean="0">
                <a:latin typeface="Times"/>
                <a:cs typeface="Times"/>
              </a:rPr>
              <a:t>Una volta che siano state completate le attività per la comprensione sia della Complessità che della Struttura della “Natura dei problemi”, sarà possibile usare lo </a:t>
            </a:r>
            <a:r>
              <a:rPr lang="it-IT" sz="1500" b="1" smtClean="0">
                <a:latin typeface="Times"/>
                <a:cs typeface="Times"/>
              </a:rPr>
              <a:t>“Strumento per la valutazione della vera Natura di un Problema – Complessità e Struttura” </a:t>
            </a:r>
            <a:r>
              <a:rPr lang="it-IT" sz="1500" smtClean="0">
                <a:latin typeface="Times"/>
                <a:cs typeface="Times"/>
              </a:rPr>
              <a:t>fornita nel prosieguo di questo micro-modulo. Dopo aver completato la valutazione della complessità e della struttura dei problemi selezionati, ogni gruppo potrà posizionare la sua valutazione nel quadrante corrispondente dello strumento.</a:t>
            </a:r>
            <a:endParaRPr lang="it-IT" sz="150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609600" y="1981200"/>
            <a:ext cx="7467600" cy="25146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467600" cy="2133600"/>
          </a:xfrm>
        </p:spPr>
        <p:txBody>
          <a:bodyPr>
            <a:noAutofit/>
          </a:bodyPr>
          <a:lstStyle/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Natura dei Problemi</a:t>
            </a:r>
          </a:p>
          <a:p>
            <a:endParaRPr lang="it-IT" sz="23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Strumento per valutare l’intera natura di un problema -  </a:t>
            </a:r>
          </a:p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Complessità e Struttura </a:t>
            </a:r>
            <a:endParaRPr lang="it-IT" sz="2300" b="1" dirty="0" smtClean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55005" y="74785"/>
            <a:ext cx="4796753" cy="724560"/>
          </a:xfrm>
        </p:spPr>
        <p:txBody>
          <a:bodyPr>
            <a:normAutofit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Caratteristiche dei problemi</a:t>
            </a:r>
            <a:endParaRPr lang="it-IT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2" name="Gruppo 31"/>
          <p:cNvGrpSpPr/>
          <p:nvPr/>
        </p:nvGrpSpPr>
        <p:grpSpPr>
          <a:xfrm>
            <a:off x="1104664" y="1176150"/>
            <a:ext cx="6785466" cy="4853145"/>
            <a:chOff x="1030890" y="1558590"/>
            <a:chExt cx="2589598" cy="2326308"/>
          </a:xfrm>
        </p:grpSpPr>
        <p:sp>
          <p:nvSpPr>
            <p:cNvPr id="16" name="Rettangolo 15"/>
            <p:cNvSpPr/>
            <p:nvPr/>
          </p:nvSpPr>
          <p:spPr>
            <a:xfrm>
              <a:off x="1030890" y="1558590"/>
              <a:ext cx="2589598" cy="23255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5" name="Connettore 1 24"/>
            <p:cNvCxnSpPr>
              <a:stCxn id="16" idx="1"/>
              <a:endCxn id="16" idx="3"/>
            </p:cNvCxnSpPr>
            <p:nvPr/>
          </p:nvCxnSpPr>
          <p:spPr>
            <a:xfrm rot="10800000" flipH="1">
              <a:off x="1030890" y="2721348"/>
              <a:ext cx="25895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>
              <a:stCxn id="16" idx="0"/>
              <a:endCxn id="16" idx="2"/>
            </p:cNvCxnSpPr>
            <p:nvPr/>
          </p:nvCxnSpPr>
          <p:spPr>
            <a:xfrm rot="16200000" flipH="1">
              <a:off x="1162931" y="2721347"/>
              <a:ext cx="2325515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ttangolo 33"/>
          <p:cNvSpPr/>
          <p:nvPr/>
        </p:nvSpPr>
        <p:spPr>
          <a:xfrm>
            <a:off x="4324109" y="5950781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smtClean="0">
                <a:latin typeface="Times New Roman"/>
                <a:cs typeface="Times New Roman"/>
              </a:rPr>
              <a:t>Simple</a:t>
            </a:r>
            <a:endParaRPr lang="it-IT" sz="1100">
              <a:latin typeface="Times New Roman"/>
              <a:cs typeface="Times New Roman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8284366" y="1177805"/>
            <a:ext cx="787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smtClean="0">
                <a:latin typeface="Times New Roman"/>
                <a:cs typeface="Times New Roman"/>
              </a:rPr>
              <a:t>Complesso</a:t>
            </a:r>
            <a:endParaRPr lang="it-IT" sz="1200" b="1" smtClean="0">
              <a:latin typeface="Times New Roman"/>
              <a:cs typeface="Times New Roman"/>
            </a:endParaRPr>
          </a:p>
        </p:txBody>
      </p:sp>
      <p:sp>
        <p:nvSpPr>
          <p:cNvPr id="38" name="Ovale 37"/>
          <p:cNvSpPr/>
          <p:nvPr/>
        </p:nvSpPr>
        <p:spPr>
          <a:xfrm>
            <a:off x="3971017" y="3147126"/>
            <a:ext cx="1055204" cy="99430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Problem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82709" y="6319802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Ben strutturato</a:t>
            </a:r>
            <a:endParaRPr lang="it-IT" sz="1200" b="1" smtClean="0">
              <a:latin typeface="Times"/>
              <a:cs typeface="Times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928276" y="6319802"/>
            <a:ext cx="11721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Ma strutturato</a:t>
            </a:r>
            <a:endParaRPr lang="it-IT" sz="1200" b="1">
              <a:latin typeface="Times"/>
              <a:cs typeface="Times"/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00722"/>
              </p:ext>
            </p:extLst>
          </p:nvPr>
        </p:nvGraphicFramePr>
        <p:xfrm>
          <a:off x="1115616" y="5949280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56490"/>
              </p:ext>
            </p:extLst>
          </p:nvPr>
        </p:nvGraphicFramePr>
        <p:xfrm>
          <a:off x="7893279" y="1181120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944084"/>
              </p:ext>
            </p:extLst>
          </p:nvPr>
        </p:nvGraphicFramePr>
        <p:xfrm>
          <a:off x="714592" y="1177805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6" name="Rettangolo 25"/>
          <p:cNvSpPr/>
          <p:nvPr/>
        </p:nvSpPr>
        <p:spPr>
          <a:xfrm>
            <a:off x="4302154" y="728624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smtClean="0">
                <a:latin typeface="Times New Roman"/>
                <a:cs typeface="Times New Roman"/>
              </a:rPr>
              <a:t>Simple</a:t>
            </a:r>
            <a:endParaRPr lang="it-IT" sz="1100">
              <a:latin typeface="Times New Roman"/>
              <a:cs typeface="Times New Roman"/>
            </a:endParaRP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072802"/>
              </p:ext>
            </p:extLst>
          </p:nvPr>
        </p:nvGraphicFramePr>
        <p:xfrm>
          <a:off x="1082709" y="802662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8" name="Rettangolo 27"/>
          <p:cNvSpPr/>
          <p:nvPr/>
        </p:nvSpPr>
        <p:spPr>
          <a:xfrm>
            <a:off x="8284366" y="5753952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Semplice 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29" name="CasellaDiTesto 28"/>
          <p:cNvSpPr txBox="1"/>
          <p:nvPr/>
        </p:nvSpPr>
        <p:spPr>
          <a:xfrm rot="5400000">
            <a:off x="7881851" y="3406611"/>
            <a:ext cx="11897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Complessità</a:t>
            </a:r>
            <a:endParaRPr lang="it-IT" sz="1500" b="1">
              <a:latin typeface="Times"/>
              <a:cs typeface="Times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3837930" y="6399962"/>
            <a:ext cx="13917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Strutturazione</a:t>
            </a:r>
            <a:endParaRPr lang="it-IT" sz="1500" b="1">
              <a:latin typeface="Times"/>
              <a:cs typeface="Times"/>
            </a:endParaRPr>
          </a:p>
        </p:txBody>
      </p:sp>
      <p:cxnSp>
        <p:nvCxnSpPr>
          <p:cNvPr id="37" name="Connettore 1 36"/>
          <p:cNvCxnSpPr/>
          <p:nvPr/>
        </p:nvCxnSpPr>
        <p:spPr>
          <a:xfrm rot="5400000">
            <a:off x="-994811" y="3605207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rot="5400000">
            <a:off x="1696502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rot="5400000">
            <a:off x="2344024" y="359662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rot="5400000">
            <a:off x="3077802" y="359662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rot="5400000">
            <a:off x="3755135" y="360772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 rot="5400000">
            <a:off x="4477309" y="3596622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rot="5400000">
            <a:off x="5119210" y="3596623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 rot="5400000">
            <a:off x="-316684" y="360773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rot="5400000">
            <a:off x="359061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 rot="5400000">
            <a:off x="1008172" y="360773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1105679" y="145480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1105679" y="1873803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1105679" y="2438248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105679" y="2812956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>
            <a:off x="1105679" y="335235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1105679" y="384935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>
            <a:off x="1082709" y="434953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1105679" y="484654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1082709" y="5337317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1105679" y="575236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106147" y="5655484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Semplice</a:t>
            </a:r>
            <a:endParaRPr lang="it-IT" sz="1200"/>
          </a:p>
        </p:txBody>
      </p:sp>
      <p:sp>
        <p:nvSpPr>
          <p:cNvPr id="60" name="Rettangolo 59"/>
          <p:cNvSpPr/>
          <p:nvPr/>
        </p:nvSpPr>
        <p:spPr>
          <a:xfrm>
            <a:off x="-30584" y="1181122"/>
            <a:ext cx="8931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 New Roman"/>
                <a:cs typeface="Times New Roman"/>
              </a:rPr>
              <a:t>Complesso</a:t>
            </a:r>
            <a:endParaRPr lang="it-IT" sz="1200"/>
          </a:p>
        </p:txBody>
      </p:sp>
      <p:sp>
        <p:nvSpPr>
          <p:cNvPr id="61" name="Rettangolo 60"/>
          <p:cNvSpPr/>
          <p:nvPr/>
        </p:nvSpPr>
        <p:spPr>
          <a:xfrm>
            <a:off x="6951758" y="522346"/>
            <a:ext cx="12153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latin typeface="Times"/>
                <a:cs typeface="Times"/>
              </a:rPr>
              <a:t>Mal </a:t>
            </a:r>
            <a:r>
              <a:rPr lang="en-GB" sz="1200" b="1" dirty="0" err="1" smtClean="0">
                <a:latin typeface="Times"/>
                <a:cs typeface="Times"/>
              </a:rPr>
              <a:t>strutturato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1082709" y="525663"/>
            <a:ext cx="1205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latin typeface="Times"/>
                <a:cs typeface="Times"/>
              </a:rPr>
              <a:t>Ben </a:t>
            </a:r>
            <a:r>
              <a:rPr lang="en-GB" sz="1200" b="1" dirty="0" err="1" smtClean="0">
                <a:latin typeface="Times"/>
                <a:cs typeface="Times"/>
              </a:rPr>
              <a:t>strutturato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2516377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5912451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2516377" y="2244565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III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6" name="Ovale 65"/>
          <p:cNvSpPr/>
          <p:nvPr/>
        </p:nvSpPr>
        <p:spPr>
          <a:xfrm>
            <a:off x="5914040" y="2246153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IV</a:t>
            </a:r>
            <a:endParaRPr lang="it-IT" sz="1200" b="1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7620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>
                <a:solidFill>
                  <a:srgbClr val="800000"/>
                </a:solidFill>
                <a:latin typeface="Times"/>
                <a:cs typeface="Times"/>
              </a:rPr>
              <a:t>q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2900"/>
              </p:ext>
            </p:extLst>
          </p:nvPr>
        </p:nvGraphicFramePr>
        <p:xfrm>
          <a:off x="1524000" y="1371600"/>
          <a:ext cx="6324600" cy="347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  <a:gridCol w="864096"/>
                <a:gridCol w="906388"/>
                <a:gridCol w="1054100"/>
                <a:gridCol w="1054100"/>
                <a:gridCol w="1054100"/>
              </a:tblGrid>
              <a:tr h="47770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00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524000" y="5029200"/>
          <a:ext cx="63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12954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2636912"/>
            <a:ext cx="48376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dirty="0" err="1" smtClean="0">
                <a:latin typeface="Times"/>
                <a:cs typeface="Times"/>
              </a:rPr>
              <a:t>Sviluppato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  <a:r>
              <a:rPr lang="en-GB" sz="1500" b="1" dirty="0" err="1" smtClean="0">
                <a:latin typeface="Times"/>
                <a:cs typeface="Times"/>
              </a:rPr>
              <a:t>da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</a:p>
          <a:p>
            <a:r>
              <a:rPr lang="en-GB" sz="1500" dirty="0" smtClean="0">
                <a:latin typeface="Times"/>
                <a:cs typeface="Times"/>
              </a:rPr>
              <a:t>Alfonso Molina</a:t>
            </a:r>
          </a:p>
          <a:p>
            <a:endParaRPr lang="en-GB" sz="1500" dirty="0" smtClean="0">
              <a:latin typeface="Times"/>
              <a:cs typeface="Times"/>
            </a:endParaRPr>
          </a:p>
          <a:p>
            <a:r>
              <a:rPr lang="en-GB" sz="1500" b="1" dirty="0" err="1" smtClean="0">
                <a:latin typeface="Times"/>
                <a:cs typeface="Times"/>
              </a:rPr>
              <a:t>Fonti</a:t>
            </a:r>
            <a:endParaRPr lang="en-GB" sz="1500" b="1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Lavori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David </a:t>
            </a:r>
            <a:r>
              <a:rPr lang="en-GB" sz="1500" dirty="0" err="1" smtClean="0">
                <a:latin typeface="Times"/>
                <a:cs typeface="Times"/>
              </a:rPr>
              <a:t>Jonassen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Citazioni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varie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</a:t>
            </a: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poesia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con </a:t>
            </a:r>
            <a:r>
              <a:rPr lang="en-GB" sz="1500" dirty="0" err="1" smtClean="0">
                <a:latin typeface="Times"/>
                <a:cs typeface="Times"/>
              </a:rPr>
              <a:t>immagini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connessi</a:t>
            </a:r>
            <a:r>
              <a:rPr lang="en-GB" sz="1500" dirty="0" smtClean="0">
                <a:latin typeface="Times"/>
                <a:cs typeface="Times"/>
              </a:rPr>
              <a:t> al </a:t>
            </a:r>
            <a:r>
              <a:rPr lang="en-GB" sz="1500" dirty="0" err="1" smtClean="0">
                <a:latin typeface="Times"/>
                <a:cs typeface="Times"/>
              </a:rPr>
              <a:t>concetto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Problema</a:t>
            </a:r>
            <a:endParaRPr lang="en-GB" sz="150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385</Words>
  <Application>Microsoft Office PowerPoint</Application>
  <PresentationFormat>Presentazione su schermo 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Grazia</cp:lastModifiedBy>
  <cp:revision>230</cp:revision>
  <dcterms:created xsi:type="dcterms:W3CDTF">2013-03-25T14:23:33Z</dcterms:created>
  <dcterms:modified xsi:type="dcterms:W3CDTF">2013-04-04T11:02:09Z</dcterms:modified>
</cp:coreProperties>
</file>