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6" r:id="rId2"/>
    <p:sldId id="337" r:id="rId3"/>
    <p:sldId id="338" r:id="rId4"/>
    <p:sldId id="351" r:id="rId5"/>
    <p:sldId id="341" r:id="rId6"/>
    <p:sldId id="349" r:id="rId7"/>
    <p:sldId id="343" r:id="rId8"/>
    <p:sldId id="312" r:id="rId9"/>
    <p:sldId id="317" r:id="rId10"/>
    <p:sldId id="313" r:id="rId11"/>
    <p:sldId id="314" r:id="rId12"/>
    <p:sldId id="315" r:id="rId13"/>
    <p:sldId id="316" r:id="rId14"/>
    <p:sldId id="318" r:id="rId15"/>
    <p:sldId id="353" r:id="rId16"/>
    <p:sldId id="346" r:id="rId17"/>
    <p:sldId id="330" r:id="rId18"/>
    <p:sldId id="339" r:id="rId19"/>
    <p:sldId id="340" r:id="rId20"/>
  </p:sldIdLst>
  <p:sldSz cx="9144000" cy="6858000" type="screen4x3"/>
  <p:notesSz cx="6858000" cy="9144000"/>
  <p:custDataLst>
    <p:tags r:id="rId22"/>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8FF50"/>
    <a:srgbClr val="35D74F"/>
    <a:srgbClr val="60D735"/>
    <a:srgbClr val="0BFFA9"/>
    <a:srgbClr val="109407"/>
    <a:srgbClr val="4FD71F"/>
    <a:srgbClr val="08E14A"/>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53134-C31E-B14A-B91B-EB6445119C97}" type="datetimeFigureOut">
              <a:rPr lang="it-IT" smtClean="0"/>
              <a:pPr/>
              <a:t>26/03/2013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997F6-F01B-F14E-9E17-1A0CBD1BE9B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0E8AC-4814-45D4-BA23-854D0978FE7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gif"/><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gif"/></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209800" y="2133600"/>
            <a:ext cx="4796753" cy="724560"/>
          </a:xfrm>
        </p:spPr>
        <p:txBody>
          <a:bodyPr>
            <a:normAutofit fontScale="70000" lnSpcReduction="20000"/>
          </a:bodyPr>
          <a:lstStyle/>
          <a:p>
            <a:r>
              <a:rPr lang="en-GB" sz="3300" b="1" dirty="0" smtClean="0">
                <a:solidFill>
                  <a:srgbClr val="800000"/>
                </a:solidFill>
                <a:latin typeface="Times"/>
                <a:cs typeface="Times"/>
              </a:rPr>
              <a:t>The Nature of Problems –</a:t>
            </a:r>
          </a:p>
          <a:p>
            <a:r>
              <a:rPr lang="en-GB" sz="3300" b="1" dirty="0" smtClean="0">
                <a:solidFill>
                  <a:srgbClr val="800000"/>
                </a:solidFill>
                <a:latin typeface="Times"/>
                <a:cs typeface="Times"/>
              </a:rPr>
              <a:t> Complexity</a:t>
            </a:r>
            <a:endParaRPr lang="en-GB" sz="3300" b="1" dirty="0">
              <a:solidFill>
                <a:srgbClr val="800000"/>
              </a:solidFill>
              <a:latin typeface="Times"/>
              <a:cs typeface="Times"/>
            </a:endParaRPr>
          </a:p>
        </p:txBody>
      </p:sp>
      <p:pic>
        <p:nvPicPr>
          <p:cNvPr id="4" name="Immagine 3" descr="many-problems.jpg"/>
          <p:cNvPicPr>
            <a:picLocks noChangeAspect="1"/>
          </p:cNvPicPr>
          <p:nvPr/>
        </p:nvPicPr>
        <p:blipFill>
          <a:blip r:embed="rId2"/>
          <a:stretch>
            <a:fillRect/>
          </a:stretch>
        </p:blipFill>
        <p:spPr>
          <a:xfrm>
            <a:off x="3429000" y="3429000"/>
            <a:ext cx="2133600" cy="213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457200"/>
            <a:ext cx="6642507" cy="1752600"/>
          </a:xfrm>
        </p:spPr>
        <p:txBody>
          <a:bodyPr>
            <a:noAutofit/>
          </a:bodyPr>
          <a:lstStyle/>
          <a:p>
            <a:r>
              <a:rPr lang="en-GB" sz="2300" b="1" dirty="0" smtClean="0">
                <a:solidFill>
                  <a:srgbClr val="800000"/>
                </a:solidFill>
                <a:latin typeface="Times"/>
                <a:cs typeface="Times"/>
              </a:rPr>
              <a:t>Nature of Problems</a:t>
            </a:r>
          </a:p>
          <a:p>
            <a:endParaRPr lang="en-GB" sz="2300" b="1" dirty="0" smtClean="0">
              <a:solidFill>
                <a:srgbClr val="800000"/>
              </a:solidFill>
              <a:latin typeface="Times"/>
              <a:cs typeface="Times"/>
            </a:endParaRPr>
          </a:p>
          <a:p>
            <a:r>
              <a:rPr lang="en-GB" sz="2100" b="1" dirty="0" smtClean="0">
                <a:solidFill>
                  <a:srgbClr val="800000"/>
                </a:solidFill>
                <a:latin typeface="Times"/>
                <a:cs typeface="Times"/>
              </a:rPr>
              <a:t>Problems can vary in the amount of knowledge or skills they require for solution</a:t>
            </a:r>
          </a:p>
          <a:p>
            <a:endParaRPr lang="it-IT" sz="2300" b="1" dirty="0" smtClean="0">
              <a:solidFill>
                <a:schemeClr val="tx1"/>
              </a:solidFill>
              <a:latin typeface="Times"/>
              <a:cs typeface="Times"/>
            </a:endParaRPr>
          </a:p>
          <a:p>
            <a:endParaRPr lang="it-IT" sz="2300" b="1" dirty="0" smtClean="0">
              <a:solidFill>
                <a:schemeClr val="tx1"/>
              </a:solidFill>
              <a:latin typeface="Times"/>
              <a:cs typeface="Times"/>
            </a:endParaRPr>
          </a:p>
        </p:txBody>
      </p:sp>
      <p:sp>
        <p:nvSpPr>
          <p:cNvPr id="31" name="CasellaDiTesto 30"/>
          <p:cNvSpPr txBox="1"/>
          <p:nvPr/>
        </p:nvSpPr>
        <p:spPr>
          <a:xfrm>
            <a:off x="381000" y="3505200"/>
            <a:ext cx="543739" cy="276999"/>
          </a:xfrm>
          <a:prstGeom prst="rect">
            <a:avLst/>
          </a:prstGeom>
          <a:noFill/>
        </p:spPr>
        <p:txBody>
          <a:bodyPr wrap="none" rtlCol="0">
            <a:spAutoFit/>
          </a:bodyPr>
          <a:lstStyle/>
          <a:p>
            <a:r>
              <a:rPr lang="it-IT" sz="1200" b="1" dirty="0" smtClean="0">
                <a:latin typeface="Times New Roman"/>
                <a:cs typeface="Times New Roman"/>
              </a:rPr>
              <a:t>Little</a:t>
            </a:r>
            <a:endParaRPr lang="it-IT" sz="1200" b="1" dirty="0">
              <a:latin typeface="Times New Roman"/>
              <a:cs typeface="Times New Roman"/>
            </a:endParaRPr>
          </a:p>
        </p:txBody>
      </p:sp>
      <p:sp>
        <p:nvSpPr>
          <p:cNvPr id="33" name="Rettangolo 32"/>
          <p:cNvSpPr/>
          <p:nvPr/>
        </p:nvSpPr>
        <p:spPr>
          <a:xfrm>
            <a:off x="8077200" y="3581400"/>
            <a:ext cx="475386" cy="276999"/>
          </a:xfrm>
          <a:prstGeom prst="rect">
            <a:avLst/>
          </a:prstGeom>
        </p:spPr>
        <p:txBody>
          <a:bodyPr wrap="none">
            <a:spAutoFit/>
          </a:bodyPr>
          <a:lstStyle/>
          <a:p>
            <a:r>
              <a:rPr lang="it-IT" sz="1200" b="1" dirty="0" err="1" smtClean="0">
                <a:latin typeface="Times New Roman"/>
                <a:cs typeface="Times New Roman"/>
              </a:rPr>
              <a:t>Lots</a:t>
            </a:r>
            <a:endParaRPr lang="it-IT" sz="1200" b="1" dirty="0">
              <a:latin typeface="Times New Roman"/>
              <a:cs typeface="Times New Roman"/>
            </a:endParaRPr>
          </a:p>
        </p:txBody>
      </p:sp>
      <p:cxnSp>
        <p:nvCxnSpPr>
          <p:cNvPr id="42" name="Connettore 2 41"/>
          <p:cNvCxnSpPr/>
          <p:nvPr/>
        </p:nvCxnSpPr>
        <p:spPr>
          <a:xfrm>
            <a:off x="381000" y="3810000"/>
            <a:ext cx="8229601" cy="76199"/>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792707" y="3551373"/>
            <a:ext cx="1680114"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500" b="1" dirty="0" err="1" smtClean="0">
                <a:latin typeface="Times"/>
                <a:cs typeface="Times"/>
              </a:rPr>
              <a:t>Amount</a:t>
            </a:r>
            <a:r>
              <a:rPr lang="it-IT" sz="1500" b="1" dirty="0" smtClean="0">
                <a:latin typeface="Times"/>
                <a:cs typeface="Times"/>
              </a:rPr>
              <a:t> </a:t>
            </a:r>
            <a:r>
              <a:rPr lang="it-IT" sz="1500" b="1" dirty="0" err="1" smtClean="0">
                <a:latin typeface="Times"/>
                <a:cs typeface="Times"/>
              </a:rPr>
              <a:t>of</a:t>
            </a:r>
            <a:r>
              <a:rPr lang="it-IT" sz="1500" b="1" dirty="0" smtClean="0">
                <a:latin typeface="Times"/>
                <a:cs typeface="Times"/>
              </a:rPr>
              <a:t> </a:t>
            </a:r>
            <a:r>
              <a:rPr lang="it-IT" sz="1500" b="1" dirty="0" err="1" smtClean="0">
                <a:latin typeface="Times"/>
                <a:cs typeface="Times"/>
              </a:rPr>
              <a:t>Knowledgee</a:t>
            </a:r>
            <a:endParaRPr lang="it-IT" sz="1500" b="1" dirty="0">
              <a:latin typeface="Times"/>
              <a:cs typeface="Times"/>
            </a:endParaRPr>
          </a:p>
        </p:txBody>
      </p:sp>
      <p:pic>
        <p:nvPicPr>
          <p:cNvPr id="16" name="Immagine 15" descr="1 + 1.jpeg"/>
          <p:cNvPicPr>
            <a:picLocks noChangeAspect="1"/>
          </p:cNvPicPr>
          <p:nvPr/>
        </p:nvPicPr>
        <p:blipFill>
          <a:blip r:embed="rId2"/>
          <a:stretch>
            <a:fillRect/>
          </a:stretch>
        </p:blipFill>
        <p:spPr>
          <a:xfrm>
            <a:off x="348673" y="2743200"/>
            <a:ext cx="1959208" cy="808173"/>
          </a:xfrm>
          <a:prstGeom prst="rect">
            <a:avLst/>
          </a:prstGeom>
        </p:spPr>
      </p:pic>
      <p:pic>
        <p:nvPicPr>
          <p:cNvPr id="17" name="Immagine 16" descr="Unknown.jpeg"/>
          <p:cNvPicPr>
            <a:picLocks noChangeAspect="1"/>
          </p:cNvPicPr>
          <p:nvPr/>
        </p:nvPicPr>
        <p:blipFill>
          <a:blip r:embed="rId3"/>
          <a:stretch>
            <a:fillRect/>
          </a:stretch>
        </p:blipFill>
        <p:spPr>
          <a:xfrm>
            <a:off x="457200" y="3882013"/>
            <a:ext cx="1371600" cy="2095080"/>
          </a:xfrm>
          <a:prstGeom prst="rect">
            <a:avLst/>
          </a:prstGeom>
        </p:spPr>
      </p:pic>
      <p:pic>
        <p:nvPicPr>
          <p:cNvPr id="20" name="Immagine 19" descr="Corbis-42-15607469.jpg"/>
          <p:cNvPicPr>
            <a:picLocks noChangeAspect="1"/>
          </p:cNvPicPr>
          <p:nvPr/>
        </p:nvPicPr>
        <p:blipFill>
          <a:blip r:embed="rId4" cstate="print"/>
          <a:stretch>
            <a:fillRect/>
          </a:stretch>
        </p:blipFill>
        <p:spPr>
          <a:xfrm>
            <a:off x="6934200" y="2297036"/>
            <a:ext cx="1828800" cy="1343699"/>
          </a:xfrm>
          <a:prstGeom prst="rect">
            <a:avLst/>
          </a:prstGeom>
        </p:spPr>
      </p:pic>
      <p:pic>
        <p:nvPicPr>
          <p:cNvPr id="21" name="Immagine 20" descr="FMX_MG.jpg"/>
          <p:cNvPicPr>
            <a:picLocks noChangeAspect="1"/>
          </p:cNvPicPr>
          <p:nvPr/>
        </p:nvPicPr>
        <p:blipFill>
          <a:blip r:embed="rId5" cstate="print"/>
          <a:stretch>
            <a:fillRect/>
          </a:stretch>
        </p:blipFill>
        <p:spPr>
          <a:xfrm>
            <a:off x="7086600" y="4038600"/>
            <a:ext cx="1737481" cy="1536814"/>
          </a:xfrm>
          <a:prstGeom prst="rect">
            <a:avLst/>
          </a:prstGeom>
        </p:spPr>
      </p:pic>
      <p:pic>
        <p:nvPicPr>
          <p:cNvPr id="11" name="Immagine 10" descr="438632-Cartoon-Man-Holding-His-Throbbing-Thumb-After-Hitting-It-With-A-Hammer.jpg"/>
          <p:cNvPicPr>
            <a:picLocks noChangeAspect="1"/>
          </p:cNvPicPr>
          <p:nvPr/>
        </p:nvPicPr>
        <p:blipFill>
          <a:blip r:embed="rId6" cstate="print"/>
          <a:stretch>
            <a:fillRect/>
          </a:stretch>
        </p:blipFill>
        <p:spPr>
          <a:xfrm>
            <a:off x="1981200" y="4604332"/>
            <a:ext cx="1524000" cy="1838606"/>
          </a:xfrm>
          <a:prstGeom prst="rect">
            <a:avLst/>
          </a:prstGeom>
        </p:spPr>
      </p:pic>
      <p:pic>
        <p:nvPicPr>
          <p:cNvPr id="12" name="Immagine 11" descr="mka0117l.jpg.png"/>
          <p:cNvPicPr>
            <a:picLocks noChangeAspect="1"/>
          </p:cNvPicPr>
          <p:nvPr/>
        </p:nvPicPr>
        <p:blipFill>
          <a:blip r:embed="rId7"/>
          <a:stretch>
            <a:fillRect/>
          </a:stretch>
        </p:blipFill>
        <p:spPr>
          <a:xfrm>
            <a:off x="5638800" y="4432030"/>
            <a:ext cx="1426686" cy="20236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p:cNvSpPr txBox="1"/>
          <p:nvPr/>
        </p:nvSpPr>
        <p:spPr>
          <a:xfrm>
            <a:off x="381000" y="3581400"/>
            <a:ext cx="1073882" cy="276999"/>
          </a:xfrm>
          <a:prstGeom prst="rect">
            <a:avLst/>
          </a:prstGeom>
          <a:noFill/>
        </p:spPr>
        <p:txBody>
          <a:bodyPr wrap="none" rtlCol="0">
            <a:spAutoFit/>
          </a:bodyPr>
          <a:lstStyle/>
          <a:p>
            <a:r>
              <a:rPr lang="en-GB" sz="1200" b="1" smtClean="0">
                <a:latin typeface="Times New Roman"/>
                <a:cs typeface="Times New Roman"/>
              </a:rPr>
              <a:t>Easy to grasp</a:t>
            </a:r>
            <a:endParaRPr lang="en-GB" sz="1200" b="1">
              <a:latin typeface="Times New Roman"/>
              <a:cs typeface="Times New Roman"/>
            </a:endParaRPr>
          </a:p>
        </p:txBody>
      </p:sp>
      <p:sp>
        <p:nvSpPr>
          <p:cNvPr id="33" name="Rettangolo 32"/>
          <p:cNvSpPr/>
          <p:nvPr/>
        </p:nvSpPr>
        <p:spPr>
          <a:xfrm>
            <a:off x="7467600" y="3657600"/>
            <a:ext cx="1304489" cy="276999"/>
          </a:xfrm>
          <a:prstGeom prst="rect">
            <a:avLst/>
          </a:prstGeom>
        </p:spPr>
        <p:txBody>
          <a:bodyPr wrap="none">
            <a:spAutoFit/>
          </a:bodyPr>
          <a:lstStyle/>
          <a:p>
            <a:r>
              <a:rPr lang="en-GB" sz="1200" b="1" smtClean="0">
                <a:latin typeface="Times New Roman"/>
                <a:cs typeface="Times New Roman"/>
              </a:rPr>
              <a:t>Difficult to grasp</a:t>
            </a:r>
            <a:endParaRPr lang="en-GB" sz="1200" b="1">
              <a:latin typeface="Times New Roman"/>
              <a:cs typeface="Times New Roman"/>
            </a:endParaRPr>
          </a:p>
        </p:txBody>
      </p:sp>
      <p:cxnSp>
        <p:nvCxnSpPr>
          <p:cNvPr id="42" name="Connettore 2 41"/>
          <p:cNvCxnSpPr/>
          <p:nvPr/>
        </p:nvCxnSpPr>
        <p:spPr>
          <a:xfrm>
            <a:off x="410103" y="3909897"/>
            <a:ext cx="8276697" cy="5250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683630" y="3586731"/>
            <a:ext cx="1680114"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Difficulty of grasping</a:t>
            </a:r>
            <a:endParaRPr lang="en-GB" sz="1500" b="1">
              <a:latin typeface="Times"/>
              <a:cs typeface="Times"/>
            </a:endParaRPr>
          </a:p>
        </p:txBody>
      </p:sp>
      <p:sp>
        <p:nvSpPr>
          <p:cNvPr id="15" name="Rettangolo 14"/>
          <p:cNvSpPr/>
          <p:nvPr/>
        </p:nvSpPr>
        <p:spPr>
          <a:xfrm>
            <a:off x="1332304" y="420712"/>
            <a:ext cx="7202096" cy="1508105"/>
          </a:xfrm>
          <a:prstGeom prst="rect">
            <a:avLst/>
          </a:prstGeom>
        </p:spPr>
        <p:txBody>
          <a:bodyPr wrap="square">
            <a:spAutoFit/>
          </a:bodyPr>
          <a:lstStyle/>
          <a:p>
            <a:pPr algn="ctr"/>
            <a:r>
              <a:rPr lang="en-GB" sz="2300" b="1" smtClean="0">
                <a:solidFill>
                  <a:srgbClr val="800000"/>
                </a:solidFill>
                <a:latin typeface="Times"/>
                <a:cs typeface="Times"/>
              </a:rPr>
              <a:t>Nature of Problems</a:t>
            </a:r>
          </a:p>
          <a:p>
            <a:pPr algn="ctr"/>
            <a:endParaRPr lang="en-GB" sz="2300" b="1" smtClean="0">
              <a:solidFill>
                <a:srgbClr val="800000"/>
              </a:solidFill>
              <a:latin typeface="Times"/>
              <a:cs typeface="Times"/>
            </a:endParaRPr>
          </a:p>
          <a:p>
            <a:pPr algn="ctr"/>
            <a:r>
              <a:rPr lang="en-GB" sz="2300" b="1" smtClean="0">
                <a:solidFill>
                  <a:srgbClr val="800000"/>
                </a:solidFill>
                <a:latin typeface="Times"/>
                <a:cs typeface="Times"/>
              </a:rPr>
              <a:t>Problems can vary in the level of difficulty presented by their knowledge area – easy or difficult to grasp</a:t>
            </a:r>
          </a:p>
        </p:txBody>
      </p:sp>
      <p:pic>
        <p:nvPicPr>
          <p:cNvPr id="14" name="Immagine 13" descr="carrot-peel-lt.jpg"/>
          <p:cNvPicPr>
            <a:picLocks noChangeAspect="1"/>
          </p:cNvPicPr>
          <p:nvPr/>
        </p:nvPicPr>
        <p:blipFill>
          <a:blip r:embed="rId2"/>
          <a:stretch>
            <a:fillRect/>
          </a:stretch>
        </p:blipFill>
        <p:spPr>
          <a:xfrm>
            <a:off x="294080" y="2035556"/>
            <a:ext cx="1763320" cy="1545844"/>
          </a:xfrm>
          <a:prstGeom prst="rect">
            <a:avLst/>
          </a:prstGeom>
        </p:spPr>
      </p:pic>
      <p:pic>
        <p:nvPicPr>
          <p:cNvPr id="16" name="Immagine 15" descr="images-3.jpeg"/>
          <p:cNvPicPr>
            <a:picLocks noChangeAspect="1"/>
          </p:cNvPicPr>
          <p:nvPr/>
        </p:nvPicPr>
        <p:blipFill>
          <a:blip r:embed="rId3"/>
          <a:stretch>
            <a:fillRect/>
          </a:stretch>
        </p:blipFill>
        <p:spPr>
          <a:xfrm>
            <a:off x="152400" y="4038600"/>
            <a:ext cx="1895382" cy="1600200"/>
          </a:xfrm>
          <a:prstGeom prst="rect">
            <a:avLst/>
          </a:prstGeom>
        </p:spPr>
      </p:pic>
      <p:pic>
        <p:nvPicPr>
          <p:cNvPr id="26" name="Immagine 25" descr="images-3.jpeg"/>
          <p:cNvPicPr>
            <a:picLocks noChangeAspect="1"/>
          </p:cNvPicPr>
          <p:nvPr/>
        </p:nvPicPr>
        <p:blipFill>
          <a:blip r:embed="rId4"/>
          <a:stretch>
            <a:fillRect/>
          </a:stretch>
        </p:blipFill>
        <p:spPr>
          <a:xfrm>
            <a:off x="6934200" y="4114800"/>
            <a:ext cx="1947086" cy="1143000"/>
          </a:xfrm>
          <a:prstGeom prst="rect">
            <a:avLst/>
          </a:prstGeom>
        </p:spPr>
      </p:pic>
      <p:pic>
        <p:nvPicPr>
          <p:cNvPr id="27" name="Immagine 26" descr="1-s2.0-S095579971100035X-gr10.jpg"/>
          <p:cNvPicPr>
            <a:picLocks noChangeAspect="1"/>
          </p:cNvPicPr>
          <p:nvPr/>
        </p:nvPicPr>
        <p:blipFill>
          <a:blip r:embed="rId5"/>
          <a:stretch>
            <a:fillRect/>
          </a:stretch>
        </p:blipFill>
        <p:spPr>
          <a:xfrm>
            <a:off x="6934200" y="2209800"/>
            <a:ext cx="1880767" cy="1429965"/>
          </a:xfrm>
          <a:prstGeom prst="rect">
            <a:avLst/>
          </a:prstGeom>
        </p:spPr>
      </p:pic>
      <p:pic>
        <p:nvPicPr>
          <p:cNvPr id="12" name="Immagine 11" descr="ttm191901cc_rgb_onl_661678a.jpg"/>
          <p:cNvPicPr>
            <a:picLocks noChangeAspect="1"/>
          </p:cNvPicPr>
          <p:nvPr/>
        </p:nvPicPr>
        <p:blipFill>
          <a:blip r:embed="rId6"/>
          <a:stretch>
            <a:fillRect/>
          </a:stretch>
        </p:blipFill>
        <p:spPr>
          <a:xfrm>
            <a:off x="4648200" y="4800600"/>
            <a:ext cx="2254469" cy="1676400"/>
          </a:xfrm>
          <a:prstGeom prst="rect">
            <a:avLst/>
          </a:prstGeom>
        </p:spPr>
      </p:pic>
      <p:pic>
        <p:nvPicPr>
          <p:cNvPr id="13" name="Immagine 12" descr="dogs-tv_400.png"/>
          <p:cNvPicPr>
            <a:picLocks noChangeAspect="1"/>
          </p:cNvPicPr>
          <p:nvPr/>
        </p:nvPicPr>
        <p:blipFill>
          <a:blip r:embed="rId7"/>
          <a:stretch>
            <a:fillRect/>
          </a:stretch>
        </p:blipFill>
        <p:spPr>
          <a:xfrm>
            <a:off x="1904999" y="4648200"/>
            <a:ext cx="2090057" cy="1828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p:cNvSpPr txBox="1"/>
          <p:nvPr/>
        </p:nvSpPr>
        <p:spPr>
          <a:xfrm>
            <a:off x="304800" y="3581400"/>
            <a:ext cx="847182" cy="276999"/>
          </a:xfrm>
          <a:prstGeom prst="rect">
            <a:avLst/>
          </a:prstGeom>
          <a:noFill/>
        </p:spPr>
        <p:txBody>
          <a:bodyPr wrap="none" rtlCol="0">
            <a:spAutoFit/>
          </a:bodyPr>
          <a:lstStyle/>
          <a:p>
            <a:r>
              <a:rPr lang="en-GB" sz="1200" b="1" smtClean="0">
                <a:latin typeface="Times New Roman"/>
                <a:cs typeface="Times New Roman"/>
              </a:rPr>
              <a:t>Few Steps</a:t>
            </a:r>
            <a:endParaRPr lang="en-GB" sz="1200" b="1">
              <a:latin typeface="Times New Roman"/>
              <a:cs typeface="Times New Roman"/>
            </a:endParaRPr>
          </a:p>
        </p:txBody>
      </p:sp>
      <p:sp>
        <p:nvSpPr>
          <p:cNvPr id="33" name="Rettangolo 32"/>
          <p:cNvSpPr/>
          <p:nvPr/>
        </p:nvSpPr>
        <p:spPr>
          <a:xfrm>
            <a:off x="7583250" y="3586731"/>
            <a:ext cx="1137977" cy="276999"/>
          </a:xfrm>
          <a:prstGeom prst="rect">
            <a:avLst/>
          </a:prstGeom>
        </p:spPr>
        <p:txBody>
          <a:bodyPr wrap="none">
            <a:spAutoFit/>
          </a:bodyPr>
          <a:lstStyle/>
          <a:p>
            <a:r>
              <a:rPr lang="en-GB" sz="1200" b="1" smtClean="0">
                <a:latin typeface="Times New Roman"/>
                <a:cs typeface="Times New Roman"/>
              </a:rPr>
              <a:t>Multiple Steps</a:t>
            </a:r>
            <a:endParaRPr lang="en-GB" sz="1200" b="1">
              <a:latin typeface="Times New Roman"/>
              <a:cs typeface="Times New Roman"/>
            </a:endParaRPr>
          </a:p>
        </p:txBody>
      </p:sp>
      <p:cxnSp>
        <p:nvCxnSpPr>
          <p:cNvPr id="42" name="Connettore 2 41"/>
          <p:cNvCxnSpPr/>
          <p:nvPr/>
        </p:nvCxnSpPr>
        <p:spPr>
          <a:xfrm>
            <a:off x="304800" y="3886200"/>
            <a:ext cx="8230903" cy="5243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683630" y="3586731"/>
            <a:ext cx="1680114"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Amount of Steps</a:t>
            </a:r>
            <a:endParaRPr lang="en-GB" sz="1500" b="1">
              <a:latin typeface="Times"/>
              <a:cs typeface="Times"/>
            </a:endParaRPr>
          </a:p>
        </p:txBody>
      </p:sp>
      <p:sp>
        <p:nvSpPr>
          <p:cNvPr id="15" name="Rettangolo 14"/>
          <p:cNvSpPr/>
          <p:nvPr/>
        </p:nvSpPr>
        <p:spPr>
          <a:xfrm>
            <a:off x="1332304" y="420712"/>
            <a:ext cx="6531802" cy="1508105"/>
          </a:xfrm>
          <a:prstGeom prst="rect">
            <a:avLst/>
          </a:prstGeom>
        </p:spPr>
        <p:txBody>
          <a:bodyPr wrap="square">
            <a:spAutoFit/>
          </a:bodyPr>
          <a:lstStyle/>
          <a:p>
            <a:pPr algn="ctr"/>
            <a:r>
              <a:rPr lang="en-GB" sz="2300" b="1" smtClean="0">
                <a:solidFill>
                  <a:srgbClr val="800000"/>
                </a:solidFill>
                <a:latin typeface="Times"/>
                <a:cs typeface="Times"/>
              </a:rPr>
              <a:t>Nature of Problems</a:t>
            </a:r>
          </a:p>
          <a:p>
            <a:pPr algn="ctr"/>
            <a:endParaRPr lang="en-GB" sz="2300" b="1" smtClean="0">
              <a:solidFill>
                <a:srgbClr val="800000"/>
              </a:solidFill>
              <a:latin typeface="Times"/>
              <a:cs typeface="Times"/>
            </a:endParaRPr>
          </a:p>
          <a:p>
            <a:pPr algn="ctr"/>
            <a:r>
              <a:rPr lang="en-GB" sz="2300" b="1" smtClean="0">
                <a:solidFill>
                  <a:srgbClr val="800000"/>
                </a:solidFill>
                <a:latin typeface="Times"/>
                <a:cs typeface="Times"/>
              </a:rPr>
              <a:t>Problems can vary in the amount of steps required for their solution - level of intricacy</a:t>
            </a:r>
          </a:p>
        </p:txBody>
      </p:sp>
      <p:pic>
        <p:nvPicPr>
          <p:cNvPr id="11" name="Immagine 10" descr="RTR1RJPN_461.jpg"/>
          <p:cNvPicPr>
            <a:picLocks noChangeAspect="1"/>
          </p:cNvPicPr>
          <p:nvPr/>
        </p:nvPicPr>
        <p:blipFill>
          <a:blip r:embed="rId2" cstate="print"/>
          <a:stretch>
            <a:fillRect/>
          </a:stretch>
        </p:blipFill>
        <p:spPr>
          <a:xfrm>
            <a:off x="7086600" y="4114800"/>
            <a:ext cx="1831840" cy="1295400"/>
          </a:xfrm>
          <a:prstGeom prst="rect">
            <a:avLst/>
          </a:prstGeom>
        </p:spPr>
      </p:pic>
      <p:pic>
        <p:nvPicPr>
          <p:cNvPr id="12" name="Immagine 11" descr="mathanxiety.jpg"/>
          <p:cNvPicPr>
            <a:picLocks noChangeAspect="1"/>
          </p:cNvPicPr>
          <p:nvPr/>
        </p:nvPicPr>
        <p:blipFill>
          <a:blip r:embed="rId3"/>
          <a:stretch>
            <a:fillRect/>
          </a:stretch>
        </p:blipFill>
        <p:spPr>
          <a:xfrm>
            <a:off x="6934200" y="2316160"/>
            <a:ext cx="1981200" cy="1320800"/>
          </a:xfrm>
          <a:prstGeom prst="rect">
            <a:avLst/>
          </a:prstGeom>
        </p:spPr>
      </p:pic>
      <p:pic>
        <p:nvPicPr>
          <p:cNvPr id="19" name="Immagine 18" descr="bikeman.gif"/>
          <p:cNvPicPr>
            <a:picLocks noChangeAspect="1"/>
          </p:cNvPicPr>
          <p:nvPr/>
        </p:nvPicPr>
        <p:blipFill>
          <a:blip r:embed="rId4"/>
          <a:stretch>
            <a:fillRect/>
          </a:stretch>
        </p:blipFill>
        <p:spPr>
          <a:xfrm>
            <a:off x="288649" y="1977656"/>
            <a:ext cx="1692551" cy="1603744"/>
          </a:xfrm>
          <a:prstGeom prst="rect">
            <a:avLst/>
          </a:prstGeom>
        </p:spPr>
      </p:pic>
      <p:pic>
        <p:nvPicPr>
          <p:cNvPr id="20" name="Immagine 19" descr="nut-bowl.png"/>
          <p:cNvPicPr>
            <a:picLocks noChangeAspect="1"/>
          </p:cNvPicPr>
          <p:nvPr/>
        </p:nvPicPr>
        <p:blipFill>
          <a:blip r:embed="rId5" cstate="print"/>
          <a:stretch>
            <a:fillRect/>
          </a:stretch>
        </p:blipFill>
        <p:spPr>
          <a:xfrm>
            <a:off x="228600" y="4038600"/>
            <a:ext cx="1657769" cy="1339478"/>
          </a:xfrm>
          <a:prstGeom prst="rect">
            <a:avLst/>
          </a:prstGeom>
        </p:spPr>
      </p:pic>
      <p:pic>
        <p:nvPicPr>
          <p:cNvPr id="14" name="Immagine 13" descr="blogger-cartoon.gif"/>
          <p:cNvPicPr>
            <a:picLocks noChangeAspect="1"/>
          </p:cNvPicPr>
          <p:nvPr/>
        </p:nvPicPr>
        <p:blipFill>
          <a:blip r:embed="rId6"/>
          <a:stretch>
            <a:fillRect/>
          </a:stretch>
        </p:blipFill>
        <p:spPr>
          <a:xfrm>
            <a:off x="1905000" y="4647614"/>
            <a:ext cx="2362200" cy="1776193"/>
          </a:xfrm>
          <a:prstGeom prst="rect">
            <a:avLst/>
          </a:prstGeom>
        </p:spPr>
      </p:pic>
      <p:pic>
        <p:nvPicPr>
          <p:cNvPr id="18" name="Immagine 17" descr="120213_cartoon_068_a16372_p465.gif"/>
          <p:cNvPicPr>
            <a:picLocks noChangeAspect="1"/>
          </p:cNvPicPr>
          <p:nvPr/>
        </p:nvPicPr>
        <p:blipFill>
          <a:blip r:embed="rId7"/>
          <a:stretch>
            <a:fillRect/>
          </a:stretch>
        </p:blipFill>
        <p:spPr>
          <a:xfrm>
            <a:off x="4709278" y="4495800"/>
            <a:ext cx="2301122" cy="19200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p:cNvSpPr txBox="1"/>
          <p:nvPr/>
        </p:nvSpPr>
        <p:spPr>
          <a:xfrm>
            <a:off x="410103" y="3586731"/>
            <a:ext cx="1112128" cy="276999"/>
          </a:xfrm>
          <a:prstGeom prst="rect">
            <a:avLst/>
          </a:prstGeom>
          <a:noFill/>
        </p:spPr>
        <p:txBody>
          <a:bodyPr wrap="none" rtlCol="0">
            <a:spAutoFit/>
          </a:bodyPr>
          <a:lstStyle/>
          <a:p>
            <a:r>
              <a:rPr lang="it-IT" sz="1200" b="1" smtClean="0">
                <a:latin typeface="Times New Roman"/>
                <a:cs typeface="Times New Roman"/>
              </a:rPr>
              <a:t>Few Relations</a:t>
            </a:r>
            <a:endParaRPr lang="it-IT" sz="1200" b="1">
              <a:latin typeface="Times New Roman"/>
              <a:cs typeface="Times New Roman"/>
            </a:endParaRPr>
          </a:p>
        </p:txBody>
      </p:sp>
      <p:sp>
        <p:nvSpPr>
          <p:cNvPr id="33" name="Rettangolo 32"/>
          <p:cNvSpPr/>
          <p:nvPr/>
        </p:nvSpPr>
        <p:spPr>
          <a:xfrm>
            <a:off x="7191114" y="3586731"/>
            <a:ext cx="1690637" cy="276999"/>
          </a:xfrm>
          <a:prstGeom prst="rect">
            <a:avLst/>
          </a:prstGeom>
        </p:spPr>
        <p:txBody>
          <a:bodyPr wrap="none">
            <a:spAutoFit/>
          </a:bodyPr>
          <a:lstStyle/>
          <a:p>
            <a:r>
              <a:rPr lang="it-IT" sz="1200" b="1" smtClean="0">
                <a:latin typeface="Times New Roman"/>
                <a:cs typeface="Times New Roman"/>
              </a:rPr>
              <a:t>Multiple Interrelations</a:t>
            </a:r>
            <a:endParaRPr lang="it-IT" sz="1200" b="1">
              <a:latin typeface="Times New Roman"/>
              <a:cs typeface="Times New Roman"/>
            </a:endParaRPr>
          </a:p>
        </p:txBody>
      </p:sp>
      <p:cxnSp>
        <p:nvCxnSpPr>
          <p:cNvPr id="42" name="Connettore 2 41"/>
          <p:cNvCxnSpPr/>
          <p:nvPr/>
        </p:nvCxnSpPr>
        <p:spPr>
          <a:xfrm>
            <a:off x="410103" y="3909897"/>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548620" y="3586731"/>
            <a:ext cx="1815124"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smtClean="0">
                <a:latin typeface="Times"/>
                <a:cs typeface="Times"/>
              </a:rPr>
              <a:t>Amount of Interrelations</a:t>
            </a:r>
            <a:endParaRPr lang="it-IT" sz="1400" b="1">
              <a:latin typeface="Times"/>
              <a:cs typeface="Times"/>
            </a:endParaRPr>
          </a:p>
        </p:txBody>
      </p:sp>
      <p:sp>
        <p:nvSpPr>
          <p:cNvPr id="15" name="Rettangolo 14"/>
          <p:cNvSpPr/>
          <p:nvPr/>
        </p:nvSpPr>
        <p:spPr>
          <a:xfrm>
            <a:off x="838200" y="420712"/>
            <a:ext cx="7696200" cy="1508105"/>
          </a:xfrm>
          <a:prstGeom prst="rect">
            <a:avLst/>
          </a:prstGeom>
        </p:spPr>
        <p:txBody>
          <a:bodyPr wrap="square">
            <a:spAutoFit/>
          </a:bodyPr>
          <a:lstStyle/>
          <a:p>
            <a:pPr algn="ctr"/>
            <a:r>
              <a:rPr lang="it-IT" sz="2300" b="1" smtClean="0">
                <a:solidFill>
                  <a:srgbClr val="800000"/>
                </a:solidFill>
                <a:latin typeface="Times"/>
                <a:cs typeface="Times"/>
              </a:rPr>
              <a:t>Nature of Problems</a:t>
            </a:r>
          </a:p>
          <a:p>
            <a:pPr algn="ctr"/>
            <a:endParaRPr lang="it-IT" sz="2300" b="1" smtClean="0">
              <a:solidFill>
                <a:srgbClr val="800000"/>
              </a:solidFill>
              <a:latin typeface="Times"/>
              <a:cs typeface="Times"/>
            </a:endParaRPr>
          </a:p>
          <a:p>
            <a:pPr algn="ctr"/>
            <a:r>
              <a:rPr lang="it-IT" sz="2300" b="1" smtClean="0">
                <a:solidFill>
                  <a:srgbClr val="800000"/>
                </a:solidFill>
                <a:latin typeface="Times"/>
                <a:cs typeface="Times"/>
              </a:rPr>
              <a:t>Problems can vary in the amount of interrelations between their components (variables) - level of interrelatedness</a:t>
            </a:r>
          </a:p>
        </p:txBody>
      </p:sp>
      <p:pic>
        <p:nvPicPr>
          <p:cNvPr id="9" name="Immagine 8" descr="images-1.jpeg"/>
          <p:cNvPicPr>
            <a:picLocks noChangeAspect="1"/>
          </p:cNvPicPr>
          <p:nvPr/>
        </p:nvPicPr>
        <p:blipFill>
          <a:blip r:embed="rId2"/>
          <a:stretch>
            <a:fillRect/>
          </a:stretch>
        </p:blipFill>
        <p:spPr>
          <a:xfrm>
            <a:off x="152399" y="2667000"/>
            <a:ext cx="2182265" cy="914400"/>
          </a:xfrm>
          <a:prstGeom prst="rect">
            <a:avLst/>
          </a:prstGeom>
        </p:spPr>
      </p:pic>
      <p:pic>
        <p:nvPicPr>
          <p:cNvPr id="10" name="Immagine 9" descr="Business Network.jpg"/>
          <p:cNvPicPr>
            <a:picLocks noChangeAspect="1"/>
          </p:cNvPicPr>
          <p:nvPr/>
        </p:nvPicPr>
        <p:blipFill>
          <a:blip r:embed="rId3"/>
          <a:stretch>
            <a:fillRect/>
          </a:stretch>
        </p:blipFill>
        <p:spPr>
          <a:xfrm>
            <a:off x="152400" y="4114800"/>
            <a:ext cx="2157858" cy="1446224"/>
          </a:xfrm>
          <a:prstGeom prst="rect">
            <a:avLst/>
          </a:prstGeom>
        </p:spPr>
      </p:pic>
      <p:pic>
        <p:nvPicPr>
          <p:cNvPr id="12" name="Immagine 11" descr="small_net_color.gif"/>
          <p:cNvPicPr>
            <a:picLocks noChangeAspect="1"/>
          </p:cNvPicPr>
          <p:nvPr/>
        </p:nvPicPr>
        <p:blipFill>
          <a:blip r:embed="rId4"/>
          <a:stretch>
            <a:fillRect/>
          </a:stretch>
        </p:blipFill>
        <p:spPr>
          <a:xfrm>
            <a:off x="7086600" y="1967506"/>
            <a:ext cx="1614117" cy="1619225"/>
          </a:xfrm>
          <a:prstGeom prst="rect">
            <a:avLst/>
          </a:prstGeom>
        </p:spPr>
      </p:pic>
      <p:pic>
        <p:nvPicPr>
          <p:cNvPr id="14" name="Immagine 13" descr="network effect.jpg"/>
          <p:cNvPicPr>
            <a:picLocks noChangeAspect="1"/>
          </p:cNvPicPr>
          <p:nvPr/>
        </p:nvPicPr>
        <p:blipFill>
          <a:blip r:embed="rId5"/>
          <a:stretch>
            <a:fillRect/>
          </a:stretch>
        </p:blipFill>
        <p:spPr>
          <a:xfrm>
            <a:off x="7086600" y="3938630"/>
            <a:ext cx="1691635" cy="1623969"/>
          </a:xfrm>
          <a:prstGeom prst="rect">
            <a:avLst/>
          </a:prstGeom>
        </p:spPr>
      </p:pic>
      <p:pic>
        <p:nvPicPr>
          <p:cNvPr id="11" name="Immagine 10" descr="Secret Network.jpg"/>
          <p:cNvPicPr>
            <a:picLocks noChangeAspect="1"/>
          </p:cNvPicPr>
          <p:nvPr/>
        </p:nvPicPr>
        <p:blipFill>
          <a:blip r:embed="rId6"/>
          <a:stretch>
            <a:fillRect/>
          </a:stretch>
        </p:blipFill>
        <p:spPr>
          <a:xfrm>
            <a:off x="5257800" y="4560875"/>
            <a:ext cx="1738504" cy="1992325"/>
          </a:xfrm>
          <a:prstGeom prst="rect">
            <a:avLst/>
          </a:prstGeom>
        </p:spPr>
      </p:pic>
      <p:pic>
        <p:nvPicPr>
          <p:cNvPr id="13" name="Immagine 12" descr="Cats_Helping_Eachother_to_get_the_Fish.jpg"/>
          <p:cNvPicPr>
            <a:picLocks noChangeAspect="1"/>
          </p:cNvPicPr>
          <p:nvPr/>
        </p:nvPicPr>
        <p:blipFill>
          <a:blip r:embed="rId7"/>
          <a:stretch>
            <a:fillRect/>
          </a:stretch>
        </p:blipFill>
        <p:spPr>
          <a:xfrm>
            <a:off x="2362200" y="4495800"/>
            <a:ext cx="1524000" cy="21930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nknown.jpeg"/>
          <p:cNvPicPr>
            <a:picLocks noChangeAspect="1"/>
          </p:cNvPicPr>
          <p:nvPr/>
        </p:nvPicPr>
        <p:blipFill>
          <a:blip r:embed="rId2"/>
          <a:stretch>
            <a:fillRect/>
          </a:stretch>
        </p:blipFill>
        <p:spPr>
          <a:xfrm>
            <a:off x="3278220" y="2724998"/>
            <a:ext cx="2397719" cy="1660642"/>
          </a:xfrm>
          <a:prstGeom prst="rect">
            <a:avLst/>
          </a:prstGeom>
        </p:spPr>
      </p:pic>
      <p:sp>
        <p:nvSpPr>
          <p:cNvPr id="5" name="Rettangolo 4"/>
          <p:cNvSpPr/>
          <p:nvPr/>
        </p:nvSpPr>
        <p:spPr>
          <a:xfrm>
            <a:off x="1418202" y="4781560"/>
            <a:ext cx="2876628" cy="646331"/>
          </a:xfrm>
          <a:prstGeom prst="rect">
            <a:avLst/>
          </a:prstGeom>
        </p:spPr>
        <p:txBody>
          <a:bodyPr wrap="square">
            <a:spAutoFit/>
          </a:bodyPr>
          <a:lstStyle/>
          <a:p>
            <a:r>
              <a:rPr lang="en-GB" sz="1200" i="1" smtClean="0">
                <a:latin typeface="Times"/>
                <a:cs typeface="Times"/>
              </a:rPr>
              <a:t>For every complex problem, there is a solution that is simple, neat, and wrong.</a:t>
            </a:r>
          </a:p>
          <a:p>
            <a:r>
              <a:rPr lang="en-GB" sz="1200" smtClean="0">
                <a:latin typeface="Times"/>
                <a:cs typeface="Times"/>
              </a:rPr>
              <a:t>Henry Louis Mencken</a:t>
            </a:r>
          </a:p>
        </p:txBody>
      </p:sp>
      <p:sp>
        <p:nvSpPr>
          <p:cNvPr id="6" name="Rettangolo 5"/>
          <p:cNvSpPr/>
          <p:nvPr/>
        </p:nvSpPr>
        <p:spPr>
          <a:xfrm>
            <a:off x="958764" y="3369977"/>
            <a:ext cx="2387389" cy="1015663"/>
          </a:xfrm>
          <a:prstGeom prst="rect">
            <a:avLst/>
          </a:prstGeom>
        </p:spPr>
        <p:txBody>
          <a:bodyPr wrap="square">
            <a:spAutoFit/>
          </a:bodyPr>
          <a:lstStyle/>
          <a:p>
            <a:r>
              <a:rPr lang="en-GB" sz="1200" i="1" smtClean="0">
                <a:latin typeface="Times"/>
                <a:cs typeface="Times"/>
              </a:rPr>
              <a:t>If you break your neck, if you have nothing to eat, if your house is on fire, then you got a problem. Everything else is inconvenience.</a:t>
            </a:r>
          </a:p>
          <a:p>
            <a:r>
              <a:rPr lang="en-GB" sz="1200" smtClean="0">
                <a:latin typeface="Times"/>
                <a:cs typeface="Times"/>
              </a:rPr>
              <a:t>Robert Fulghum</a:t>
            </a:r>
            <a:endParaRPr lang="en-GB" sz="1200">
              <a:latin typeface="Times"/>
              <a:cs typeface="Times"/>
            </a:endParaRPr>
          </a:p>
        </p:txBody>
      </p:sp>
      <p:sp>
        <p:nvSpPr>
          <p:cNvPr id="12" name="Rettangolo 11"/>
          <p:cNvSpPr/>
          <p:nvPr/>
        </p:nvSpPr>
        <p:spPr>
          <a:xfrm>
            <a:off x="5675939" y="3554643"/>
            <a:ext cx="2703162" cy="830997"/>
          </a:xfrm>
          <a:prstGeom prst="rect">
            <a:avLst/>
          </a:prstGeom>
        </p:spPr>
        <p:txBody>
          <a:bodyPr wrap="square">
            <a:spAutoFit/>
          </a:bodyPr>
          <a:lstStyle/>
          <a:p>
            <a:r>
              <a:rPr lang="en-GB" sz="1200" i="1" smtClean="0">
                <a:latin typeface="Times"/>
                <a:cs typeface="Times"/>
              </a:rPr>
              <a:t>The future will present insurmountable problems  - only when we consider them insurmountable. </a:t>
            </a:r>
          </a:p>
          <a:p>
            <a:r>
              <a:rPr lang="en-GB" sz="1200" smtClean="0">
                <a:latin typeface="Times"/>
                <a:cs typeface="Times"/>
              </a:rPr>
              <a:t>Thomas S. Monson,</a:t>
            </a:r>
            <a:endParaRPr lang="en-GB" sz="1200">
              <a:latin typeface="Times"/>
              <a:cs typeface="Times"/>
            </a:endParaRPr>
          </a:p>
        </p:txBody>
      </p:sp>
      <p:sp>
        <p:nvSpPr>
          <p:cNvPr id="15" name="Rettangolo 14"/>
          <p:cNvSpPr/>
          <p:nvPr/>
        </p:nvSpPr>
        <p:spPr>
          <a:xfrm>
            <a:off x="1251898" y="1709335"/>
            <a:ext cx="3042932" cy="1015663"/>
          </a:xfrm>
          <a:prstGeom prst="rect">
            <a:avLst/>
          </a:prstGeom>
        </p:spPr>
        <p:txBody>
          <a:bodyPr wrap="square">
            <a:spAutoFit/>
          </a:bodyPr>
          <a:lstStyle/>
          <a:p>
            <a:r>
              <a:rPr lang="en-GB" sz="1200" i="1" smtClean="0">
                <a:latin typeface="Times"/>
                <a:cs typeface="Times"/>
              </a:rPr>
              <a:t>No matter how complicated a problem is, it usually can be reduced to a simple, comprehensible form which is often the best solution. </a:t>
            </a:r>
          </a:p>
          <a:p>
            <a:r>
              <a:rPr lang="en-GB" sz="1200" smtClean="0">
                <a:latin typeface="Times"/>
                <a:cs typeface="Times"/>
              </a:rPr>
              <a:t>An Wang (BrainyQuotes)</a:t>
            </a:r>
          </a:p>
        </p:txBody>
      </p:sp>
      <p:sp>
        <p:nvSpPr>
          <p:cNvPr id="16" name="Rettangolo 15"/>
          <p:cNvSpPr/>
          <p:nvPr/>
        </p:nvSpPr>
        <p:spPr>
          <a:xfrm>
            <a:off x="5668481" y="1471899"/>
            <a:ext cx="2491146" cy="1569660"/>
          </a:xfrm>
          <a:prstGeom prst="rect">
            <a:avLst/>
          </a:prstGeom>
        </p:spPr>
        <p:txBody>
          <a:bodyPr wrap="square">
            <a:spAutoFit/>
          </a:bodyPr>
          <a:lstStyle/>
          <a:p>
            <a:r>
              <a:rPr lang="en-GB" sz="1200" i="1" smtClean="0">
                <a:latin typeface="Times"/>
                <a:cs typeface="Times"/>
              </a:rPr>
              <a:t>My mind rebels at stagnation. Give me problems, give me work, give me the most abstruse cryptogram, or the most intricate analysis, and I am in my own proper atmosphere. But I abhor the dull routine of existence. I crave for mental exaltation. </a:t>
            </a:r>
          </a:p>
          <a:p>
            <a:r>
              <a:rPr lang="en-GB" sz="1200" smtClean="0">
                <a:latin typeface="Times"/>
                <a:cs typeface="Times"/>
              </a:rPr>
              <a:t>Sir Arthur Conan Doyle</a:t>
            </a:r>
          </a:p>
        </p:txBody>
      </p:sp>
      <p:sp>
        <p:nvSpPr>
          <p:cNvPr id="17" name="Rettangolo 16"/>
          <p:cNvSpPr/>
          <p:nvPr/>
        </p:nvSpPr>
        <p:spPr>
          <a:xfrm>
            <a:off x="4945350" y="4781560"/>
            <a:ext cx="2911509" cy="830997"/>
          </a:xfrm>
          <a:prstGeom prst="rect">
            <a:avLst/>
          </a:prstGeom>
        </p:spPr>
        <p:txBody>
          <a:bodyPr wrap="square">
            <a:spAutoFit/>
          </a:bodyPr>
          <a:lstStyle/>
          <a:p>
            <a:r>
              <a:rPr lang="en-GB" sz="1200" i="1" smtClean="0">
                <a:latin typeface="Times"/>
                <a:cs typeface="Times"/>
              </a:rPr>
              <a:t>We are continually faced by great opportunities brilliantly disguised as insoluable problems.</a:t>
            </a:r>
          </a:p>
          <a:p>
            <a:r>
              <a:rPr lang="en-GB" sz="1200" smtClean="0">
                <a:latin typeface="Times"/>
                <a:cs typeface="Times"/>
              </a:rPr>
              <a:t>Lee Iacocca</a:t>
            </a:r>
            <a:endParaRPr lang="en-GB" sz="1200">
              <a:latin typeface="Times"/>
              <a:cs typeface="Times"/>
            </a:endParaRPr>
          </a:p>
        </p:txBody>
      </p:sp>
      <p:sp>
        <p:nvSpPr>
          <p:cNvPr id="18" name="Rettangolo 17"/>
          <p:cNvSpPr/>
          <p:nvPr/>
        </p:nvSpPr>
        <p:spPr>
          <a:xfrm>
            <a:off x="2963469" y="588760"/>
            <a:ext cx="3749156" cy="446276"/>
          </a:xfrm>
          <a:prstGeom prst="rect">
            <a:avLst/>
          </a:prstGeom>
        </p:spPr>
        <p:txBody>
          <a:bodyPr wrap="none">
            <a:spAutoFit/>
          </a:bodyPr>
          <a:lstStyle/>
          <a:p>
            <a:r>
              <a:rPr lang="en-GB" sz="2300" b="1" smtClean="0">
                <a:solidFill>
                  <a:srgbClr val="800000"/>
                </a:solidFill>
                <a:latin typeface="Times"/>
                <a:cs typeface="Times"/>
              </a:rPr>
              <a:t>Complex Problem - Wisdom</a:t>
            </a:r>
            <a:endParaRPr lang="en-GB" sz="2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838200"/>
            <a:ext cx="4796753" cy="990600"/>
          </a:xfrm>
        </p:spPr>
        <p:txBody>
          <a:bodyPr>
            <a:normAutofit fontScale="77500" lnSpcReduction="20000"/>
          </a:bodyPr>
          <a:lstStyle/>
          <a:p>
            <a:r>
              <a:rPr lang="en-GB" sz="2700" b="1" dirty="0" smtClean="0">
                <a:solidFill>
                  <a:srgbClr val="800000"/>
                </a:solidFill>
                <a:latin typeface="Times"/>
                <a:cs typeface="Times"/>
              </a:rPr>
              <a:t>Nature of Problems – Complexity</a:t>
            </a:r>
          </a:p>
          <a:p>
            <a:endParaRPr lang="en-GB" sz="2700" b="1" dirty="0" smtClean="0">
              <a:solidFill>
                <a:srgbClr val="800000"/>
              </a:solidFill>
              <a:latin typeface="Times"/>
              <a:cs typeface="Times"/>
            </a:endParaRPr>
          </a:p>
          <a:p>
            <a:r>
              <a:rPr lang="en-GB" sz="2700" b="1" dirty="0" smtClean="0">
                <a:solidFill>
                  <a:srgbClr val="800000"/>
                </a:solidFill>
                <a:latin typeface="Times"/>
                <a:cs typeface="Times"/>
              </a:rPr>
              <a:t>- Poetry</a:t>
            </a:r>
            <a:endParaRPr lang="en-GB" sz="2700" b="1" dirty="0">
              <a:solidFill>
                <a:srgbClr val="800000"/>
              </a:solidFill>
              <a:latin typeface="Times"/>
              <a:cs typeface="Times"/>
            </a:endParaRPr>
          </a:p>
        </p:txBody>
      </p:sp>
      <p:pic>
        <p:nvPicPr>
          <p:cNvPr id="10" name="Immagine 9" descr="poet.png"/>
          <p:cNvPicPr>
            <a:picLocks noChangeAspect="1"/>
          </p:cNvPicPr>
          <p:nvPr/>
        </p:nvPicPr>
        <p:blipFill>
          <a:blip r:embed="rId2"/>
          <a:stretch>
            <a:fillRect/>
          </a:stretch>
        </p:blipFill>
        <p:spPr>
          <a:xfrm>
            <a:off x="5105400" y="2895600"/>
            <a:ext cx="1324609" cy="1655761"/>
          </a:xfrm>
          <a:prstGeom prst="rect">
            <a:avLst/>
          </a:prstGeom>
        </p:spPr>
      </p:pic>
      <p:sp>
        <p:nvSpPr>
          <p:cNvPr id="6" name="Rettangolo 5"/>
          <p:cNvSpPr/>
          <p:nvPr/>
        </p:nvSpPr>
        <p:spPr>
          <a:xfrm>
            <a:off x="838200" y="2743200"/>
            <a:ext cx="3810000" cy="1015663"/>
          </a:xfrm>
          <a:prstGeom prst="rect">
            <a:avLst/>
          </a:prstGeom>
        </p:spPr>
        <p:txBody>
          <a:bodyPr wrap="square">
            <a:spAutoFit/>
          </a:bodyPr>
          <a:lstStyle/>
          <a:p>
            <a:r>
              <a:rPr lang="en-GB" sz="1200" dirty="0" smtClean="0">
                <a:latin typeface="Times"/>
                <a:cs typeface="Times"/>
              </a:rPr>
              <a:t>World Problems – Circumspection</a:t>
            </a:r>
          </a:p>
          <a:p>
            <a:endParaRPr lang="en-GB" sz="1200" dirty="0" smtClean="0">
              <a:latin typeface="Times"/>
              <a:cs typeface="Times"/>
            </a:endParaRPr>
          </a:p>
          <a:p>
            <a:r>
              <a:rPr lang="en-GB" sz="1200" dirty="0" smtClean="0">
                <a:latin typeface="Times"/>
                <a:cs typeface="Times"/>
              </a:rPr>
              <a:t>When I look in the </a:t>
            </a:r>
            <a:r>
              <a:rPr lang="en-GB" sz="1200" dirty="0" smtClean="0">
                <a:latin typeface="Times"/>
                <a:cs typeface="Times"/>
              </a:rPr>
              <a:t>world There </a:t>
            </a:r>
            <a:r>
              <a:rPr lang="en-GB" sz="1200" dirty="0" smtClean="0">
                <a:latin typeface="Times"/>
                <a:cs typeface="Times"/>
              </a:rPr>
              <a:t>are some things that trouble </a:t>
            </a:r>
            <a:r>
              <a:rPr lang="en-GB" sz="1200" dirty="0" smtClean="0">
                <a:latin typeface="Times"/>
                <a:cs typeface="Times"/>
              </a:rPr>
              <a:t>me whether </a:t>
            </a:r>
            <a:r>
              <a:rPr lang="en-GB" sz="1200" dirty="0" smtClean="0">
                <a:latin typeface="Times"/>
                <a:cs typeface="Times"/>
              </a:rPr>
              <a:t>it be steroids, </a:t>
            </a:r>
            <a:r>
              <a:rPr lang="en-GB" sz="1200" dirty="0" err="1" smtClean="0">
                <a:latin typeface="Times"/>
                <a:cs typeface="Times"/>
              </a:rPr>
              <a:t>Facebook</a:t>
            </a:r>
            <a:r>
              <a:rPr lang="en-GB" sz="1200" dirty="0" smtClean="0">
                <a:latin typeface="Times"/>
                <a:cs typeface="Times"/>
              </a:rPr>
              <a:t>, or Twitter President Obama or the many wars.  The world is </a:t>
            </a:r>
            <a:r>
              <a:rPr lang="en-GB" sz="1200" smtClean="0">
                <a:latin typeface="Times"/>
                <a:cs typeface="Times"/>
              </a:rPr>
              <a:t>in </a:t>
            </a:r>
            <a:r>
              <a:rPr lang="en-GB" sz="1200" smtClean="0">
                <a:latin typeface="Times"/>
                <a:cs typeface="Times"/>
              </a:rPr>
              <a:t>disarray from </a:t>
            </a:r>
            <a:r>
              <a:rPr lang="en-GB" sz="1200" dirty="0" smtClean="0">
                <a:latin typeface="Times"/>
                <a:cs typeface="Times"/>
              </a:rPr>
              <a:t>China, to England, and even the U.S. </a:t>
            </a:r>
            <a:r>
              <a:rPr lang="en-GB" sz="1200" dirty="0" err="1" smtClean="0">
                <a:latin typeface="Times"/>
                <a:cs typeface="Times"/>
              </a:rPr>
              <a:t>Everyone</a:t>
            </a:r>
            <a:r>
              <a:rPr lang="en-GB" sz="1200" dirty="0" smtClean="0">
                <a:latin typeface="Times"/>
                <a:cs typeface="Times"/>
              </a:rPr>
              <a:t> is trying to relieve the </a:t>
            </a:r>
            <a:r>
              <a:rPr lang="en-GB" sz="1200" dirty="0" err="1" smtClean="0">
                <a:latin typeface="Times"/>
                <a:cs typeface="Times"/>
              </a:rPr>
              <a:t>stress Every</a:t>
            </a:r>
            <a:r>
              <a:rPr lang="en-GB" sz="1200" dirty="0" smtClean="0">
                <a:latin typeface="Times"/>
                <a:cs typeface="Times"/>
              </a:rPr>
              <a:t> day is a struggle to get out of the problems </a:t>
            </a:r>
          </a:p>
          <a:p>
            <a:endParaRPr lang="en-GB" sz="1200" dirty="0" smtClean="0">
              <a:latin typeface="Times"/>
              <a:cs typeface="Times"/>
            </a:endParaRPr>
          </a:p>
          <a:p>
            <a:r>
              <a:rPr lang="en-GB" sz="1200" dirty="0" smtClean="0">
                <a:latin typeface="Times"/>
                <a:cs typeface="Times"/>
              </a:rPr>
              <a:t>Nick Thomas</a:t>
            </a:r>
            <a:endParaRPr lang="en-GB" sz="1200" dirty="0">
              <a:latin typeface="Times"/>
              <a:cs typeface="Time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14400" y="2362200"/>
            <a:ext cx="7467600" cy="1447800"/>
          </a:xfrm>
        </p:spPr>
        <p:txBody>
          <a:bodyPr>
            <a:normAutofit fontScale="92500"/>
          </a:bodyPr>
          <a:lstStyle/>
          <a:p>
            <a:r>
              <a:rPr lang="en-GB" sz="2300" b="1" smtClean="0">
                <a:solidFill>
                  <a:srgbClr val="800000"/>
                </a:solidFill>
                <a:latin typeface="Times"/>
                <a:cs typeface="Times"/>
              </a:rPr>
              <a:t>Nature of Problems</a:t>
            </a:r>
          </a:p>
          <a:p>
            <a:endParaRPr lang="en-GB" sz="2300" b="1" smtClean="0">
              <a:solidFill>
                <a:srgbClr val="800000"/>
              </a:solidFill>
              <a:latin typeface="Times"/>
              <a:cs typeface="Times"/>
            </a:endParaRPr>
          </a:p>
          <a:p>
            <a:r>
              <a:rPr lang="en-GB" sz="2300" b="1" smtClean="0">
                <a:solidFill>
                  <a:srgbClr val="800000"/>
                </a:solidFill>
                <a:latin typeface="Times"/>
                <a:cs typeface="Times"/>
              </a:rPr>
              <a:t>Instrument to Assess the COMPLEXITY of a Problem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925100" y="1744338"/>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sp>
        <p:nvSpPr>
          <p:cNvPr id="5" name="Rettangolo arrotondato 4"/>
          <p:cNvSpPr/>
          <p:nvPr/>
        </p:nvSpPr>
        <p:spPr>
          <a:xfrm>
            <a:off x="3048000" y="1524000"/>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Breath of Knowledge </a:t>
            </a:r>
          </a:p>
          <a:p>
            <a:pPr algn="ctr"/>
            <a:endParaRPr lang="en-GB" sz="1200">
              <a:latin typeface="Times"/>
              <a:cs typeface="Times"/>
            </a:endParaRPr>
          </a:p>
        </p:txBody>
      </p:sp>
      <p:sp>
        <p:nvSpPr>
          <p:cNvPr id="6" name="CasellaDiTesto 5"/>
          <p:cNvSpPr txBox="1"/>
          <p:nvPr/>
        </p:nvSpPr>
        <p:spPr>
          <a:xfrm>
            <a:off x="733839" y="5288912"/>
            <a:ext cx="637840" cy="276999"/>
          </a:xfrm>
          <a:prstGeom prst="rect">
            <a:avLst/>
          </a:prstGeom>
          <a:noFill/>
        </p:spPr>
        <p:txBody>
          <a:bodyPr wrap="none" rtlCol="0">
            <a:spAutoFit/>
          </a:bodyPr>
          <a:lstStyle/>
          <a:p>
            <a:r>
              <a:rPr lang="en-GB" sz="1200" b="1" smtClean="0">
                <a:latin typeface="Times"/>
                <a:cs typeface="Times"/>
              </a:rPr>
              <a:t>Simple</a:t>
            </a:r>
            <a:endParaRPr lang="en-GB" sz="1200" b="1">
              <a:latin typeface="Times"/>
              <a:cs typeface="Times"/>
            </a:endParaRPr>
          </a:p>
        </p:txBody>
      </p:sp>
      <p:sp>
        <p:nvSpPr>
          <p:cNvPr id="8" name="Rettangolo 7"/>
          <p:cNvSpPr/>
          <p:nvPr/>
        </p:nvSpPr>
        <p:spPr>
          <a:xfrm>
            <a:off x="6943861" y="5223455"/>
            <a:ext cx="1214846" cy="276999"/>
          </a:xfrm>
          <a:prstGeom prst="rect">
            <a:avLst/>
          </a:prstGeom>
        </p:spPr>
        <p:txBody>
          <a:bodyPr wrap="none">
            <a:spAutoFit/>
          </a:bodyPr>
          <a:lstStyle/>
          <a:p>
            <a:r>
              <a:rPr lang="en-GB" sz="1200" b="1" smtClean="0">
                <a:latin typeface="Times"/>
                <a:cs typeface="Times"/>
              </a:rPr>
              <a:t>Highly complex</a:t>
            </a:r>
            <a:endParaRPr lang="en-GB" sz="1200" b="1">
              <a:latin typeface="Times"/>
              <a:cs typeface="Times"/>
            </a:endParaRPr>
          </a:p>
        </p:txBody>
      </p:sp>
      <p:graphicFrame>
        <p:nvGraphicFramePr>
          <p:cNvPr id="9" name="Tabella 8"/>
          <p:cNvGraphicFramePr>
            <a:graphicFrameLocks noGrp="1"/>
          </p:cNvGraphicFramePr>
          <p:nvPr/>
        </p:nvGraphicFramePr>
        <p:xfrm>
          <a:off x="925100" y="2492219"/>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graphicFrame>
        <p:nvGraphicFramePr>
          <p:cNvPr id="11" name="Tabella 10"/>
          <p:cNvGraphicFramePr>
            <a:graphicFrameLocks noGrp="1"/>
          </p:cNvGraphicFramePr>
          <p:nvPr/>
        </p:nvGraphicFramePr>
        <p:xfrm>
          <a:off x="925100" y="3255461"/>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sp>
        <p:nvSpPr>
          <p:cNvPr id="12" name="Rettangolo arrotondato 11"/>
          <p:cNvSpPr/>
          <p:nvPr/>
        </p:nvSpPr>
        <p:spPr>
          <a:xfrm>
            <a:off x="3048000" y="3035123"/>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Intricacy</a:t>
            </a:r>
          </a:p>
          <a:p>
            <a:pPr algn="ctr"/>
            <a:endParaRPr lang="en-GB" sz="1200">
              <a:latin typeface="Times"/>
              <a:cs typeface="Times"/>
            </a:endParaRPr>
          </a:p>
        </p:txBody>
      </p:sp>
      <p:graphicFrame>
        <p:nvGraphicFramePr>
          <p:cNvPr id="13" name="Tabella 12"/>
          <p:cNvGraphicFramePr>
            <a:graphicFrameLocks noGrp="1"/>
          </p:cNvGraphicFramePr>
          <p:nvPr/>
        </p:nvGraphicFramePr>
        <p:xfrm>
          <a:off x="925100" y="4126906"/>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sp>
        <p:nvSpPr>
          <p:cNvPr id="14" name="Rettangolo arrotondato 13"/>
          <p:cNvSpPr/>
          <p:nvPr/>
        </p:nvSpPr>
        <p:spPr>
          <a:xfrm>
            <a:off x="3048000" y="3906568"/>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Interrelatedness</a:t>
            </a:r>
          </a:p>
          <a:p>
            <a:pPr algn="ctr"/>
            <a:endParaRPr lang="en-GB" sz="1200">
              <a:latin typeface="Times"/>
              <a:cs typeface="Times"/>
            </a:endParaRPr>
          </a:p>
        </p:txBody>
      </p:sp>
      <p:sp>
        <p:nvSpPr>
          <p:cNvPr id="17" name="CasellaDiTesto 16"/>
          <p:cNvSpPr txBox="1"/>
          <p:nvPr/>
        </p:nvSpPr>
        <p:spPr>
          <a:xfrm>
            <a:off x="758234" y="1450957"/>
            <a:ext cx="1231677" cy="276999"/>
          </a:xfrm>
          <a:prstGeom prst="rect">
            <a:avLst/>
          </a:prstGeom>
          <a:noFill/>
        </p:spPr>
        <p:txBody>
          <a:bodyPr wrap="none" rtlCol="0">
            <a:spAutoFit/>
          </a:bodyPr>
          <a:lstStyle/>
          <a:p>
            <a:r>
              <a:rPr lang="en-GB" sz="1200" smtClean="0">
                <a:latin typeface="Times"/>
                <a:cs typeface="Times"/>
              </a:rPr>
              <a:t>Little knowledge</a:t>
            </a:r>
            <a:endParaRPr lang="en-GB" sz="1200">
              <a:latin typeface="Times"/>
              <a:cs typeface="Times"/>
            </a:endParaRPr>
          </a:p>
        </p:txBody>
      </p:sp>
      <p:sp>
        <p:nvSpPr>
          <p:cNvPr id="18" name="Rettangolo 17"/>
          <p:cNvSpPr/>
          <p:nvPr/>
        </p:nvSpPr>
        <p:spPr>
          <a:xfrm>
            <a:off x="613977" y="2198838"/>
            <a:ext cx="1150676" cy="276999"/>
          </a:xfrm>
          <a:prstGeom prst="rect">
            <a:avLst/>
          </a:prstGeom>
        </p:spPr>
        <p:txBody>
          <a:bodyPr wrap="none">
            <a:spAutoFit/>
          </a:bodyPr>
          <a:lstStyle/>
          <a:p>
            <a:r>
              <a:rPr lang="en-GB" sz="1200" smtClean="0">
                <a:latin typeface="Times"/>
                <a:cs typeface="Times"/>
              </a:rPr>
              <a:t>Simple to grasp</a:t>
            </a:r>
            <a:endParaRPr lang="en-GB" sz="1200">
              <a:latin typeface="Times"/>
              <a:cs typeface="Times"/>
            </a:endParaRPr>
          </a:p>
        </p:txBody>
      </p:sp>
      <p:sp>
        <p:nvSpPr>
          <p:cNvPr id="19" name="Rettangolo 18"/>
          <p:cNvSpPr/>
          <p:nvPr/>
        </p:nvSpPr>
        <p:spPr>
          <a:xfrm>
            <a:off x="758234" y="3849907"/>
            <a:ext cx="1300055" cy="276999"/>
          </a:xfrm>
          <a:prstGeom prst="rect">
            <a:avLst/>
          </a:prstGeom>
        </p:spPr>
        <p:txBody>
          <a:bodyPr wrap="none">
            <a:spAutoFit/>
          </a:bodyPr>
          <a:lstStyle/>
          <a:p>
            <a:r>
              <a:rPr lang="en-GB" sz="1200" smtClean="0">
                <a:latin typeface="Times"/>
                <a:cs typeface="Times"/>
              </a:rPr>
              <a:t>Few interrelations</a:t>
            </a:r>
            <a:endParaRPr lang="en-GB" sz="1200">
              <a:latin typeface="Times"/>
              <a:cs typeface="Times"/>
            </a:endParaRPr>
          </a:p>
        </p:txBody>
      </p:sp>
      <p:sp>
        <p:nvSpPr>
          <p:cNvPr id="20" name="Rettangolo 19"/>
          <p:cNvSpPr/>
          <p:nvPr/>
        </p:nvSpPr>
        <p:spPr>
          <a:xfrm>
            <a:off x="549882" y="2978462"/>
            <a:ext cx="1565227" cy="276999"/>
          </a:xfrm>
          <a:prstGeom prst="rect">
            <a:avLst/>
          </a:prstGeom>
        </p:spPr>
        <p:txBody>
          <a:bodyPr wrap="none">
            <a:spAutoFit/>
          </a:bodyPr>
          <a:lstStyle/>
          <a:p>
            <a:r>
              <a:rPr lang="en-GB" sz="1200" smtClean="0">
                <a:latin typeface="Times"/>
                <a:cs typeface="Times"/>
              </a:rPr>
              <a:t>Small number of steps</a:t>
            </a:r>
            <a:endParaRPr lang="en-GB" sz="1200">
              <a:latin typeface="Times"/>
              <a:cs typeface="Times"/>
            </a:endParaRPr>
          </a:p>
        </p:txBody>
      </p:sp>
      <p:sp>
        <p:nvSpPr>
          <p:cNvPr id="22" name="CasellaDiTesto 21"/>
          <p:cNvSpPr txBox="1"/>
          <p:nvPr/>
        </p:nvSpPr>
        <p:spPr>
          <a:xfrm>
            <a:off x="6871425" y="1450957"/>
            <a:ext cx="1338603" cy="276999"/>
          </a:xfrm>
          <a:prstGeom prst="rect">
            <a:avLst/>
          </a:prstGeom>
          <a:noFill/>
        </p:spPr>
        <p:txBody>
          <a:bodyPr wrap="none" rtlCol="0">
            <a:spAutoFit/>
          </a:bodyPr>
          <a:lstStyle/>
          <a:p>
            <a:r>
              <a:rPr lang="en-GB" sz="1200" smtClean="0">
                <a:latin typeface="Times"/>
                <a:cs typeface="Times"/>
              </a:rPr>
              <a:t>Lots of knowledge</a:t>
            </a:r>
            <a:endParaRPr lang="en-GB" sz="1200">
              <a:latin typeface="Times"/>
              <a:cs typeface="Times"/>
            </a:endParaRPr>
          </a:p>
        </p:txBody>
      </p:sp>
      <p:sp>
        <p:nvSpPr>
          <p:cNvPr id="23" name="Rettangolo 22"/>
          <p:cNvSpPr/>
          <p:nvPr/>
        </p:nvSpPr>
        <p:spPr>
          <a:xfrm>
            <a:off x="6679065" y="2198838"/>
            <a:ext cx="1530963" cy="276999"/>
          </a:xfrm>
          <a:prstGeom prst="rect">
            <a:avLst/>
          </a:prstGeom>
        </p:spPr>
        <p:txBody>
          <a:bodyPr wrap="none">
            <a:spAutoFit/>
          </a:bodyPr>
          <a:lstStyle/>
          <a:p>
            <a:r>
              <a:rPr lang="en-GB" sz="1200" smtClean="0">
                <a:latin typeface="Times"/>
                <a:cs typeface="Times"/>
              </a:rPr>
              <a:t>Very difficult to grasp</a:t>
            </a:r>
            <a:endParaRPr lang="en-GB" sz="1200">
              <a:latin typeface="Times"/>
              <a:cs typeface="Times"/>
            </a:endParaRPr>
          </a:p>
        </p:txBody>
      </p:sp>
      <p:sp>
        <p:nvSpPr>
          <p:cNvPr id="25" name="Rettangolo 24"/>
          <p:cNvSpPr/>
          <p:nvPr/>
        </p:nvSpPr>
        <p:spPr>
          <a:xfrm>
            <a:off x="6435712" y="2962080"/>
            <a:ext cx="1761645" cy="276999"/>
          </a:xfrm>
          <a:prstGeom prst="rect">
            <a:avLst/>
          </a:prstGeom>
        </p:spPr>
        <p:txBody>
          <a:bodyPr wrap="none">
            <a:spAutoFit/>
          </a:bodyPr>
          <a:lstStyle/>
          <a:p>
            <a:r>
              <a:rPr lang="en-GB" sz="1200" smtClean="0">
                <a:latin typeface="Times"/>
                <a:cs typeface="Times"/>
              </a:rPr>
              <a:t>Lots of complicated steps</a:t>
            </a:r>
            <a:endParaRPr lang="en-GB" sz="1200">
              <a:latin typeface="Times"/>
              <a:cs typeface="Times"/>
            </a:endParaRPr>
          </a:p>
        </p:txBody>
      </p:sp>
      <p:sp>
        <p:nvSpPr>
          <p:cNvPr id="28" name="Rettangolo 27"/>
          <p:cNvSpPr/>
          <p:nvPr/>
        </p:nvSpPr>
        <p:spPr>
          <a:xfrm>
            <a:off x="6644951" y="3833525"/>
            <a:ext cx="1513756" cy="276999"/>
          </a:xfrm>
          <a:prstGeom prst="rect">
            <a:avLst/>
          </a:prstGeom>
        </p:spPr>
        <p:txBody>
          <a:bodyPr wrap="none">
            <a:spAutoFit/>
          </a:bodyPr>
          <a:lstStyle/>
          <a:p>
            <a:r>
              <a:rPr lang="en-GB" sz="1200" smtClean="0">
                <a:latin typeface="Times"/>
                <a:cs typeface="Times"/>
              </a:rPr>
              <a:t>Lots of interrelations</a:t>
            </a:r>
            <a:endParaRPr lang="en-GB" sz="1200">
              <a:latin typeface="Times"/>
              <a:cs typeface="Times"/>
            </a:endParaRPr>
          </a:p>
        </p:txBody>
      </p:sp>
      <p:graphicFrame>
        <p:nvGraphicFramePr>
          <p:cNvPr id="29" name="Tabella 28"/>
          <p:cNvGraphicFramePr>
            <a:graphicFrameLocks noGrp="1"/>
          </p:cNvGraphicFramePr>
          <p:nvPr/>
        </p:nvGraphicFramePr>
        <p:xfrm>
          <a:off x="903282" y="5582293"/>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solidFill>
                      <a:srgbClr val="800000"/>
                    </a:solidFill>
                  </a:tcPr>
                </a:tc>
                <a:tc>
                  <a:txBody>
                    <a:bodyPr/>
                    <a:lstStyle/>
                    <a:p>
                      <a:pPr algn="ctr"/>
                      <a:r>
                        <a:rPr lang="it-IT" sz="1500" dirty="0" err="1" smtClean="0"/>
                        <a:t>2</a:t>
                      </a:r>
                      <a:endParaRPr lang="it-IT" sz="1500" dirty="0"/>
                    </a:p>
                  </a:txBody>
                  <a:tcPr>
                    <a:solidFill>
                      <a:srgbClr val="800000"/>
                    </a:solidFill>
                  </a:tcPr>
                </a:tc>
                <a:tc>
                  <a:txBody>
                    <a:bodyPr/>
                    <a:lstStyle/>
                    <a:p>
                      <a:pPr algn="ctr"/>
                      <a:r>
                        <a:rPr lang="it-IT" sz="1500" dirty="0" err="1" smtClean="0"/>
                        <a:t>3</a:t>
                      </a:r>
                      <a:endParaRPr lang="it-IT" sz="1500" dirty="0"/>
                    </a:p>
                  </a:txBody>
                  <a:tcPr>
                    <a:solidFill>
                      <a:srgbClr val="800000"/>
                    </a:solidFill>
                  </a:tcPr>
                </a:tc>
                <a:tc>
                  <a:txBody>
                    <a:bodyPr/>
                    <a:lstStyle/>
                    <a:p>
                      <a:pPr algn="ctr"/>
                      <a:r>
                        <a:rPr lang="it-IT" sz="1500" dirty="0" err="1" smtClean="0"/>
                        <a:t>4</a:t>
                      </a:r>
                      <a:endParaRPr lang="it-IT" sz="1500" dirty="0"/>
                    </a:p>
                  </a:txBody>
                  <a:tcPr>
                    <a:solidFill>
                      <a:srgbClr val="800000"/>
                    </a:solidFill>
                  </a:tcPr>
                </a:tc>
                <a:tc>
                  <a:txBody>
                    <a:bodyPr/>
                    <a:lstStyle/>
                    <a:p>
                      <a:pPr algn="ctr"/>
                      <a:r>
                        <a:rPr lang="it-IT" sz="1500" dirty="0" err="1" smtClean="0"/>
                        <a:t>5</a:t>
                      </a:r>
                      <a:endParaRPr lang="it-IT" sz="1500" dirty="0"/>
                    </a:p>
                  </a:txBody>
                  <a:tcPr>
                    <a:solidFill>
                      <a:srgbClr val="800000"/>
                    </a:solidFill>
                  </a:tcPr>
                </a:tc>
                <a:tc>
                  <a:txBody>
                    <a:bodyPr/>
                    <a:lstStyle/>
                    <a:p>
                      <a:pPr algn="ctr"/>
                      <a:r>
                        <a:rPr lang="it-IT" sz="1500" dirty="0" err="1" smtClean="0"/>
                        <a:t>6</a:t>
                      </a:r>
                      <a:endParaRPr lang="it-IT" sz="1500" dirty="0"/>
                    </a:p>
                  </a:txBody>
                  <a:tcPr>
                    <a:solidFill>
                      <a:srgbClr val="800000"/>
                    </a:solidFill>
                  </a:tcPr>
                </a:tc>
                <a:tc>
                  <a:txBody>
                    <a:bodyPr/>
                    <a:lstStyle/>
                    <a:p>
                      <a:pPr algn="ctr"/>
                      <a:r>
                        <a:rPr lang="it-IT" sz="1500" dirty="0" err="1" smtClean="0"/>
                        <a:t>7</a:t>
                      </a:r>
                      <a:endParaRPr lang="it-IT" sz="1500" dirty="0"/>
                    </a:p>
                  </a:txBody>
                  <a:tcPr>
                    <a:solidFill>
                      <a:srgbClr val="800000"/>
                    </a:solidFill>
                  </a:tcPr>
                </a:tc>
                <a:tc>
                  <a:txBody>
                    <a:bodyPr/>
                    <a:lstStyle/>
                    <a:p>
                      <a:pPr algn="ctr"/>
                      <a:r>
                        <a:rPr lang="it-IT" sz="1500" dirty="0" err="1" smtClean="0"/>
                        <a:t>8</a:t>
                      </a:r>
                      <a:endParaRPr lang="it-IT" sz="1500" dirty="0"/>
                    </a:p>
                  </a:txBody>
                  <a:tcPr>
                    <a:solidFill>
                      <a:srgbClr val="800000"/>
                    </a:solidFill>
                  </a:tcPr>
                </a:tc>
                <a:tc>
                  <a:txBody>
                    <a:bodyPr/>
                    <a:lstStyle/>
                    <a:p>
                      <a:pPr algn="ctr"/>
                      <a:r>
                        <a:rPr lang="it-IT" sz="1500" dirty="0" err="1" smtClean="0"/>
                        <a:t>9</a:t>
                      </a:r>
                      <a:endParaRPr lang="it-IT" sz="1500" dirty="0"/>
                    </a:p>
                  </a:txBody>
                  <a:tcPr>
                    <a:solidFill>
                      <a:srgbClr val="800000"/>
                    </a:solidFill>
                  </a:tcPr>
                </a:tc>
                <a:tc>
                  <a:txBody>
                    <a:bodyPr/>
                    <a:lstStyle/>
                    <a:p>
                      <a:pPr algn="ctr"/>
                      <a:r>
                        <a:rPr lang="it-IT" sz="1500" dirty="0" smtClean="0"/>
                        <a:t>10</a:t>
                      </a:r>
                      <a:endParaRPr lang="it-IT" sz="1500" dirty="0"/>
                    </a:p>
                  </a:txBody>
                  <a:tcPr>
                    <a:solidFill>
                      <a:srgbClr val="800000"/>
                    </a:solidFill>
                  </a:tcPr>
                </a:tc>
              </a:tr>
            </a:tbl>
          </a:graphicData>
        </a:graphic>
      </p:graphicFrame>
      <p:sp>
        <p:nvSpPr>
          <p:cNvPr id="30" name="Rettangolo arrotondato 29"/>
          <p:cNvSpPr/>
          <p:nvPr/>
        </p:nvSpPr>
        <p:spPr>
          <a:xfrm>
            <a:off x="3026182" y="5361955"/>
            <a:ext cx="2679119" cy="203956"/>
          </a:xfrm>
          <a:prstGeom prst="roundRect">
            <a:avLst/>
          </a:prstGeom>
          <a:solidFill>
            <a:schemeClr val="accent2">
              <a:lumMod val="40000"/>
              <a:lumOff val="6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Problem Complexity = Total / 4</a:t>
            </a:r>
          </a:p>
          <a:p>
            <a:pPr algn="ctr"/>
            <a:endParaRPr lang="en-GB" sz="1200">
              <a:latin typeface="Times"/>
              <a:cs typeface="Times"/>
            </a:endParaRPr>
          </a:p>
        </p:txBody>
      </p:sp>
      <p:graphicFrame>
        <p:nvGraphicFramePr>
          <p:cNvPr id="38" name="Tabella 37"/>
          <p:cNvGraphicFramePr>
            <a:graphicFrameLocks noGrp="1"/>
          </p:cNvGraphicFramePr>
          <p:nvPr/>
        </p:nvGraphicFramePr>
        <p:xfrm>
          <a:off x="8287150" y="1727956"/>
          <a:ext cx="501156" cy="391525"/>
        </p:xfrm>
        <a:graphic>
          <a:graphicData uri="http://schemas.openxmlformats.org/drawingml/2006/table">
            <a:tbl>
              <a:tblPr firstRow="1" bandRow="1">
                <a:tableStyleId>{5C22544A-7EE6-4342-B048-85BDC9FD1C3A}</a:tableStyleId>
              </a:tblPr>
              <a:tblGrid>
                <a:gridCol w="501156"/>
              </a:tblGrid>
              <a:tr h="391525">
                <a:tc>
                  <a:txBody>
                    <a:bodyPr/>
                    <a:lstStyle/>
                    <a:p>
                      <a:endParaRPr lang="it-IT" dirty="0"/>
                    </a:p>
                  </a:txBody>
                  <a:tcPr/>
                </a:tc>
              </a:tr>
            </a:tbl>
          </a:graphicData>
        </a:graphic>
      </p:graphicFrame>
      <p:graphicFrame>
        <p:nvGraphicFramePr>
          <p:cNvPr id="39" name="Tabella 38"/>
          <p:cNvGraphicFramePr>
            <a:graphicFrameLocks noGrp="1"/>
          </p:cNvGraphicFramePr>
          <p:nvPr/>
        </p:nvGraphicFramePr>
        <p:xfrm>
          <a:off x="8287150" y="2475837"/>
          <a:ext cx="501156" cy="407907"/>
        </p:xfrm>
        <a:graphic>
          <a:graphicData uri="http://schemas.openxmlformats.org/drawingml/2006/table">
            <a:tbl>
              <a:tblPr firstRow="1" bandRow="1">
                <a:tableStyleId>{5C22544A-7EE6-4342-B048-85BDC9FD1C3A}</a:tableStyleId>
              </a:tblPr>
              <a:tblGrid>
                <a:gridCol w="501156"/>
              </a:tblGrid>
              <a:tr h="407907">
                <a:tc>
                  <a:txBody>
                    <a:bodyPr/>
                    <a:lstStyle/>
                    <a:p>
                      <a:endParaRPr lang="it-IT" dirty="0"/>
                    </a:p>
                  </a:txBody>
                  <a:tcPr/>
                </a:tc>
              </a:tr>
            </a:tbl>
          </a:graphicData>
        </a:graphic>
      </p:graphicFrame>
      <p:graphicFrame>
        <p:nvGraphicFramePr>
          <p:cNvPr id="40" name="Tabella 39"/>
          <p:cNvGraphicFramePr>
            <a:graphicFrameLocks noGrp="1"/>
          </p:cNvGraphicFramePr>
          <p:nvPr/>
        </p:nvGraphicFramePr>
        <p:xfrm>
          <a:off x="8287150" y="3255461"/>
          <a:ext cx="501156" cy="391525"/>
        </p:xfrm>
        <a:graphic>
          <a:graphicData uri="http://schemas.openxmlformats.org/drawingml/2006/table">
            <a:tbl>
              <a:tblPr firstRow="1" bandRow="1">
                <a:tableStyleId>{5C22544A-7EE6-4342-B048-85BDC9FD1C3A}</a:tableStyleId>
              </a:tblPr>
              <a:tblGrid>
                <a:gridCol w="501156"/>
              </a:tblGrid>
              <a:tr h="391525">
                <a:tc>
                  <a:txBody>
                    <a:bodyPr/>
                    <a:lstStyle/>
                    <a:p>
                      <a:endParaRPr lang="it-IT" dirty="0"/>
                    </a:p>
                  </a:txBody>
                  <a:tcPr/>
                </a:tc>
              </a:tr>
            </a:tbl>
          </a:graphicData>
        </a:graphic>
      </p:graphicFrame>
      <p:graphicFrame>
        <p:nvGraphicFramePr>
          <p:cNvPr id="41" name="Tabella 40"/>
          <p:cNvGraphicFramePr>
            <a:graphicFrameLocks noGrp="1"/>
          </p:cNvGraphicFramePr>
          <p:nvPr/>
        </p:nvGraphicFramePr>
        <p:xfrm>
          <a:off x="8287150" y="4126906"/>
          <a:ext cx="501156" cy="391525"/>
        </p:xfrm>
        <a:graphic>
          <a:graphicData uri="http://schemas.openxmlformats.org/drawingml/2006/table">
            <a:tbl>
              <a:tblPr firstRow="1" bandRow="1">
                <a:tableStyleId>{5C22544A-7EE6-4342-B048-85BDC9FD1C3A}</a:tableStyleId>
              </a:tblPr>
              <a:tblGrid>
                <a:gridCol w="501156"/>
              </a:tblGrid>
              <a:tr h="391525">
                <a:tc>
                  <a:txBody>
                    <a:bodyPr/>
                    <a:lstStyle/>
                    <a:p>
                      <a:endParaRPr lang="it-IT" dirty="0"/>
                    </a:p>
                  </a:txBody>
                  <a:tcPr/>
                </a:tc>
              </a:tr>
            </a:tbl>
          </a:graphicData>
        </a:graphic>
      </p:graphicFrame>
      <p:graphicFrame>
        <p:nvGraphicFramePr>
          <p:cNvPr id="43" name="Tabella 42"/>
          <p:cNvGraphicFramePr>
            <a:graphicFrameLocks noGrp="1"/>
          </p:cNvGraphicFramePr>
          <p:nvPr/>
        </p:nvGraphicFramePr>
        <p:xfrm>
          <a:off x="8039008" y="4677910"/>
          <a:ext cx="972791" cy="337027"/>
        </p:xfrm>
        <a:graphic>
          <a:graphicData uri="http://schemas.openxmlformats.org/drawingml/2006/table">
            <a:tbl>
              <a:tblPr firstRow="1" bandRow="1">
                <a:tableStyleId>{5C22544A-7EE6-4342-B048-85BDC9FD1C3A}</a:tableStyleId>
              </a:tblPr>
              <a:tblGrid>
                <a:gridCol w="972791"/>
              </a:tblGrid>
              <a:tr h="337027">
                <a:tc>
                  <a:txBody>
                    <a:bodyPr/>
                    <a:lstStyle/>
                    <a:p>
                      <a:r>
                        <a:rPr lang="it-IT" sz="1200" dirty="0" smtClean="0"/>
                        <a:t>Total:</a:t>
                      </a:r>
                      <a:endParaRPr lang="it-IT" sz="1200" dirty="0"/>
                    </a:p>
                  </a:txBody>
                  <a:tcPr/>
                </a:tc>
              </a:tr>
            </a:tbl>
          </a:graphicData>
        </a:graphic>
      </p:graphicFrame>
      <p:sp>
        <p:nvSpPr>
          <p:cNvPr id="45" name="Ovale 44"/>
          <p:cNvSpPr/>
          <p:nvPr/>
        </p:nvSpPr>
        <p:spPr>
          <a:xfrm>
            <a:off x="348881" y="1746492"/>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Ovale 45"/>
          <p:cNvSpPr/>
          <p:nvPr/>
        </p:nvSpPr>
        <p:spPr>
          <a:xfrm>
            <a:off x="348881" y="3273997"/>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Ovale 46"/>
          <p:cNvSpPr/>
          <p:nvPr/>
        </p:nvSpPr>
        <p:spPr>
          <a:xfrm>
            <a:off x="348881" y="4110524"/>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Ovale 47"/>
          <p:cNvSpPr/>
          <p:nvPr/>
        </p:nvSpPr>
        <p:spPr>
          <a:xfrm>
            <a:off x="366416" y="2510755"/>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Rettangolo arrotondato 49"/>
          <p:cNvSpPr/>
          <p:nvPr/>
        </p:nvSpPr>
        <p:spPr>
          <a:xfrm>
            <a:off x="3004917" y="2271881"/>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Difficulty (Attainment)  of Knowledge </a:t>
            </a:r>
          </a:p>
          <a:p>
            <a:pPr algn="ctr"/>
            <a:endParaRPr lang="en-GB" sz="1200">
              <a:latin typeface="Times"/>
              <a:cs typeface="Times"/>
            </a:endParaRPr>
          </a:p>
        </p:txBody>
      </p:sp>
      <p:sp>
        <p:nvSpPr>
          <p:cNvPr id="51" name="CasellaDiTesto 50"/>
          <p:cNvSpPr txBox="1"/>
          <p:nvPr/>
        </p:nvSpPr>
        <p:spPr>
          <a:xfrm>
            <a:off x="1981200" y="609600"/>
            <a:ext cx="5583580" cy="446276"/>
          </a:xfrm>
          <a:prstGeom prst="rect">
            <a:avLst/>
          </a:prstGeom>
          <a:noFill/>
        </p:spPr>
        <p:txBody>
          <a:bodyPr wrap="none" rtlCol="0">
            <a:spAutoFit/>
          </a:bodyPr>
          <a:lstStyle/>
          <a:p>
            <a:r>
              <a:rPr lang="en-GB" sz="2300" b="1" dirty="0" smtClean="0">
                <a:solidFill>
                  <a:srgbClr val="800000"/>
                </a:solidFill>
                <a:latin typeface="Times"/>
                <a:cs typeface="Times"/>
              </a:rPr>
              <a:t>Degree of Problem Simplicity / Complexity</a:t>
            </a:r>
            <a:endParaRPr lang="en-GB" sz="2300" b="1" dirty="0">
              <a:solidFill>
                <a:srgbClr val="800000"/>
              </a:solidFill>
              <a:latin typeface="Times"/>
              <a:cs typeface="Time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33600" y="762000"/>
            <a:ext cx="4796753" cy="577679"/>
          </a:xfrm>
        </p:spPr>
        <p:txBody>
          <a:bodyPr>
            <a:normAutofit/>
          </a:bodyPr>
          <a:lstStyle/>
          <a:p>
            <a:r>
              <a:rPr lang="en-GB" sz="2300" b="1" dirty="0" smtClean="0">
                <a:solidFill>
                  <a:srgbClr val="800000"/>
                </a:solidFill>
                <a:latin typeface="Times"/>
                <a:cs typeface="Times"/>
              </a:rPr>
              <a:t>Brief Questionnaire</a:t>
            </a:r>
            <a:endParaRPr lang="en-GB" sz="2300" b="1" dirty="0">
              <a:solidFill>
                <a:srgbClr val="800000"/>
              </a:solidFill>
              <a:latin typeface="Times"/>
              <a:cs typeface="Times"/>
            </a:endParaRPr>
          </a:p>
        </p:txBody>
      </p:sp>
      <p:graphicFrame>
        <p:nvGraphicFramePr>
          <p:cNvPr id="4" name="Tabella 3"/>
          <p:cNvGraphicFramePr>
            <a:graphicFrameLocks noGrp="1"/>
          </p:cNvGraphicFramePr>
          <p:nvPr/>
        </p:nvGraphicFramePr>
        <p:xfrm>
          <a:off x="1524000" y="1371600"/>
          <a:ext cx="6324600" cy="3706580"/>
        </p:xfrm>
        <a:graphic>
          <a:graphicData uri="http://schemas.openxmlformats.org/drawingml/2006/table">
            <a:tbl>
              <a:tblPr firstRow="1" bandRow="1">
                <a:tableStyleId>{5C22544A-7EE6-4342-B048-85BDC9FD1C3A}</a:tableStyleId>
              </a:tblPr>
              <a:tblGrid>
                <a:gridCol w="1054100"/>
                <a:gridCol w="1054100"/>
                <a:gridCol w="1054100"/>
                <a:gridCol w="1054100"/>
                <a:gridCol w="1054100"/>
                <a:gridCol w="1054100"/>
              </a:tblGrid>
              <a:tr h="477708">
                <a:tc gridSpan="6">
                  <a:txBody>
                    <a:bodyPr/>
                    <a:lstStyle/>
                    <a:p>
                      <a:pPr algn="ctr"/>
                      <a:r>
                        <a:rPr lang="en-GB" sz="1700" baseline="0" dirty="0" smtClean="0">
                          <a:solidFill>
                            <a:srgbClr val="FFFF00"/>
                          </a:solidFill>
                          <a:latin typeface="Times"/>
                          <a:cs typeface="Times"/>
                        </a:rPr>
                        <a:t>How do you rate the usefulness of the following elements for your learning?</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pPr algn="ctr"/>
                      <a:endParaRPr lang="en-GB" sz="1500" dirty="0">
                        <a:solidFill>
                          <a:srgbClr val="FFFF00"/>
                        </a:solidFill>
                        <a:latin typeface="Times"/>
                        <a:cs typeface="Times"/>
                      </a:endParaRPr>
                    </a:p>
                  </a:txBody>
                  <a:tcPr>
                    <a:solidFill>
                      <a:schemeClr val="tx2"/>
                    </a:solidFill>
                  </a:tcPr>
                </a:tc>
              </a:tr>
              <a:tr h="408485">
                <a:tc>
                  <a:txBody>
                    <a:bodyPr/>
                    <a:lstStyle/>
                    <a:p>
                      <a:pPr algn="ctr"/>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Very Low</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Low</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Moderate</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High</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Very</a:t>
                      </a:r>
                      <a:r>
                        <a:rPr lang="en-GB" sz="1400" b="1" baseline="0" dirty="0" smtClean="0">
                          <a:latin typeface="Times"/>
                          <a:cs typeface="Times"/>
                        </a:rPr>
                        <a:t> High</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dirty="0" smtClean="0">
                          <a:latin typeface="Times"/>
                          <a:cs typeface="Times"/>
                        </a:rPr>
                        <a:t>Definition</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dirty="0" smtClean="0">
                          <a:latin typeface="Times"/>
                          <a:cs typeface="Times"/>
                        </a:rPr>
                        <a:t>Wisdom</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smtClean="0">
                          <a:latin typeface="Times"/>
                          <a:cs typeface="Times"/>
                        </a:rPr>
                        <a:t>Fun</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51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smtClean="0">
                          <a:latin typeface="Times"/>
                          <a:cs typeface="Times"/>
                        </a:rPr>
                        <a:t>Poetry</a:t>
                      </a:r>
                    </a:p>
                    <a:p>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667300">
                <a:tc>
                  <a:txBody>
                    <a:bodyPr/>
                    <a:lstStyle/>
                    <a:p>
                      <a:r>
                        <a:rPr lang="en-GB" sz="1400" b="1" dirty="0" smtClean="0">
                          <a:latin typeface="Times"/>
                          <a:cs typeface="Times"/>
                        </a:rPr>
                        <a:t>Assessment</a:t>
                      </a:r>
                      <a:r>
                        <a:rPr lang="en-GB" sz="1400" b="1" baseline="0" dirty="0" smtClean="0">
                          <a:latin typeface="Times"/>
                          <a:cs typeface="Times"/>
                        </a:rPr>
                        <a:t> Instrument</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nvGraphicFramePr>
        <p:xfrm>
          <a:off x="1524000" y="5029200"/>
          <a:ext cx="6324600" cy="1356360"/>
        </p:xfrm>
        <a:graphic>
          <a:graphicData uri="http://schemas.openxmlformats.org/drawingml/2006/table">
            <a:tbl>
              <a:tblPr firstRow="1" bandRow="1">
                <a:tableStyleId>{5C22544A-7EE6-4342-B048-85BDC9FD1C3A}</a:tableStyleId>
              </a:tblPr>
              <a:tblGrid>
                <a:gridCol w="6324600"/>
              </a:tblGrid>
              <a:tr h="350520">
                <a:tc>
                  <a:txBody>
                    <a:bodyPr/>
                    <a:lstStyle/>
                    <a:p>
                      <a:pPr algn="ctr"/>
                      <a:r>
                        <a:rPr lang="en-GB" sz="1700" baseline="0" dirty="0" smtClean="0">
                          <a:solidFill>
                            <a:srgbClr val="FFFF00"/>
                          </a:solidFill>
                          <a:latin typeface="Times"/>
                          <a:cs typeface="Times"/>
                        </a:rPr>
                        <a:t>What other elements would you like to see in the micro-module?</a:t>
                      </a:r>
                      <a:endParaRPr lang="en-GB" sz="1700" dirty="0">
                        <a:solidFill>
                          <a:srgbClr val="FFFF00"/>
                        </a:solidFill>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r>
              <a:tr h="746760">
                <a:tc>
                  <a:txBody>
                    <a:bodyPr/>
                    <a:lstStyle/>
                    <a:p>
                      <a:pPr algn="l"/>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1295400"/>
            <a:ext cx="4796753" cy="724560"/>
          </a:xfrm>
        </p:spPr>
        <p:txBody>
          <a:bodyPr>
            <a:normAutofit/>
          </a:bodyPr>
          <a:lstStyle/>
          <a:p>
            <a:r>
              <a:rPr lang="en-GB" sz="2700" b="1" smtClean="0">
                <a:solidFill>
                  <a:srgbClr val="800000"/>
                </a:solidFill>
                <a:latin typeface="Times"/>
                <a:cs typeface="Times"/>
              </a:rPr>
              <a:t>Acknowledgements</a:t>
            </a:r>
            <a:endParaRPr lang="en-GB" sz="2700" b="1">
              <a:solidFill>
                <a:srgbClr val="800000"/>
              </a:solidFill>
              <a:latin typeface="Times"/>
              <a:cs typeface="Times"/>
            </a:endParaRPr>
          </a:p>
        </p:txBody>
      </p:sp>
      <p:sp>
        <p:nvSpPr>
          <p:cNvPr id="5" name="CasellaDiTesto 4"/>
          <p:cNvSpPr txBox="1"/>
          <p:nvPr/>
        </p:nvSpPr>
        <p:spPr>
          <a:xfrm>
            <a:off x="1603831" y="2586780"/>
            <a:ext cx="5149642" cy="1938992"/>
          </a:xfrm>
          <a:prstGeom prst="rect">
            <a:avLst/>
          </a:prstGeom>
          <a:noFill/>
        </p:spPr>
        <p:txBody>
          <a:bodyPr wrap="none" rtlCol="0">
            <a:spAutoFit/>
          </a:bodyPr>
          <a:lstStyle/>
          <a:p>
            <a:r>
              <a:rPr lang="en-GB" sz="1500" b="1" smtClean="0">
                <a:latin typeface="Times"/>
                <a:cs typeface="Times"/>
              </a:rPr>
              <a:t>Developed by  </a:t>
            </a:r>
          </a:p>
          <a:p>
            <a:r>
              <a:rPr lang="en-GB" sz="1500" smtClean="0">
                <a:latin typeface="Times"/>
                <a:cs typeface="Times"/>
              </a:rPr>
              <a:t>Alfonso Molina</a:t>
            </a:r>
          </a:p>
          <a:p>
            <a:endParaRPr lang="en-GB" sz="1500" smtClean="0">
              <a:latin typeface="Times"/>
              <a:cs typeface="Times"/>
            </a:endParaRPr>
          </a:p>
          <a:p>
            <a:r>
              <a:rPr lang="en-GB" sz="1500" b="1" smtClean="0">
                <a:latin typeface="Times"/>
                <a:cs typeface="Times"/>
              </a:rPr>
              <a:t>Sources</a:t>
            </a:r>
          </a:p>
          <a:p>
            <a:r>
              <a:rPr lang="en-GB" sz="1500" smtClean="0">
                <a:latin typeface="Times"/>
                <a:cs typeface="Times"/>
              </a:rPr>
              <a:t>Various works by David Jonassen</a:t>
            </a:r>
          </a:p>
          <a:p>
            <a:r>
              <a:rPr lang="en-GB" sz="1500" smtClean="0">
                <a:latin typeface="Times"/>
                <a:cs typeface="Times"/>
              </a:rPr>
              <a:t>Various Quotation Websites</a:t>
            </a:r>
          </a:p>
          <a:p>
            <a:r>
              <a:rPr lang="en-GB" sz="1500" smtClean="0">
                <a:latin typeface="Times"/>
                <a:cs typeface="Times"/>
              </a:rPr>
              <a:t>Various Poetry Websites</a:t>
            </a:r>
          </a:p>
          <a:p>
            <a:r>
              <a:rPr lang="en-GB" sz="1500" smtClean="0">
                <a:latin typeface="Times"/>
                <a:cs typeface="Times"/>
              </a:rPr>
              <a:t>Various websites with images relating to the concept of Problem</a:t>
            </a:r>
            <a:endParaRPr lang="en-GB" sz="1500">
              <a:latin typeface="Times"/>
              <a:cs typeface="Time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05000" y="609600"/>
            <a:ext cx="4796753" cy="533400"/>
          </a:xfrm>
        </p:spPr>
        <p:txBody>
          <a:bodyPr>
            <a:normAutofit/>
          </a:bodyPr>
          <a:lstStyle/>
          <a:p>
            <a:r>
              <a:rPr lang="en-GB" sz="2300" b="1" dirty="0" smtClean="0">
                <a:solidFill>
                  <a:srgbClr val="800000"/>
                </a:solidFill>
                <a:latin typeface="Times"/>
                <a:cs typeface="Times"/>
              </a:rPr>
              <a:t>Didactic Suggestions (1)</a:t>
            </a:r>
            <a:endParaRPr lang="en-GB" sz="2300" b="1" dirty="0">
              <a:solidFill>
                <a:srgbClr val="800000"/>
              </a:solidFill>
              <a:latin typeface="Times"/>
              <a:cs typeface="Times"/>
            </a:endParaRPr>
          </a:p>
        </p:txBody>
      </p:sp>
      <p:sp>
        <p:nvSpPr>
          <p:cNvPr id="5" name="CasellaDiTesto 4"/>
          <p:cNvSpPr txBox="1"/>
          <p:nvPr/>
        </p:nvSpPr>
        <p:spPr>
          <a:xfrm>
            <a:off x="990600" y="2514600"/>
            <a:ext cx="7162800" cy="3847207"/>
          </a:xfrm>
          <a:prstGeom prst="rect">
            <a:avLst/>
          </a:prstGeom>
          <a:noFill/>
        </p:spPr>
        <p:txBody>
          <a:bodyPr wrap="square" rtlCol="0">
            <a:spAutoFit/>
          </a:bodyPr>
          <a:lstStyle/>
          <a:p>
            <a:r>
              <a:rPr lang="en-GB" sz="1500" b="1" dirty="0" smtClean="0">
                <a:latin typeface="Times"/>
                <a:cs typeface="Times"/>
              </a:rPr>
              <a:t>(</a:t>
            </a:r>
            <a:r>
              <a:rPr lang="en-GB" sz="1500" b="1" dirty="0" err="1" smtClean="0">
                <a:latin typeface="Times"/>
                <a:cs typeface="Times"/>
              </a:rPr>
              <a:t>Ia</a:t>
            </a:r>
            <a:r>
              <a:rPr lang="en-GB" sz="1500" b="1" dirty="0" smtClean="0">
                <a:latin typeface="Times"/>
                <a:cs typeface="Times"/>
              </a:rPr>
              <a:t>) Try to start by connecting with the current state of knowledge and experience of the individual in the group/</a:t>
            </a:r>
            <a:r>
              <a:rPr lang="en-GB" sz="1500" b="1" dirty="0" err="1" smtClean="0">
                <a:latin typeface="Times"/>
                <a:cs typeface="Times"/>
              </a:rPr>
              <a:t>s</a:t>
            </a:r>
            <a:r>
              <a:rPr lang="en-GB" sz="1500" b="1" dirty="0" smtClean="0">
                <a:latin typeface="Times"/>
                <a:cs typeface="Times"/>
              </a:rPr>
              <a:t>.</a:t>
            </a:r>
          </a:p>
          <a:p>
            <a:endParaRPr lang="en-GB" sz="1500" dirty="0" smtClean="0">
              <a:latin typeface="Times"/>
              <a:cs typeface="Times"/>
            </a:endParaRPr>
          </a:p>
          <a:p>
            <a:pPr marL="342900" indent="-342900">
              <a:buAutoNum type="arabicParenBoth"/>
            </a:pPr>
            <a:r>
              <a:rPr lang="en-GB" sz="1500" dirty="0" smtClean="0">
                <a:latin typeface="Times"/>
                <a:cs typeface="Times"/>
              </a:rPr>
              <a:t>Organize students into group/</a:t>
            </a:r>
            <a:r>
              <a:rPr lang="en-GB" sz="1500" dirty="0" err="1" smtClean="0">
                <a:latin typeface="Times"/>
                <a:cs typeface="Times"/>
              </a:rPr>
              <a:t>s</a:t>
            </a:r>
            <a:r>
              <a:rPr lang="en-GB" sz="1500" dirty="0" smtClean="0">
                <a:latin typeface="Times"/>
                <a:cs typeface="Times"/>
              </a:rPr>
              <a:t> of 4 or 5</a:t>
            </a:r>
          </a:p>
          <a:p>
            <a:endParaRPr lang="en-GB" sz="1500" dirty="0" smtClean="0">
              <a:latin typeface="Times"/>
              <a:cs typeface="Times"/>
            </a:endParaRPr>
          </a:p>
          <a:p>
            <a:r>
              <a:rPr lang="en-GB" sz="1500" dirty="0" smtClean="0">
                <a:latin typeface="Times"/>
                <a:cs typeface="Times"/>
              </a:rPr>
              <a:t>(2)  Ask the participants in the group/</a:t>
            </a:r>
            <a:r>
              <a:rPr lang="en-GB" sz="1500" dirty="0" err="1" smtClean="0">
                <a:latin typeface="Times"/>
                <a:cs typeface="Times"/>
              </a:rPr>
              <a:t>s</a:t>
            </a:r>
            <a:r>
              <a:rPr lang="en-GB" sz="1500" dirty="0" smtClean="0">
                <a:latin typeface="Times"/>
                <a:cs typeface="Times"/>
              </a:rPr>
              <a:t> to identify: </a:t>
            </a:r>
          </a:p>
          <a:p>
            <a:pPr marL="800100" lvl="1" indent="-342900"/>
            <a:r>
              <a:rPr lang="en-GB" sz="1500" dirty="0" smtClean="0">
                <a:latin typeface="Times"/>
                <a:cs typeface="Times"/>
              </a:rPr>
              <a:t>(a) 2 problems they think are </a:t>
            </a:r>
            <a:r>
              <a:rPr lang="en-GB" sz="1500" b="1" dirty="0" smtClean="0">
                <a:latin typeface="Times"/>
                <a:cs typeface="Times"/>
              </a:rPr>
              <a:t>simple</a:t>
            </a:r>
            <a:r>
              <a:rPr lang="en-GB" sz="1500" dirty="0" smtClean="0">
                <a:latin typeface="Times"/>
                <a:cs typeface="Times"/>
              </a:rPr>
              <a:t>, and </a:t>
            </a:r>
          </a:p>
          <a:p>
            <a:pPr marL="800100" lvl="1" indent="-342900"/>
            <a:r>
              <a:rPr lang="en-GB" sz="1500" dirty="0" smtClean="0">
                <a:latin typeface="Times"/>
                <a:cs typeface="Times"/>
              </a:rPr>
              <a:t>(</a:t>
            </a:r>
            <a:r>
              <a:rPr lang="en-GB" sz="1500" dirty="0" err="1" smtClean="0">
                <a:latin typeface="Times"/>
                <a:cs typeface="Times"/>
              </a:rPr>
              <a:t>b</a:t>
            </a:r>
            <a:r>
              <a:rPr lang="en-GB" sz="1500" dirty="0" smtClean="0">
                <a:latin typeface="Times"/>
                <a:cs typeface="Times"/>
              </a:rPr>
              <a:t>) 2 problems they think are </a:t>
            </a:r>
            <a:r>
              <a:rPr lang="en-GB" sz="1500" b="1" dirty="0" smtClean="0">
                <a:latin typeface="Times"/>
                <a:cs typeface="Times"/>
              </a:rPr>
              <a:t>complex</a:t>
            </a:r>
            <a:r>
              <a:rPr lang="en-GB" sz="1500" dirty="0" smtClean="0">
                <a:latin typeface="Times"/>
                <a:cs typeface="Times"/>
              </a:rPr>
              <a:t>.</a:t>
            </a:r>
          </a:p>
          <a:p>
            <a:pPr marL="342900" indent="-342900"/>
            <a:endParaRPr lang="en-GB" sz="1500" dirty="0" smtClean="0">
              <a:latin typeface="Times"/>
              <a:cs typeface="Times"/>
            </a:endParaRPr>
          </a:p>
          <a:p>
            <a:pPr marL="342900" indent="-342900">
              <a:buAutoNum type="arabicParenBoth" startAt="3"/>
            </a:pPr>
            <a:r>
              <a:rPr lang="en-GB" sz="1500" dirty="0" smtClean="0">
                <a:latin typeface="Times"/>
                <a:cs typeface="Times"/>
              </a:rPr>
              <a:t>Ask them to reflect: Why do they think the first 2 problems are </a:t>
            </a:r>
            <a:r>
              <a:rPr lang="en-GB" sz="1500" b="1" dirty="0" smtClean="0">
                <a:latin typeface="Times"/>
                <a:cs typeface="Times"/>
              </a:rPr>
              <a:t>simple </a:t>
            </a:r>
            <a:r>
              <a:rPr lang="en-GB" sz="1500" dirty="0" smtClean="0">
                <a:latin typeface="Times"/>
                <a:cs typeface="Times"/>
              </a:rPr>
              <a:t>and the second 2 problems are </a:t>
            </a:r>
            <a:r>
              <a:rPr lang="en-GB" sz="1500" b="1" dirty="0" smtClean="0">
                <a:latin typeface="Times"/>
                <a:cs typeface="Times"/>
              </a:rPr>
              <a:t>complex</a:t>
            </a:r>
            <a:r>
              <a:rPr lang="en-GB" sz="1500" dirty="0" smtClean="0">
                <a:latin typeface="Times"/>
                <a:cs typeface="Times"/>
              </a:rPr>
              <a:t>?  What is it that differentiates them?</a:t>
            </a:r>
          </a:p>
          <a:p>
            <a:pPr marL="342900" indent="-342900"/>
            <a:endParaRPr lang="en-GB" sz="1500" dirty="0" smtClean="0">
              <a:latin typeface="Times"/>
              <a:cs typeface="Times"/>
            </a:endParaRPr>
          </a:p>
          <a:p>
            <a:pPr marL="342900" indent="-342900">
              <a:buAutoNum type="arabicParenBoth" startAt="4"/>
            </a:pPr>
            <a:r>
              <a:rPr lang="en-GB" sz="1500" dirty="0" smtClean="0">
                <a:latin typeface="Times"/>
                <a:cs typeface="Times"/>
              </a:rPr>
              <a:t>Ask the the groups to convene and share their results by selecting and presenting 2 “</a:t>
            </a:r>
            <a:r>
              <a:rPr lang="en-GB" sz="1500" b="1" dirty="0" smtClean="0">
                <a:latin typeface="Times"/>
                <a:cs typeface="Times"/>
              </a:rPr>
              <a:t>simple problems</a:t>
            </a:r>
            <a:r>
              <a:rPr lang="en-GB" sz="1500" dirty="0" smtClean="0">
                <a:latin typeface="Times"/>
                <a:cs typeface="Times"/>
              </a:rPr>
              <a:t>” and 2 “</a:t>
            </a:r>
            <a:r>
              <a:rPr lang="en-GB" sz="1500" b="1" dirty="0" smtClean="0">
                <a:latin typeface="Times"/>
                <a:cs typeface="Times"/>
              </a:rPr>
              <a:t>complex problems</a:t>
            </a:r>
            <a:r>
              <a:rPr lang="en-GB" sz="1500" dirty="0" smtClean="0">
                <a:latin typeface="Times"/>
                <a:cs typeface="Times"/>
              </a:rPr>
              <a:t>” per group.  Then, they present their conclusions regarding “Why a problem is </a:t>
            </a:r>
            <a:r>
              <a:rPr lang="en-GB" sz="1500" b="1" dirty="0" smtClean="0">
                <a:latin typeface="Times"/>
                <a:cs typeface="Times"/>
              </a:rPr>
              <a:t>simple</a:t>
            </a:r>
            <a:r>
              <a:rPr lang="en-GB" sz="1500" dirty="0" smtClean="0">
                <a:latin typeface="Times"/>
                <a:cs typeface="Times"/>
              </a:rPr>
              <a:t>? and Why a problem is </a:t>
            </a:r>
            <a:r>
              <a:rPr lang="en-GB" sz="1500" b="1" dirty="0" smtClean="0">
                <a:latin typeface="Times"/>
                <a:cs typeface="Times"/>
              </a:rPr>
              <a:t>complex</a:t>
            </a:r>
            <a:r>
              <a:rPr lang="en-GB" sz="1500" dirty="0" smtClean="0">
                <a:latin typeface="Times"/>
                <a:cs typeface="Times"/>
              </a:rPr>
              <a:t>”</a:t>
            </a:r>
          </a:p>
          <a:p>
            <a:pPr marL="342900" indent="-342900">
              <a:buAutoNum type="arabicParenBoth" startAt="4"/>
            </a:pPr>
            <a:endParaRPr lang="it-IT" sz="1500" dirty="0" smtClean="0">
              <a:latin typeface="Times"/>
              <a:cs typeface="Times"/>
            </a:endParaRPr>
          </a:p>
        </p:txBody>
      </p:sp>
      <p:sp>
        <p:nvSpPr>
          <p:cNvPr id="10" name="Rettangolo arrotondato 9"/>
          <p:cNvSpPr/>
          <p:nvPr/>
        </p:nvSpPr>
        <p:spPr>
          <a:xfrm>
            <a:off x="762000" y="1143000"/>
            <a:ext cx="7543800" cy="11430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smtClean="0">
                <a:latin typeface="Times"/>
                <a:cs typeface="Times"/>
              </a:rPr>
              <a:t>These are only suggestions, any group of learners is free to experiment with the use of the micro-module. The types, number and order of use of the elements in the micro-module are open to choice.  Depending on the learning strategy adopted, elements can be also eliminated or added. For this purpose, the micro-modules can be copied and modified.</a:t>
            </a:r>
            <a:endParaRPr lang="en-GB" sz="1500" dirty="0">
              <a:latin typeface="Times"/>
              <a:cs typeface="Times"/>
            </a:endParaRPr>
          </a:p>
        </p:txBody>
      </p:sp>
      <p:sp>
        <p:nvSpPr>
          <p:cNvPr id="11" name="Rettangolo arrotondato 10"/>
          <p:cNvSpPr/>
          <p:nvPr/>
        </p:nvSpPr>
        <p:spPr>
          <a:xfrm>
            <a:off x="762000" y="2438400"/>
            <a:ext cx="7467600" cy="38862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609600"/>
            <a:ext cx="4796753" cy="457200"/>
          </a:xfrm>
        </p:spPr>
        <p:txBody>
          <a:bodyPr>
            <a:normAutofit/>
          </a:bodyPr>
          <a:lstStyle/>
          <a:p>
            <a:r>
              <a:rPr lang="en-GB" sz="2300" b="1" dirty="0" smtClean="0">
                <a:solidFill>
                  <a:srgbClr val="800000"/>
                </a:solidFill>
                <a:latin typeface="Times"/>
                <a:cs typeface="Times"/>
              </a:rPr>
              <a:t>Didactic Suggestions (2)</a:t>
            </a:r>
            <a:endParaRPr lang="en-GB" sz="2300" b="1" dirty="0">
              <a:solidFill>
                <a:srgbClr val="800000"/>
              </a:solidFill>
              <a:latin typeface="Times"/>
              <a:cs typeface="Times"/>
            </a:endParaRPr>
          </a:p>
        </p:txBody>
      </p:sp>
      <p:sp>
        <p:nvSpPr>
          <p:cNvPr id="5" name="CasellaDiTesto 4"/>
          <p:cNvSpPr txBox="1"/>
          <p:nvPr/>
        </p:nvSpPr>
        <p:spPr>
          <a:xfrm>
            <a:off x="762000" y="1600200"/>
            <a:ext cx="7391400" cy="3970318"/>
          </a:xfrm>
          <a:prstGeom prst="rect">
            <a:avLst/>
          </a:prstGeom>
          <a:noFill/>
        </p:spPr>
        <p:txBody>
          <a:bodyPr wrap="square" rtlCol="0">
            <a:spAutoFit/>
          </a:bodyPr>
          <a:lstStyle/>
          <a:p>
            <a:r>
              <a:rPr lang="en-GB" sz="1400" b="1" dirty="0" smtClean="0">
                <a:latin typeface="Times"/>
                <a:cs typeface="Times"/>
              </a:rPr>
              <a:t>(</a:t>
            </a:r>
            <a:r>
              <a:rPr lang="en-GB" sz="1400" b="1" dirty="0" err="1" smtClean="0">
                <a:latin typeface="Times"/>
                <a:cs typeface="Times"/>
              </a:rPr>
              <a:t>IIa</a:t>
            </a:r>
            <a:r>
              <a:rPr lang="en-GB" sz="1400" b="1" dirty="0" smtClean="0">
                <a:latin typeface="Times"/>
                <a:cs typeface="Times"/>
              </a:rPr>
              <a:t>) Use the micro-module “Nature of Problems - Complexity” to reinforce and deepen the understanding of the concept of Complexity in “Nature of Problems.”</a:t>
            </a:r>
          </a:p>
          <a:p>
            <a:pPr marL="342900" indent="-342900">
              <a:buAutoNum type="arabicParenBoth" startAt="4"/>
            </a:pPr>
            <a:endParaRPr lang="en-GB" sz="1400" dirty="0" smtClean="0">
              <a:latin typeface="Times"/>
              <a:cs typeface="Times"/>
            </a:endParaRPr>
          </a:p>
          <a:p>
            <a:pPr marL="342900" indent="-342900">
              <a:buAutoNum type="arabicParenBoth"/>
            </a:pPr>
            <a:r>
              <a:rPr lang="en-GB" sz="1400" dirty="0" smtClean="0">
                <a:latin typeface="Times"/>
                <a:cs typeface="Times"/>
              </a:rPr>
              <a:t>Introduce the micro-module “</a:t>
            </a:r>
            <a:r>
              <a:rPr lang="en-GB" sz="1400" b="1" dirty="0" smtClean="0">
                <a:latin typeface="Times"/>
                <a:cs typeface="Times"/>
              </a:rPr>
              <a:t>Nature of Problems – Complexity</a:t>
            </a:r>
            <a:r>
              <a:rPr lang="en-GB" sz="1400" dirty="0" smtClean="0">
                <a:latin typeface="Times"/>
                <a:cs typeface="Times"/>
              </a:rPr>
              <a:t>” to the participants, explaining its multimedia, multi-dimensional, multi-role, multi-didactic intention.  Explain that this is a more complex micro-module made up of several concepts.</a:t>
            </a:r>
          </a:p>
          <a:p>
            <a:pPr marL="342900" indent="-342900">
              <a:buAutoNum type="arabicParenBoth"/>
            </a:pPr>
            <a:endParaRPr lang="en-GB" sz="1400" dirty="0" smtClean="0">
              <a:latin typeface="Times"/>
              <a:cs typeface="Times"/>
            </a:endParaRPr>
          </a:p>
          <a:p>
            <a:pPr marL="342900" indent="-342900">
              <a:buAutoNum type="arabicParenBoth"/>
            </a:pPr>
            <a:r>
              <a:rPr lang="en-GB" sz="1400" dirty="0" smtClean="0">
                <a:latin typeface="Times"/>
                <a:cs typeface="Times"/>
              </a:rPr>
              <a:t>Ask the participants in the group/</a:t>
            </a:r>
            <a:r>
              <a:rPr lang="en-GB" sz="1400" dirty="0" err="1" smtClean="0">
                <a:latin typeface="Times"/>
                <a:cs typeface="Times"/>
              </a:rPr>
              <a:t>s</a:t>
            </a:r>
            <a:r>
              <a:rPr lang="en-GB" sz="1400" dirty="0" smtClean="0">
                <a:latin typeface="Times"/>
                <a:cs typeface="Times"/>
              </a:rPr>
              <a:t> to explore individually the micro-module searching, focusing their attention and reflecting on those elements they find most effective in reinforcing and deepening their understanding of the concept of “</a:t>
            </a:r>
            <a:r>
              <a:rPr lang="en-GB" sz="1400" b="1" dirty="0" smtClean="0">
                <a:latin typeface="Times"/>
                <a:cs typeface="Times"/>
              </a:rPr>
              <a:t>Complexity</a:t>
            </a:r>
            <a:r>
              <a:rPr lang="en-GB" sz="1400" dirty="0" smtClean="0">
                <a:latin typeface="Times"/>
                <a:cs typeface="Times"/>
              </a:rPr>
              <a:t>” in the “</a:t>
            </a:r>
            <a:r>
              <a:rPr lang="en-GB" sz="1400" b="1" dirty="0" smtClean="0">
                <a:latin typeface="Times"/>
                <a:cs typeface="Times"/>
              </a:rPr>
              <a:t>Nature of Problems</a:t>
            </a:r>
            <a:r>
              <a:rPr lang="en-GB" sz="1400" dirty="0" smtClean="0">
                <a:latin typeface="Times"/>
                <a:cs typeface="Times"/>
              </a:rPr>
              <a:t>.” </a:t>
            </a:r>
          </a:p>
          <a:p>
            <a:pPr marL="342900" indent="-342900"/>
            <a:endParaRPr lang="en-GB" sz="1400" dirty="0" smtClean="0">
              <a:latin typeface="Times"/>
              <a:cs typeface="Times"/>
            </a:endParaRPr>
          </a:p>
          <a:p>
            <a:pPr marL="342900" indent="-342900">
              <a:buAutoNum type="arabicParenBoth"/>
            </a:pPr>
            <a:r>
              <a:rPr lang="en-GB" sz="1400" dirty="0" smtClean="0">
                <a:latin typeface="Times"/>
                <a:cs typeface="Times"/>
              </a:rPr>
              <a:t>The participants tell their groups about their first 3 choices of “most effective elements” and explain why they have selected them.  The participants reflect collectively about their choices and their reasons. If some participants do not find the types of elements most appropriate to them, they can tell about those element and, even better, find them and contribute them to the micro-module.</a:t>
            </a:r>
          </a:p>
          <a:p>
            <a:pPr marL="342900" indent="-342900">
              <a:buAutoNum type="arabicParenBoth"/>
            </a:pPr>
            <a:endParaRPr lang="it-IT" sz="1400" dirty="0" smtClean="0">
              <a:latin typeface="Times"/>
              <a:cs typeface="Times"/>
            </a:endParaRPr>
          </a:p>
        </p:txBody>
      </p:sp>
      <p:sp>
        <p:nvSpPr>
          <p:cNvPr id="6" name="Rettangolo arrotondato 5"/>
          <p:cNvSpPr/>
          <p:nvPr/>
        </p:nvSpPr>
        <p:spPr>
          <a:xfrm>
            <a:off x="685800" y="1295400"/>
            <a:ext cx="7467600" cy="45720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685800"/>
            <a:ext cx="4796753" cy="457200"/>
          </a:xfrm>
        </p:spPr>
        <p:txBody>
          <a:bodyPr>
            <a:normAutofit/>
          </a:bodyPr>
          <a:lstStyle/>
          <a:p>
            <a:r>
              <a:rPr lang="en-GB" sz="2300" b="1" dirty="0" smtClean="0">
                <a:solidFill>
                  <a:srgbClr val="800000"/>
                </a:solidFill>
                <a:latin typeface="Times"/>
                <a:cs typeface="Times"/>
              </a:rPr>
              <a:t>Didactic Suggestions (3)</a:t>
            </a:r>
            <a:endParaRPr lang="en-GB" sz="2300" b="1" dirty="0">
              <a:solidFill>
                <a:srgbClr val="800000"/>
              </a:solidFill>
              <a:latin typeface="Times"/>
              <a:cs typeface="Times"/>
            </a:endParaRPr>
          </a:p>
        </p:txBody>
      </p:sp>
      <p:sp>
        <p:nvSpPr>
          <p:cNvPr id="5" name="CasellaDiTesto 4"/>
          <p:cNvSpPr txBox="1"/>
          <p:nvPr/>
        </p:nvSpPr>
        <p:spPr>
          <a:xfrm>
            <a:off x="685800" y="1752600"/>
            <a:ext cx="7391400" cy="4401205"/>
          </a:xfrm>
          <a:prstGeom prst="rect">
            <a:avLst/>
          </a:prstGeom>
          <a:noFill/>
        </p:spPr>
        <p:txBody>
          <a:bodyPr wrap="square" rtlCol="0">
            <a:spAutoFit/>
          </a:bodyPr>
          <a:lstStyle/>
          <a:p>
            <a:r>
              <a:rPr lang="en-GB" sz="1400" b="1" dirty="0" smtClean="0">
                <a:latin typeface="Times"/>
                <a:cs typeface="Times"/>
              </a:rPr>
              <a:t>(</a:t>
            </a:r>
            <a:r>
              <a:rPr lang="en-GB" sz="1400" b="1" dirty="0" err="1" smtClean="0">
                <a:latin typeface="Times"/>
                <a:cs typeface="Times"/>
              </a:rPr>
              <a:t>IIb</a:t>
            </a:r>
            <a:r>
              <a:rPr lang="en-GB" sz="1400" b="1" dirty="0" smtClean="0">
                <a:latin typeface="Times"/>
                <a:cs typeface="Times"/>
              </a:rPr>
              <a:t>) Use the micro-module “Nature of the Problems” to reinforce and deepen the understanding of the concept of Complexity in “Nature of Problems.”</a:t>
            </a:r>
          </a:p>
          <a:p>
            <a:pPr marL="342900" indent="-342900"/>
            <a:endParaRPr lang="en-GB" sz="1400" dirty="0" smtClean="0">
              <a:latin typeface="Times"/>
              <a:cs typeface="Times"/>
            </a:endParaRPr>
          </a:p>
          <a:p>
            <a:pPr marL="342900" indent="-342900"/>
            <a:r>
              <a:rPr lang="en-GB" sz="1400" dirty="0" smtClean="0">
                <a:latin typeface="Times"/>
                <a:cs typeface="Times"/>
              </a:rPr>
              <a:t>(4)   Ask the participants in each group to return to the 2 </a:t>
            </a:r>
            <a:r>
              <a:rPr lang="en-GB" sz="1400" b="1" dirty="0" smtClean="0">
                <a:latin typeface="Times"/>
                <a:cs typeface="Times"/>
              </a:rPr>
              <a:t>simple </a:t>
            </a:r>
            <a:r>
              <a:rPr lang="en-GB" sz="1400" dirty="0" smtClean="0">
                <a:latin typeface="Times"/>
                <a:cs typeface="Times"/>
              </a:rPr>
              <a:t>and the 2 </a:t>
            </a:r>
            <a:r>
              <a:rPr lang="en-GB" sz="1400" b="1" dirty="0" smtClean="0">
                <a:latin typeface="Times"/>
                <a:cs typeface="Times"/>
              </a:rPr>
              <a:t>complex </a:t>
            </a:r>
            <a:r>
              <a:rPr lang="en-GB" sz="1400" dirty="0" smtClean="0">
                <a:latin typeface="Times"/>
                <a:cs typeface="Times"/>
              </a:rPr>
              <a:t>problems they identified in the first part of the activity and assess them individually using the instrument provided in the micro-module.  Use one copy of the instrument per problem.  The participants compare their individual assessments with those of the other members of the group.  They discuss the reasons for the differences and agree on a group assessment, again using one copy of the instrument per problem.</a:t>
            </a:r>
          </a:p>
          <a:p>
            <a:pPr marL="342900" indent="-342900">
              <a:buFontTx/>
              <a:buAutoNum type="arabicParenBoth"/>
            </a:pPr>
            <a:endParaRPr lang="en-GB" sz="1400" dirty="0" smtClean="0">
              <a:latin typeface="Times"/>
              <a:cs typeface="Times"/>
            </a:endParaRPr>
          </a:p>
          <a:p>
            <a:pPr marL="342900" indent="-342900"/>
            <a:r>
              <a:rPr lang="en-GB" sz="1400" dirty="0" smtClean="0">
                <a:latin typeface="Times"/>
                <a:cs typeface="Times"/>
              </a:rPr>
              <a:t>(5)   The groups convene and share their results, first, by selecting and presenting 3 choices of “most effective elements” per group, along with their conclusions as to why different people may have different preferences regarding elements and ways of learning; second, by presenting their collective assessment of the </a:t>
            </a:r>
            <a:r>
              <a:rPr lang="en-GB" sz="1400" b="1" dirty="0" smtClean="0">
                <a:latin typeface="Times"/>
                <a:cs typeface="Times"/>
              </a:rPr>
              <a:t>complexity </a:t>
            </a:r>
            <a:r>
              <a:rPr lang="en-GB" sz="1400" dirty="0" smtClean="0">
                <a:latin typeface="Times"/>
                <a:cs typeface="Times"/>
              </a:rPr>
              <a:t>of their selected problems and the reasons for this assessment.  The groups discuss to see whether they arrive to a general agreement or a diversity of opinions prevails.</a:t>
            </a:r>
          </a:p>
          <a:p>
            <a:pPr marL="342900" indent="-342900">
              <a:buAutoNum type="arabicParenBoth" startAt="4"/>
            </a:pPr>
            <a:endParaRPr lang="en-GB" sz="1400" dirty="0" smtClean="0">
              <a:latin typeface="Times"/>
              <a:cs typeface="Times"/>
            </a:endParaRPr>
          </a:p>
          <a:p>
            <a:pPr marL="342900" indent="-342900"/>
            <a:r>
              <a:rPr lang="en-GB" sz="1400" dirty="0" smtClean="0">
                <a:latin typeface="Times"/>
                <a:cs typeface="Times"/>
              </a:rPr>
              <a:t>(6)   Participants fill in the brief questionnaire about their preferences regarding the elements in the micro-module.</a:t>
            </a:r>
          </a:p>
          <a:p>
            <a:pPr marL="342900" indent="-342900">
              <a:buAutoNum type="arabicParenBoth"/>
            </a:pPr>
            <a:endParaRPr lang="it-IT" sz="1400" dirty="0" smtClean="0">
              <a:latin typeface="Times"/>
              <a:cs typeface="Times"/>
            </a:endParaRPr>
          </a:p>
        </p:txBody>
      </p:sp>
      <p:sp>
        <p:nvSpPr>
          <p:cNvPr id="6" name="Rettangolo arrotondato 5"/>
          <p:cNvSpPr/>
          <p:nvPr/>
        </p:nvSpPr>
        <p:spPr>
          <a:xfrm>
            <a:off x="533400" y="1447800"/>
            <a:ext cx="7696200" cy="49530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133600" y="2209800"/>
            <a:ext cx="4796753" cy="1295400"/>
          </a:xfrm>
        </p:spPr>
        <p:txBody>
          <a:bodyPr>
            <a:normAutofit fontScale="92500" lnSpcReduction="20000"/>
          </a:bodyPr>
          <a:lstStyle/>
          <a:p>
            <a:r>
              <a:rPr lang="en-GB" sz="2800" b="1" dirty="0" smtClean="0">
                <a:solidFill>
                  <a:srgbClr val="800000"/>
                </a:solidFill>
                <a:latin typeface="Times"/>
                <a:cs typeface="Times"/>
              </a:rPr>
              <a:t>Nature of Problems</a:t>
            </a:r>
          </a:p>
          <a:p>
            <a:endParaRPr lang="it-IT" sz="2800" b="1" dirty="0" smtClean="0">
              <a:solidFill>
                <a:srgbClr val="800000"/>
              </a:solidFill>
              <a:latin typeface="Times"/>
              <a:cs typeface="Times"/>
            </a:endParaRPr>
          </a:p>
          <a:p>
            <a:r>
              <a:rPr lang="it-IT" sz="2800" b="1" dirty="0" smtClean="0">
                <a:solidFill>
                  <a:srgbClr val="800000"/>
                </a:solidFill>
                <a:latin typeface="Times"/>
                <a:cs typeface="Times"/>
              </a:rPr>
              <a:t>COMPLEXITY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ttore 1 29"/>
          <p:cNvCxnSpPr/>
          <p:nvPr/>
        </p:nvCxnSpPr>
        <p:spPr>
          <a:xfrm rot="10800000" flipV="1">
            <a:off x="3276600" y="3352800"/>
            <a:ext cx="22860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3276600" y="3200400"/>
            <a:ext cx="2286000" cy="1905000"/>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505200" y="3276600"/>
            <a:ext cx="1828800" cy="16764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700" b="1" dirty="0" err="1" smtClean="0">
                <a:latin typeface="Times"/>
                <a:cs typeface="Times"/>
              </a:rPr>
              <a:t>ProblemComplexity</a:t>
            </a:r>
            <a:endParaRPr lang="it-IT" sz="1700" b="1" dirty="0">
              <a:latin typeface="Times"/>
              <a:cs typeface="Times"/>
            </a:endParaRPr>
          </a:p>
        </p:txBody>
      </p:sp>
      <p:sp>
        <p:nvSpPr>
          <p:cNvPr id="16" name="Ovale 15"/>
          <p:cNvSpPr/>
          <p:nvPr/>
        </p:nvSpPr>
        <p:spPr>
          <a:xfrm>
            <a:off x="2057400" y="1828800"/>
            <a:ext cx="4953000" cy="4419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Sottotitolo 2"/>
          <p:cNvSpPr>
            <a:spLocks noGrp="1"/>
          </p:cNvSpPr>
          <p:nvPr>
            <p:ph type="subTitle" idx="1"/>
          </p:nvPr>
        </p:nvSpPr>
        <p:spPr>
          <a:xfrm>
            <a:off x="1600200" y="609600"/>
            <a:ext cx="6324600" cy="724560"/>
          </a:xfrm>
        </p:spPr>
        <p:txBody>
          <a:bodyPr>
            <a:normAutofit/>
          </a:bodyPr>
          <a:lstStyle/>
          <a:p>
            <a:r>
              <a:rPr lang="it-IT" sz="2800" b="1" dirty="0" smtClean="0">
                <a:solidFill>
                  <a:srgbClr val="800000"/>
                </a:solidFill>
                <a:latin typeface="Times"/>
                <a:cs typeface="Times"/>
              </a:rPr>
              <a:t>Nature </a:t>
            </a:r>
            <a:r>
              <a:rPr lang="en-GB" sz="2800" b="1" dirty="0" smtClean="0">
                <a:solidFill>
                  <a:srgbClr val="800000"/>
                </a:solidFill>
                <a:latin typeface="Times"/>
                <a:cs typeface="Times"/>
              </a:rPr>
              <a:t>of Problems </a:t>
            </a:r>
            <a:r>
              <a:rPr lang="it-IT" sz="2800" b="1" dirty="0" smtClean="0">
                <a:solidFill>
                  <a:srgbClr val="800000"/>
                </a:solidFill>
                <a:latin typeface="Times"/>
                <a:cs typeface="Times"/>
              </a:rPr>
              <a:t>- COMPLEXITY</a:t>
            </a:r>
          </a:p>
        </p:txBody>
      </p:sp>
      <p:sp>
        <p:nvSpPr>
          <p:cNvPr id="18" name="Rettangolo arrotondato 17"/>
          <p:cNvSpPr/>
          <p:nvPr/>
        </p:nvSpPr>
        <p:spPr>
          <a:xfrm>
            <a:off x="1524000" y="2514600"/>
            <a:ext cx="1828801" cy="762000"/>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solidFill>
                <a:srgbClr val="000000"/>
              </a:solidFill>
              <a:latin typeface="Times"/>
              <a:cs typeface="Times"/>
            </a:endParaRPr>
          </a:p>
          <a:p>
            <a:pPr algn="ctr"/>
            <a:r>
              <a:rPr lang="en-GB" sz="1400" b="1" dirty="0" smtClean="0">
                <a:solidFill>
                  <a:srgbClr val="000000"/>
                </a:solidFill>
                <a:latin typeface="Times"/>
                <a:cs typeface="Times"/>
              </a:rPr>
              <a:t>Amount of Knowledge Required</a:t>
            </a:r>
          </a:p>
          <a:p>
            <a:pPr algn="ctr"/>
            <a:endParaRPr lang="en-GB" sz="1400" dirty="0">
              <a:latin typeface="Times"/>
              <a:cs typeface="Times"/>
            </a:endParaRPr>
          </a:p>
        </p:txBody>
      </p:sp>
      <p:sp>
        <p:nvSpPr>
          <p:cNvPr id="14" name="Rettangolo arrotondato 13"/>
          <p:cNvSpPr/>
          <p:nvPr/>
        </p:nvSpPr>
        <p:spPr>
          <a:xfrm>
            <a:off x="5486400" y="2590800"/>
            <a:ext cx="1828800" cy="755724"/>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latin typeface="Times"/>
              <a:cs typeface="Times"/>
            </a:endParaRPr>
          </a:p>
          <a:p>
            <a:pPr algn="ctr"/>
            <a:endParaRPr lang="en-GB" sz="1400" b="1" dirty="0" smtClean="0">
              <a:solidFill>
                <a:srgbClr val="000000"/>
              </a:solidFill>
              <a:latin typeface="Times"/>
              <a:cs typeface="Times"/>
            </a:endParaRPr>
          </a:p>
          <a:p>
            <a:pPr algn="ctr"/>
            <a:r>
              <a:rPr lang="en-GB" sz="1400" b="1" dirty="0" smtClean="0">
                <a:solidFill>
                  <a:srgbClr val="000000"/>
                </a:solidFill>
                <a:latin typeface="Times"/>
                <a:cs typeface="Times"/>
              </a:rPr>
              <a:t>Difficulty of Grasping</a:t>
            </a:r>
          </a:p>
          <a:p>
            <a:endParaRPr lang="en-GB" sz="1400" dirty="0" smtClean="0">
              <a:solidFill>
                <a:schemeClr val="tx1"/>
              </a:solidFill>
              <a:latin typeface="Times"/>
              <a:cs typeface="Times"/>
            </a:endParaRPr>
          </a:p>
          <a:p>
            <a:pPr algn="ctr"/>
            <a:endParaRPr lang="en-GB" sz="1400" dirty="0">
              <a:latin typeface="Times"/>
              <a:cs typeface="Times"/>
            </a:endParaRPr>
          </a:p>
        </p:txBody>
      </p:sp>
      <p:sp>
        <p:nvSpPr>
          <p:cNvPr id="19" name="Rettangolo arrotondato 18"/>
          <p:cNvSpPr/>
          <p:nvPr/>
        </p:nvSpPr>
        <p:spPr>
          <a:xfrm>
            <a:off x="1524000" y="5029200"/>
            <a:ext cx="1828800" cy="762000"/>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endParaRPr lang="en-GB" sz="1400" dirty="0" smtClean="0">
              <a:solidFill>
                <a:srgbClr val="000000"/>
              </a:solidFill>
              <a:latin typeface="Times"/>
              <a:cs typeface="Times"/>
            </a:endParaRPr>
          </a:p>
          <a:p>
            <a:pPr algn="ctr"/>
            <a:endParaRPr lang="en-GB" sz="1400" b="1" dirty="0" smtClean="0">
              <a:solidFill>
                <a:srgbClr val="000000"/>
              </a:solidFill>
              <a:latin typeface="Times"/>
              <a:cs typeface="Times"/>
            </a:endParaRPr>
          </a:p>
          <a:p>
            <a:pPr algn="ctr"/>
            <a:r>
              <a:rPr lang="en-GB" sz="1400" b="1" dirty="0" smtClean="0">
                <a:solidFill>
                  <a:srgbClr val="000000"/>
                </a:solidFill>
                <a:latin typeface="Times"/>
                <a:cs typeface="Times"/>
              </a:rPr>
              <a:t>Amount of Steps to Arrive at Solution</a:t>
            </a:r>
          </a:p>
          <a:p>
            <a:r>
              <a:rPr lang="en-GB" sz="1400" dirty="0" smtClean="0">
                <a:solidFill>
                  <a:srgbClr val="000000"/>
                </a:solidFill>
                <a:latin typeface="Times"/>
                <a:cs typeface="Times"/>
              </a:rPr>
              <a:t>. </a:t>
            </a:r>
          </a:p>
          <a:p>
            <a:endParaRPr lang="en-GB" sz="1400" dirty="0" smtClean="0">
              <a:solidFill>
                <a:schemeClr val="tx1"/>
              </a:solidFill>
              <a:latin typeface="Times"/>
              <a:cs typeface="Times"/>
            </a:endParaRPr>
          </a:p>
          <a:p>
            <a:pPr algn="ctr"/>
            <a:endParaRPr lang="en-GB" sz="1400" dirty="0">
              <a:latin typeface="Times"/>
              <a:cs typeface="Times"/>
            </a:endParaRPr>
          </a:p>
        </p:txBody>
      </p:sp>
      <p:sp>
        <p:nvSpPr>
          <p:cNvPr id="20" name="Rettangolo arrotondato 19"/>
          <p:cNvSpPr/>
          <p:nvPr/>
        </p:nvSpPr>
        <p:spPr>
          <a:xfrm>
            <a:off x="5486400" y="5029200"/>
            <a:ext cx="1828800" cy="762000"/>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b="1" dirty="0" smtClean="0">
              <a:solidFill>
                <a:srgbClr val="000000"/>
              </a:solidFill>
              <a:latin typeface="Times"/>
              <a:cs typeface="Times"/>
            </a:endParaRPr>
          </a:p>
          <a:p>
            <a:pPr algn="ctr"/>
            <a:r>
              <a:rPr lang="en-GB" sz="1400" b="1" dirty="0" smtClean="0">
                <a:solidFill>
                  <a:srgbClr val="000000"/>
                </a:solidFill>
                <a:latin typeface="Times"/>
                <a:cs typeface="Times"/>
              </a:rPr>
              <a:t>Amount of Interrelations between Elements</a:t>
            </a:r>
          </a:p>
          <a:p>
            <a:pPr algn="ctr"/>
            <a:endParaRPr lang="en-GB" sz="1400" dirty="0">
              <a:latin typeface="Times"/>
              <a:cs typeface="Times"/>
            </a:endParaRPr>
          </a:p>
        </p:txBody>
      </p:sp>
      <p:sp>
        <p:nvSpPr>
          <p:cNvPr id="15" name="CasellaDiTesto 14"/>
          <p:cNvSpPr txBox="1"/>
          <p:nvPr/>
        </p:nvSpPr>
        <p:spPr>
          <a:xfrm>
            <a:off x="914400" y="1295400"/>
            <a:ext cx="7610151" cy="353943"/>
          </a:xfrm>
          <a:prstGeom prst="rect">
            <a:avLst/>
          </a:prstGeom>
          <a:noFill/>
        </p:spPr>
        <p:txBody>
          <a:bodyPr wrap="none" rtlCol="0">
            <a:spAutoFit/>
          </a:bodyPr>
          <a:lstStyle/>
          <a:p>
            <a:r>
              <a:rPr lang="en-GB" sz="1700" b="1" dirty="0" smtClean="0">
                <a:latin typeface="Times"/>
                <a:cs typeface="Times"/>
              </a:rPr>
              <a:t>The COMPLEXITY of a problem is defined by the combination of 4 dimensions:</a:t>
            </a:r>
            <a:endParaRPr lang="en-GB" sz="1700" b="1" dirty="0">
              <a:latin typeface="Times"/>
              <a:cs typeface="Time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209800" y="304800"/>
            <a:ext cx="4796753" cy="724560"/>
          </a:xfrm>
        </p:spPr>
        <p:txBody>
          <a:bodyPr>
            <a:normAutofit fontScale="70000" lnSpcReduction="20000"/>
          </a:bodyPr>
          <a:lstStyle/>
          <a:p>
            <a:r>
              <a:rPr lang="en-GB" sz="2800" b="1" smtClean="0">
                <a:solidFill>
                  <a:srgbClr val="800000"/>
                </a:solidFill>
                <a:latin typeface="Times"/>
                <a:cs typeface="Times"/>
              </a:rPr>
              <a:t>Nature of Problems</a:t>
            </a:r>
          </a:p>
          <a:p>
            <a:r>
              <a:rPr lang="en-GB" sz="2800" b="1" smtClean="0">
                <a:solidFill>
                  <a:srgbClr val="800000"/>
                </a:solidFill>
                <a:latin typeface="Times"/>
                <a:cs typeface="Times"/>
              </a:rPr>
              <a:t>Problems can vary in COMPLEXITY</a:t>
            </a:r>
          </a:p>
        </p:txBody>
      </p:sp>
      <p:sp>
        <p:nvSpPr>
          <p:cNvPr id="31" name="CasellaDiTesto 30"/>
          <p:cNvSpPr txBox="1"/>
          <p:nvPr/>
        </p:nvSpPr>
        <p:spPr>
          <a:xfrm>
            <a:off x="312396" y="1413313"/>
            <a:ext cx="1582484" cy="323165"/>
          </a:xfrm>
          <a:prstGeom prst="rect">
            <a:avLst/>
          </a:prstGeom>
          <a:noFill/>
        </p:spPr>
        <p:txBody>
          <a:bodyPr wrap="none" rtlCol="0">
            <a:spAutoFit/>
          </a:bodyPr>
          <a:lstStyle/>
          <a:p>
            <a:r>
              <a:rPr lang="en-GB" sz="1500" b="1" smtClean="0">
                <a:latin typeface="Times New Roman"/>
                <a:cs typeface="Times New Roman"/>
              </a:rPr>
              <a:t>Simple Problems</a:t>
            </a:r>
            <a:endParaRPr lang="en-GB" sz="1500" b="1">
              <a:latin typeface="Times New Roman"/>
              <a:cs typeface="Times New Roman"/>
            </a:endParaRPr>
          </a:p>
        </p:txBody>
      </p:sp>
      <p:sp>
        <p:nvSpPr>
          <p:cNvPr id="33" name="Rettangolo 32"/>
          <p:cNvSpPr/>
          <p:nvPr/>
        </p:nvSpPr>
        <p:spPr>
          <a:xfrm>
            <a:off x="6896599" y="1413313"/>
            <a:ext cx="1749197" cy="323165"/>
          </a:xfrm>
          <a:prstGeom prst="rect">
            <a:avLst/>
          </a:prstGeom>
        </p:spPr>
        <p:txBody>
          <a:bodyPr wrap="none">
            <a:spAutoFit/>
          </a:bodyPr>
          <a:lstStyle/>
          <a:p>
            <a:r>
              <a:rPr lang="en-GB" sz="1500" b="1" smtClean="0">
                <a:latin typeface="Times New Roman"/>
                <a:cs typeface="Times New Roman"/>
              </a:rPr>
              <a:t>Complex Problems</a:t>
            </a:r>
            <a:endParaRPr lang="en-GB" sz="1500" b="1">
              <a:latin typeface="Times New Roman"/>
              <a:cs typeface="Times New Roman"/>
            </a:endParaRPr>
          </a:p>
        </p:txBody>
      </p:sp>
      <p:cxnSp>
        <p:nvCxnSpPr>
          <p:cNvPr id="42" name="Connettore 2 41"/>
          <p:cNvCxnSpPr/>
          <p:nvPr/>
        </p:nvCxnSpPr>
        <p:spPr>
          <a:xfrm>
            <a:off x="379296" y="1886284"/>
            <a:ext cx="8153400" cy="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810000" y="1219200"/>
            <a:ext cx="1408430" cy="120383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Problems</a:t>
            </a:r>
            <a:endParaRPr lang="en-GB" sz="1500" b="1">
              <a:latin typeface="Times"/>
              <a:cs typeface="Times"/>
            </a:endParaRPr>
          </a:p>
        </p:txBody>
      </p:sp>
      <p:cxnSp>
        <p:nvCxnSpPr>
          <p:cNvPr id="23" name="Connettore 2 22"/>
          <p:cNvCxnSpPr/>
          <p:nvPr/>
        </p:nvCxnSpPr>
        <p:spPr>
          <a:xfrm>
            <a:off x="381000" y="2971800"/>
            <a:ext cx="8077200" cy="1588"/>
          </a:xfrm>
          <a:prstGeom prst="straightConnector1">
            <a:avLst/>
          </a:prstGeom>
          <a:ln w="6350" cap="flat" cmpd="sng" algn="ctr">
            <a:solidFill>
              <a:schemeClr val="tx1"/>
            </a:solidFill>
            <a:prstDash val="sys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4" name="Connettore 2 23"/>
          <p:cNvCxnSpPr/>
          <p:nvPr/>
        </p:nvCxnSpPr>
        <p:spPr>
          <a:xfrm>
            <a:off x="457200" y="3886200"/>
            <a:ext cx="8001000" cy="1588"/>
          </a:xfrm>
          <a:prstGeom prst="straightConnector1">
            <a:avLst/>
          </a:prstGeom>
          <a:ln w="6350" cap="flat" cmpd="sng" algn="ctr">
            <a:solidFill>
              <a:schemeClr val="tx1"/>
            </a:solidFill>
            <a:prstDash val="sys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Connettore 2 24"/>
          <p:cNvCxnSpPr/>
          <p:nvPr/>
        </p:nvCxnSpPr>
        <p:spPr>
          <a:xfrm flipV="1">
            <a:off x="457200" y="4800600"/>
            <a:ext cx="8001000" cy="76200"/>
          </a:xfrm>
          <a:prstGeom prst="straightConnector1">
            <a:avLst/>
          </a:prstGeom>
          <a:ln w="6350" cap="flat" cmpd="sng" algn="ctr">
            <a:solidFill>
              <a:schemeClr val="tx1"/>
            </a:solidFill>
            <a:prstDash val="sys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Connettore 2 25"/>
          <p:cNvCxnSpPr/>
          <p:nvPr/>
        </p:nvCxnSpPr>
        <p:spPr>
          <a:xfrm>
            <a:off x="457200" y="5715000"/>
            <a:ext cx="8001000" cy="1"/>
          </a:xfrm>
          <a:prstGeom prst="straightConnector1">
            <a:avLst/>
          </a:prstGeom>
          <a:ln w="6350" cap="flat" cmpd="sng" algn="ctr">
            <a:solidFill>
              <a:schemeClr val="tx1"/>
            </a:solidFill>
            <a:prstDash val="sys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Rettangolo arrotondato 17"/>
          <p:cNvSpPr/>
          <p:nvPr/>
        </p:nvSpPr>
        <p:spPr>
          <a:xfrm>
            <a:off x="2666999" y="2630814"/>
            <a:ext cx="3574277" cy="632866"/>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100" b="1" dirty="0" smtClean="0">
                <a:solidFill>
                  <a:srgbClr val="000000"/>
                </a:solidFill>
                <a:latin typeface="Times"/>
                <a:cs typeface="Times"/>
              </a:rPr>
              <a:t>Amount of Knowledge Required</a:t>
            </a:r>
          </a:p>
          <a:p>
            <a:r>
              <a:rPr lang="en-GB" sz="1100" dirty="0" smtClean="0">
                <a:solidFill>
                  <a:schemeClr val="tx1"/>
                </a:solidFill>
                <a:latin typeface="Times"/>
                <a:cs typeface="Times"/>
              </a:rPr>
              <a:t>The greater the amount knowledge required for its solution, the more complex is the problem and vice-versa.</a:t>
            </a:r>
          </a:p>
          <a:p>
            <a:pPr algn="ctr"/>
            <a:endParaRPr lang="en-GB" sz="1200" dirty="0">
              <a:latin typeface="Times"/>
              <a:cs typeface="Times"/>
            </a:endParaRPr>
          </a:p>
        </p:txBody>
      </p:sp>
      <p:sp>
        <p:nvSpPr>
          <p:cNvPr id="14" name="Rettangolo arrotondato 13"/>
          <p:cNvSpPr/>
          <p:nvPr/>
        </p:nvSpPr>
        <p:spPr>
          <a:xfrm>
            <a:off x="2667000" y="3505200"/>
            <a:ext cx="3574276" cy="755724"/>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100" b="1" dirty="0" smtClean="0">
              <a:latin typeface="Times"/>
              <a:cs typeface="Times"/>
            </a:endParaRPr>
          </a:p>
          <a:p>
            <a:pPr algn="ctr"/>
            <a:endParaRPr lang="en-GB" sz="1100" b="1" dirty="0" smtClean="0">
              <a:solidFill>
                <a:srgbClr val="000000"/>
              </a:solidFill>
              <a:latin typeface="Times"/>
              <a:cs typeface="Times"/>
            </a:endParaRPr>
          </a:p>
          <a:p>
            <a:pPr algn="ctr"/>
            <a:r>
              <a:rPr lang="en-GB" sz="1100" b="1" dirty="0" smtClean="0">
                <a:solidFill>
                  <a:srgbClr val="000000"/>
                </a:solidFill>
                <a:latin typeface="Times"/>
                <a:cs typeface="Times"/>
              </a:rPr>
              <a:t>Difficulty of Grasping</a:t>
            </a:r>
          </a:p>
          <a:p>
            <a:r>
              <a:rPr lang="en-GB" sz="1100" dirty="0" smtClean="0">
                <a:solidFill>
                  <a:srgbClr val="000000"/>
                </a:solidFill>
                <a:latin typeface="Times"/>
                <a:cs typeface="Times"/>
              </a:rPr>
              <a:t>The more difficult are the </a:t>
            </a:r>
            <a:r>
              <a:rPr lang="en-GB" sz="1100" dirty="0" smtClean="0">
                <a:solidFill>
                  <a:schemeClr val="tx1"/>
                </a:solidFill>
                <a:latin typeface="Times"/>
                <a:cs typeface="Times"/>
              </a:rPr>
              <a:t>concepts to grasp and apply, the more complex is the problem and vice-versa. </a:t>
            </a:r>
            <a:endParaRPr lang="en-GB" sz="1100" dirty="0" smtClean="0">
              <a:solidFill>
                <a:srgbClr val="000000"/>
              </a:solidFill>
              <a:latin typeface="Times"/>
              <a:cs typeface="Times"/>
            </a:endParaRPr>
          </a:p>
          <a:p>
            <a:endParaRPr lang="en-GB" sz="1200" dirty="0" smtClean="0">
              <a:solidFill>
                <a:schemeClr val="tx1"/>
              </a:solidFill>
              <a:latin typeface="Times"/>
              <a:cs typeface="Times"/>
            </a:endParaRPr>
          </a:p>
          <a:p>
            <a:pPr algn="ctr"/>
            <a:endParaRPr lang="en-GB" sz="1200" dirty="0">
              <a:latin typeface="Times"/>
              <a:cs typeface="Times"/>
            </a:endParaRPr>
          </a:p>
        </p:txBody>
      </p:sp>
      <p:sp>
        <p:nvSpPr>
          <p:cNvPr id="19" name="Rettangolo arrotondato 18"/>
          <p:cNvSpPr/>
          <p:nvPr/>
        </p:nvSpPr>
        <p:spPr>
          <a:xfrm>
            <a:off x="2666999" y="4549189"/>
            <a:ext cx="3574275" cy="630809"/>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endParaRPr lang="en-GB" sz="1100" dirty="0" smtClean="0">
              <a:solidFill>
                <a:srgbClr val="000000"/>
              </a:solidFill>
              <a:latin typeface="Times"/>
              <a:cs typeface="Times"/>
            </a:endParaRPr>
          </a:p>
          <a:p>
            <a:pPr algn="ctr"/>
            <a:r>
              <a:rPr lang="en-GB" sz="1100" b="1" dirty="0" smtClean="0">
                <a:solidFill>
                  <a:srgbClr val="000000"/>
                </a:solidFill>
                <a:latin typeface="Times"/>
                <a:cs typeface="Times"/>
              </a:rPr>
              <a:t>Amount of Steps to Arrive at Solution</a:t>
            </a:r>
          </a:p>
          <a:p>
            <a:r>
              <a:rPr lang="en-GB" sz="1100" dirty="0" smtClean="0">
                <a:solidFill>
                  <a:srgbClr val="000000"/>
                </a:solidFill>
                <a:latin typeface="Times"/>
                <a:cs typeface="Times"/>
              </a:rPr>
              <a:t>The greater the number of steps required to arrive at a solution, the more complex is the problem and vice-versa. </a:t>
            </a:r>
          </a:p>
          <a:p>
            <a:endParaRPr lang="en-GB" sz="1200" dirty="0" smtClean="0">
              <a:solidFill>
                <a:schemeClr val="tx1"/>
              </a:solidFill>
              <a:latin typeface="Times"/>
              <a:cs typeface="Times"/>
            </a:endParaRPr>
          </a:p>
          <a:p>
            <a:pPr algn="ctr"/>
            <a:endParaRPr lang="en-GB" sz="1200" dirty="0">
              <a:latin typeface="Times"/>
              <a:cs typeface="Times"/>
            </a:endParaRPr>
          </a:p>
        </p:txBody>
      </p:sp>
      <p:sp>
        <p:nvSpPr>
          <p:cNvPr id="20" name="Rettangolo arrotondato 19"/>
          <p:cNvSpPr/>
          <p:nvPr/>
        </p:nvSpPr>
        <p:spPr>
          <a:xfrm>
            <a:off x="2666998" y="5437360"/>
            <a:ext cx="3574276" cy="811040"/>
          </a:xfrm>
          <a:prstGeom prst="roundRect">
            <a:avLst/>
          </a:prstGeom>
          <a:solidFill>
            <a:srgbClr val="A8FF50"/>
          </a:solidFill>
          <a:ln>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100" b="1" dirty="0" smtClean="0">
                <a:solidFill>
                  <a:srgbClr val="000000"/>
                </a:solidFill>
                <a:latin typeface="Times"/>
                <a:cs typeface="Times"/>
              </a:rPr>
              <a:t>Amount of Interrelations between Elements</a:t>
            </a:r>
          </a:p>
          <a:p>
            <a:r>
              <a:rPr lang="en-GB" sz="1100" dirty="0" smtClean="0">
                <a:solidFill>
                  <a:srgbClr val="000000"/>
                </a:solidFill>
                <a:latin typeface="Times"/>
                <a:cs typeface="Times"/>
              </a:rPr>
              <a:t>The greater the amount of interrelations between the elements of a problem, the more complex is the problem and vice-versa</a:t>
            </a:r>
          </a:p>
          <a:p>
            <a:pPr algn="ctr"/>
            <a:endParaRPr lang="en-GB" sz="1200" dirty="0">
              <a:latin typeface="Times"/>
              <a:cs typeface="Time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47800" y="381000"/>
            <a:ext cx="6490107" cy="1069733"/>
          </a:xfrm>
        </p:spPr>
        <p:txBody>
          <a:bodyPr>
            <a:noAutofit/>
          </a:bodyPr>
          <a:lstStyle/>
          <a:p>
            <a:r>
              <a:rPr lang="en-GB" sz="2300" b="1" dirty="0" smtClean="0">
                <a:solidFill>
                  <a:srgbClr val="800000"/>
                </a:solidFill>
                <a:latin typeface="Times"/>
                <a:cs typeface="Times"/>
              </a:rPr>
              <a:t>Nature of Problems</a:t>
            </a:r>
          </a:p>
          <a:p>
            <a:r>
              <a:rPr lang="en-GB" sz="2300" b="1" dirty="0" smtClean="0">
                <a:solidFill>
                  <a:srgbClr val="800000"/>
                </a:solidFill>
                <a:latin typeface="Times"/>
                <a:cs typeface="Times"/>
              </a:rPr>
              <a:t>Problems can vary in COMPLEXITY</a:t>
            </a:r>
          </a:p>
          <a:p>
            <a:endParaRPr lang="it-IT" sz="2300" b="1" dirty="0" smtClean="0">
              <a:solidFill>
                <a:schemeClr val="tx1"/>
              </a:solidFill>
              <a:latin typeface="Times"/>
              <a:cs typeface="Times"/>
            </a:endParaRPr>
          </a:p>
          <a:p>
            <a:endParaRPr lang="it-IT" sz="2300" b="1" dirty="0" smtClean="0">
              <a:solidFill>
                <a:schemeClr val="tx1"/>
              </a:solidFill>
              <a:latin typeface="Times"/>
              <a:cs typeface="Times"/>
            </a:endParaRPr>
          </a:p>
        </p:txBody>
      </p:sp>
      <p:sp>
        <p:nvSpPr>
          <p:cNvPr id="31" name="CasellaDiTesto 30"/>
          <p:cNvSpPr txBox="1"/>
          <p:nvPr/>
        </p:nvSpPr>
        <p:spPr>
          <a:xfrm>
            <a:off x="410103" y="1506752"/>
            <a:ext cx="761747" cy="323165"/>
          </a:xfrm>
          <a:prstGeom prst="rect">
            <a:avLst/>
          </a:prstGeom>
          <a:noFill/>
        </p:spPr>
        <p:txBody>
          <a:bodyPr wrap="none" rtlCol="0">
            <a:spAutoFit/>
          </a:bodyPr>
          <a:lstStyle/>
          <a:p>
            <a:r>
              <a:rPr lang="it-IT" sz="1500" b="1" smtClean="0">
                <a:latin typeface="Times New Roman"/>
                <a:cs typeface="Times New Roman"/>
              </a:rPr>
              <a:t>Simple</a:t>
            </a:r>
            <a:endParaRPr lang="it-IT" sz="1500" b="1">
              <a:latin typeface="Times New Roman"/>
              <a:cs typeface="Times New Roman"/>
            </a:endParaRPr>
          </a:p>
        </p:txBody>
      </p:sp>
      <p:sp>
        <p:nvSpPr>
          <p:cNvPr id="33" name="Rettangolo 32"/>
          <p:cNvSpPr/>
          <p:nvPr/>
        </p:nvSpPr>
        <p:spPr>
          <a:xfrm>
            <a:off x="7607244" y="1506752"/>
            <a:ext cx="928459" cy="323165"/>
          </a:xfrm>
          <a:prstGeom prst="rect">
            <a:avLst/>
          </a:prstGeom>
        </p:spPr>
        <p:txBody>
          <a:bodyPr wrap="none">
            <a:spAutoFit/>
          </a:bodyPr>
          <a:lstStyle/>
          <a:p>
            <a:r>
              <a:rPr lang="it-IT" sz="1500" b="1" smtClean="0">
                <a:latin typeface="Times New Roman"/>
                <a:cs typeface="Times New Roman"/>
              </a:rPr>
              <a:t>Complex</a:t>
            </a:r>
            <a:endParaRPr lang="it-IT" sz="1500" b="1">
              <a:latin typeface="Times New Roman"/>
              <a:cs typeface="Times New Roman"/>
            </a:endParaRPr>
          </a:p>
        </p:txBody>
      </p:sp>
      <p:cxnSp>
        <p:nvCxnSpPr>
          <p:cNvPr id="42" name="Connettore 2 41"/>
          <p:cNvCxnSpPr/>
          <p:nvPr/>
        </p:nvCxnSpPr>
        <p:spPr>
          <a:xfrm>
            <a:off x="410103" y="1829917"/>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683630" y="1506751"/>
            <a:ext cx="1680114"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500" b="1" smtClean="0">
                <a:latin typeface="Times"/>
                <a:cs typeface="Times"/>
              </a:rPr>
              <a:t>Complexity</a:t>
            </a:r>
            <a:endParaRPr lang="it-IT" sz="1500" b="1">
              <a:latin typeface="Times"/>
              <a:cs typeface="Times"/>
            </a:endParaRPr>
          </a:p>
        </p:txBody>
      </p:sp>
      <p:sp>
        <p:nvSpPr>
          <p:cNvPr id="10" name="Rettangolo arrotondato 9"/>
          <p:cNvSpPr/>
          <p:nvPr/>
        </p:nvSpPr>
        <p:spPr>
          <a:xfrm>
            <a:off x="1724861" y="2472320"/>
            <a:ext cx="4204278" cy="385228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b="1" smtClean="0">
              <a:solidFill>
                <a:schemeClr val="tx1"/>
              </a:solidFill>
              <a:latin typeface="Times"/>
              <a:cs typeface="Times"/>
            </a:endParaRPr>
          </a:p>
          <a:p>
            <a:pPr algn="ctr"/>
            <a:r>
              <a:rPr lang="it-IT" b="1" smtClean="0">
                <a:solidFill>
                  <a:srgbClr val="800000"/>
                </a:solidFill>
                <a:latin typeface="Times"/>
                <a:cs typeface="Times"/>
              </a:rPr>
              <a:t>SIMPLE PROBLEM</a:t>
            </a:r>
          </a:p>
          <a:p>
            <a:r>
              <a:rPr lang="it-IT" smtClean="0">
                <a:solidFill>
                  <a:schemeClr val="tx1"/>
                </a:solidFill>
                <a:latin typeface="Times"/>
                <a:cs typeface="Times"/>
              </a:rPr>
              <a:t>A problem is simple when its solution requires:</a:t>
            </a:r>
          </a:p>
          <a:p>
            <a:endParaRPr lang="it-IT" smtClean="0">
              <a:solidFill>
                <a:schemeClr val="tx1"/>
              </a:solidFill>
              <a:latin typeface="Times"/>
              <a:cs typeface="Times"/>
            </a:endParaRPr>
          </a:p>
          <a:p>
            <a:pPr marL="342900" indent="-342900">
              <a:buAutoNum type="alphaLcParenBoth"/>
            </a:pPr>
            <a:r>
              <a:rPr lang="it-IT" smtClean="0">
                <a:solidFill>
                  <a:schemeClr val="tx1"/>
                </a:solidFill>
                <a:latin typeface="Times"/>
                <a:cs typeface="Times"/>
              </a:rPr>
              <a:t>little knowledge or skills,</a:t>
            </a:r>
          </a:p>
          <a:p>
            <a:pPr marL="342900" indent="-342900"/>
            <a:endParaRPr/>
          </a:p>
          <a:p>
            <a:r>
              <a:rPr lang="it-IT" smtClean="0">
                <a:solidFill>
                  <a:schemeClr val="tx1"/>
                </a:solidFill>
                <a:latin typeface="Times"/>
                <a:cs typeface="Times"/>
              </a:rPr>
              <a:t>(b) concept is simple to grasp,</a:t>
            </a:r>
          </a:p>
          <a:p>
            <a:endParaRPr/>
          </a:p>
          <a:p>
            <a:r>
              <a:rPr lang="it-IT" smtClean="0">
                <a:solidFill>
                  <a:schemeClr val="tx1"/>
                </a:solidFill>
                <a:latin typeface="Times"/>
                <a:cs typeface="Times"/>
              </a:rPr>
              <a:t>(c) small number of steps,</a:t>
            </a:r>
          </a:p>
          <a:p>
            <a:endParaRPr/>
          </a:p>
          <a:p>
            <a:r>
              <a:rPr lang="it-IT" smtClean="0">
                <a:solidFill>
                  <a:schemeClr val="tx1"/>
                </a:solidFill>
                <a:latin typeface="Times"/>
                <a:cs typeface="Times"/>
              </a:rPr>
              <a:t>(d) little interrelations between elements. </a:t>
            </a:r>
          </a:p>
          <a:p>
            <a:pPr algn="ctr"/>
            <a:endParaRPr lang="it-IT"/>
          </a:p>
        </p:txBody>
      </p:sp>
      <p:sp>
        <p:nvSpPr>
          <p:cNvPr id="13" name="Freccia angolare bidirezionale 12"/>
          <p:cNvSpPr/>
          <p:nvPr/>
        </p:nvSpPr>
        <p:spPr>
          <a:xfrm flipH="1">
            <a:off x="562762" y="1956330"/>
            <a:ext cx="1162095" cy="1822226"/>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descr="1 + 1.jpeg"/>
          <p:cNvPicPr>
            <a:picLocks noChangeAspect="1"/>
          </p:cNvPicPr>
          <p:nvPr/>
        </p:nvPicPr>
        <p:blipFill>
          <a:blip r:embed="rId2"/>
          <a:stretch>
            <a:fillRect/>
          </a:stretch>
        </p:blipFill>
        <p:spPr>
          <a:xfrm>
            <a:off x="6096000" y="4191000"/>
            <a:ext cx="1711094" cy="705826"/>
          </a:xfrm>
          <a:prstGeom prst="rect">
            <a:avLst/>
          </a:prstGeom>
        </p:spPr>
      </p:pic>
      <p:pic>
        <p:nvPicPr>
          <p:cNvPr id="17" name="Immagine 16" descr="Unknown.jpeg"/>
          <p:cNvPicPr>
            <a:picLocks noChangeAspect="1"/>
          </p:cNvPicPr>
          <p:nvPr/>
        </p:nvPicPr>
        <p:blipFill>
          <a:blip r:embed="rId3"/>
          <a:stretch>
            <a:fillRect/>
          </a:stretch>
        </p:blipFill>
        <p:spPr>
          <a:xfrm>
            <a:off x="6096000" y="2362200"/>
            <a:ext cx="1082983" cy="1654227"/>
          </a:xfrm>
          <a:prstGeom prst="rect">
            <a:avLst/>
          </a:prstGeom>
        </p:spPr>
      </p:pic>
      <p:pic>
        <p:nvPicPr>
          <p:cNvPr id="14" name="Immagine 13" descr="bikeman.gif"/>
          <p:cNvPicPr>
            <a:picLocks noChangeAspect="1"/>
          </p:cNvPicPr>
          <p:nvPr/>
        </p:nvPicPr>
        <p:blipFill>
          <a:blip r:embed="rId4"/>
          <a:stretch>
            <a:fillRect/>
          </a:stretch>
        </p:blipFill>
        <p:spPr>
          <a:xfrm>
            <a:off x="6172200" y="5029200"/>
            <a:ext cx="1367133" cy="1295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p:cNvSpPr txBox="1"/>
          <p:nvPr/>
        </p:nvSpPr>
        <p:spPr>
          <a:xfrm>
            <a:off x="410103" y="1326136"/>
            <a:ext cx="761747" cy="323165"/>
          </a:xfrm>
          <a:prstGeom prst="rect">
            <a:avLst/>
          </a:prstGeom>
          <a:noFill/>
        </p:spPr>
        <p:txBody>
          <a:bodyPr wrap="none" rtlCol="0">
            <a:spAutoFit/>
          </a:bodyPr>
          <a:lstStyle/>
          <a:p>
            <a:r>
              <a:rPr lang="en-GB" sz="1500" b="1" smtClean="0">
                <a:latin typeface="Times New Roman"/>
                <a:cs typeface="Times New Roman"/>
              </a:rPr>
              <a:t>Simple</a:t>
            </a:r>
            <a:endParaRPr lang="en-GB" sz="1500" b="1">
              <a:latin typeface="Times New Roman"/>
              <a:cs typeface="Times New Roman"/>
            </a:endParaRPr>
          </a:p>
        </p:txBody>
      </p:sp>
      <p:sp>
        <p:nvSpPr>
          <p:cNvPr id="33" name="Rettangolo 32"/>
          <p:cNvSpPr/>
          <p:nvPr/>
        </p:nvSpPr>
        <p:spPr>
          <a:xfrm>
            <a:off x="7607244" y="1326136"/>
            <a:ext cx="928459" cy="323165"/>
          </a:xfrm>
          <a:prstGeom prst="rect">
            <a:avLst/>
          </a:prstGeom>
        </p:spPr>
        <p:txBody>
          <a:bodyPr wrap="none">
            <a:spAutoFit/>
          </a:bodyPr>
          <a:lstStyle/>
          <a:p>
            <a:r>
              <a:rPr lang="en-GB" sz="1500" b="1" smtClean="0">
                <a:latin typeface="Times New Roman"/>
                <a:cs typeface="Times New Roman"/>
              </a:rPr>
              <a:t>Complex</a:t>
            </a:r>
            <a:endParaRPr lang="en-GB" sz="1500" b="1">
              <a:latin typeface="Times New Roman"/>
              <a:cs typeface="Times New Roman"/>
            </a:endParaRPr>
          </a:p>
        </p:txBody>
      </p:sp>
      <p:cxnSp>
        <p:nvCxnSpPr>
          <p:cNvPr id="42" name="Connettore 2 41"/>
          <p:cNvCxnSpPr/>
          <p:nvPr/>
        </p:nvCxnSpPr>
        <p:spPr>
          <a:xfrm>
            <a:off x="410103" y="1649301"/>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683630" y="1326135"/>
            <a:ext cx="1680114"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Complexity</a:t>
            </a:r>
            <a:endParaRPr lang="en-GB" sz="1500" b="1">
              <a:latin typeface="Times"/>
              <a:cs typeface="Times"/>
            </a:endParaRPr>
          </a:p>
        </p:txBody>
      </p:sp>
      <p:sp>
        <p:nvSpPr>
          <p:cNvPr id="10" name="Rettangolo arrotondato 9"/>
          <p:cNvSpPr/>
          <p:nvPr/>
        </p:nvSpPr>
        <p:spPr>
          <a:xfrm>
            <a:off x="2863383" y="1972923"/>
            <a:ext cx="5000722" cy="4586357"/>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smtClean="0">
                <a:solidFill>
                  <a:srgbClr val="800000"/>
                </a:solidFill>
                <a:latin typeface="Times"/>
                <a:cs typeface="Times"/>
              </a:rPr>
              <a:t>COMPLEX PROBLEM</a:t>
            </a:r>
            <a:endParaRPr lang="en-GB" sz="1500" b="1" smtClean="0">
              <a:solidFill>
                <a:srgbClr val="800000"/>
              </a:solidFill>
              <a:latin typeface="Times"/>
              <a:cs typeface="Times"/>
            </a:endParaRPr>
          </a:p>
          <a:p>
            <a:pPr algn="ctr"/>
            <a:endParaRPr lang="en-GB" sz="1500" b="1" smtClean="0">
              <a:solidFill>
                <a:schemeClr val="tx1"/>
              </a:solidFill>
              <a:latin typeface="Times"/>
              <a:cs typeface="Times"/>
            </a:endParaRPr>
          </a:p>
          <a:p>
            <a:r>
              <a:rPr lang="en-GB" sz="1500" smtClean="0">
                <a:solidFill>
                  <a:schemeClr val="tx1"/>
                </a:solidFill>
                <a:latin typeface="Times"/>
                <a:cs typeface="Times"/>
              </a:rPr>
              <a:t>A problem is COMPLEX when its solution requires:</a:t>
            </a:r>
          </a:p>
          <a:p>
            <a:endParaRPr/>
          </a:p>
          <a:p>
            <a:pPr marL="342900" indent="-342900">
              <a:buAutoNum type="alphaLcParenBoth"/>
            </a:pPr>
            <a:r>
              <a:rPr lang="en-GB" sz="1500" smtClean="0">
                <a:solidFill>
                  <a:schemeClr val="tx1"/>
                </a:solidFill>
                <a:latin typeface="Times"/>
                <a:cs typeface="Times"/>
              </a:rPr>
              <a:t>a wide amount of general and specific knowledge or skills (i.e., breath of knowledge), </a:t>
            </a:r>
          </a:p>
          <a:p>
            <a:pPr marL="342900" indent="-342900">
              <a:buAutoNum type="alphaLcParenBoth"/>
            </a:pPr>
            <a:endParaRPr lang="en-GB" sz="1500" smtClean="0">
              <a:solidFill>
                <a:schemeClr val="tx1"/>
              </a:solidFill>
              <a:latin typeface="Times"/>
              <a:cs typeface="Times"/>
            </a:endParaRPr>
          </a:p>
          <a:p>
            <a:pPr marL="342900" indent="-342900">
              <a:buAutoNum type="alphaLcParenBoth"/>
            </a:pPr>
            <a:endParaRPr lang="en-GB" sz="1500" smtClean="0">
              <a:solidFill>
                <a:schemeClr val="tx1"/>
              </a:solidFill>
              <a:latin typeface="Times"/>
              <a:cs typeface="Times"/>
            </a:endParaRPr>
          </a:p>
          <a:p>
            <a:pPr marL="342900" indent="-342900"/>
            <a:r>
              <a:rPr lang="en-GB" sz="1500" smtClean="0">
                <a:solidFill>
                  <a:schemeClr val="tx1"/>
                </a:solidFill>
                <a:latin typeface="Times"/>
                <a:cs typeface="Times"/>
              </a:rPr>
              <a:t>(b) concepts are difficult to grasp and apply (i.e., attainment level of domain knowledge), </a:t>
            </a:r>
          </a:p>
          <a:p>
            <a:pPr marL="342900" indent="-342900"/>
            <a:endParaRPr lang="en-GB" sz="1500" smtClean="0">
              <a:solidFill>
                <a:schemeClr val="tx1"/>
              </a:solidFill>
              <a:latin typeface="Times"/>
              <a:cs typeface="Times"/>
            </a:endParaRPr>
          </a:p>
          <a:p>
            <a:pPr marL="342900" indent="-342900"/>
            <a:endParaRPr lang="en-GB" sz="1500" smtClean="0">
              <a:solidFill>
                <a:schemeClr val="tx1"/>
              </a:solidFill>
              <a:latin typeface="Times"/>
              <a:cs typeface="Times"/>
            </a:endParaRPr>
          </a:p>
          <a:p>
            <a:pPr marL="342900" indent="-342900"/>
            <a:r>
              <a:rPr lang="en-GB" sz="1500" smtClean="0">
                <a:solidFill>
                  <a:schemeClr val="tx1"/>
                </a:solidFill>
                <a:latin typeface="Times"/>
                <a:cs typeface="Times"/>
              </a:rPr>
              <a:t>(c) a large number of steps, many of them complicated (i.e., intricacy of solution), </a:t>
            </a:r>
          </a:p>
          <a:p>
            <a:pPr marL="342900" indent="-342900"/>
            <a:endParaRPr lang="en-GB" sz="1500" smtClean="0">
              <a:solidFill>
                <a:schemeClr val="tx1"/>
              </a:solidFill>
              <a:latin typeface="Times"/>
              <a:cs typeface="Times"/>
            </a:endParaRPr>
          </a:p>
          <a:p>
            <a:pPr marL="342900" indent="-342900"/>
            <a:endParaRPr lang="en-GB" sz="1500" smtClean="0">
              <a:solidFill>
                <a:schemeClr val="tx1"/>
              </a:solidFill>
              <a:latin typeface="Times"/>
              <a:cs typeface="Times"/>
            </a:endParaRPr>
          </a:p>
          <a:p>
            <a:pPr marL="342900" indent="-342900"/>
            <a:r>
              <a:rPr lang="en-GB" sz="1500" smtClean="0">
                <a:solidFill>
                  <a:schemeClr val="tx1"/>
                </a:solidFill>
                <a:latin typeface="Times"/>
                <a:cs typeface="Times"/>
              </a:rPr>
              <a:t>(d) large number of interrelations to be understood and processed  (i.e., interrelatedned)</a:t>
            </a:r>
          </a:p>
          <a:p>
            <a:pPr algn="ctr"/>
            <a:endParaRPr lang="en-GB"/>
          </a:p>
        </p:txBody>
      </p:sp>
      <p:sp>
        <p:nvSpPr>
          <p:cNvPr id="13" name="Freccia angolare bidirezionale 12"/>
          <p:cNvSpPr/>
          <p:nvPr/>
        </p:nvSpPr>
        <p:spPr>
          <a:xfrm>
            <a:off x="7721470" y="1858651"/>
            <a:ext cx="933750" cy="1822226"/>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Immagine 17" descr="Corbis-42-15607469.jpg"/>
          <p:cNvPicPr>
            <a:picLocks noChangeAspect="1"/>
          </p:cNvPicPr>
          <p:nvPr/>
        </p:nvPicPr>
        <p:blipFill>
          <a:blip r:embed="rId2" cstate="print"/>
          <a:stretch>
            <a:fillRect/>
          </a:stretch>
        </p:blipFill>
        <p:spPr>
          <a:xfrm>
            <a:off x="1498556" y="2548049"/>
            <a:ext cx="1541800" cy="1132828"/>
          </a:xfrm>
          <a:prstGeom prst="rect">
            <a:avLst/>
          </a:prstGeom>
        </p:spPr>
      </p:pic>
      <p:pic>
        <p:nvPicPr>
          <p:cNvPr id="22" name="Immagine 21" descr="6a00d83452791169e20133ee47a794970b-800wi.gif"/>
          <p:cNvPicPr>
            <a:picLocks noChangeAspect="1"/>
          </p:cNvPicPr>
          <p:nvPr/>
        </p:nvPicPr>
        <p:blipFill>
          <a:blip r:embed="rId3"/>
          <a:stretch>
            <a:fillRect/>
          </a:stretch>
        </p:blipFill>
        <p:spPr>
          <a:xfrm>
            <a:off x="1326114" y="5600704"/>
            <a:ext cx="1537270" cy="1051029"/>
          </a:xfrm>
          <a:prstGeom prst="rect">
            <a:avLst/>
          </a:prstGeom>
        </p:spPr>
      </p:pic>
      <p:pic>
        <p:nvPicPr>
          <p:cNvPr id="23" name="Immagine 22" descr="directivity.jpg"/>
          <p:cNvPicPr>
            <a:picLocks noChangeAspect="1"/>
          </p:cNvPicPr>
          <p:nvPr/>
        </p:nvPicPr>
        <p:blipFill>
          <a:blip r:embed="rId4"/>
          <a:stretch>
            <a:fillRect/>
          </a:stretch>
        </p:blipFill>
        <p:spPr>
          <a:xfrm>
            <a:off x="1480337" y="3781146"/>
            <a:ext cx="1371944" cy="506833"/>
          </a:xfrm>
          <a:prstGeom prst="rect">
            <a:avLst/>
          </a:prstGeom>
        </p:spPr>
      </p:pic>
      <p:pic>
        <p:nvPicPr>
          <p:cNvPr id="25" name="Immagine 24" descr="RTR1RJPN_461.jpg"/>
          <p:cNvPicPr>
            <a:picLocks noChangeAspect="1"/>
          </p:cNvPicPr>
          <p:nvPr/>
        </p:nvPicPr>
        <p:blipFill>
          <a:blip r:embed="rId5" cstate="print"/>
          <a:stretch>
            <a:fillRect/>
          </a:stretch>
        </p:blipFill>
        <p:spPr>
          <a:xfrm>
            <a:off x="1326113" y="4388463"/>
            <a:ext cx="1714243" cy="1212241"/>
          </a:xfrm>
          <a:prstGeom prst="rect">
            <a:avLst/>
          </a:prstGeom>
        </p:spPr>
      </p:pic>
      <p:sp>
        <p:nvSpPr>
          <p:cNvPr id="15" name="Rettangolo 14"/>
          <p:cNvSpPr/>
          <p:nvPr/>
        </p:nvSpPr>
        <p:spPr>
          <a:xfrm>
            <a:off x="1600200" y="304800"/>
            <a:ext cx="6241133" cy="800219"/>
          </a:xfrm>
          <a:prstGeom prst="rect">
            <a:avLst/>
          </a:prstGeom>
        </p:spPr>
        <p:txBody>
          <a:bodyPr wrap="square">
            <a:spAutoFit/>
          </a:bodyPr>
          <a:lstStyle/>
          <a:p>
            <a:pPr algn="ctr"/>
            <a:r>
              <a:rPr lang="en-GB" sz="2300" b="1" dirty="0" smtClean="0">
                <a:solidFill>
                  <a:srgbClr val="800000"/>
                </a:solidFill>
                <a:latin typeface="Times"/>
                <a:cs typeface="Times"/>
              </a:rPr>
              <a:t>Nature of Problems</a:t>
            </a:r>
          </a:p>
          <a:p>
            <a:pPr algn="ctr"/>
            <a:r>
              <a:rPr lang="en-GB" sz="2300" b="1" dirty="0" smtClean="0">
                <a:solidFill>
                  <a:srgbClr val="800000"/>
                </a:solidFill>
                <a:latin typeface="Times"/>
                <a:cs typeface="Times"/>
              </a:rPr>
              <a:t>Problems can vary in COMPLEXITY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e29489c09c3c63187c2677341ee6319b0e3d0"/>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2531</TotalTime>
  <Words>1446</Words>
  <Application>Microsoft Macintosh PowerPoint</Application>
  <PresentationFormat>Presentazione su schermo (4:3)</PresentationFormat>
  <Paragraphs>241</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Company>Fondazione Mondo Digitale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f.fagnini</dc:creator>
  <cp:lastModifiedBy>Sala Acquedotti</cp:lastModifiedBy>
  <cp:revision>215</cp:revision>
  <dcterms:created xsi:type="dcterms:W3CDTF">2013-03-25T14:24:58Z</dcterms:created>
  <dcterms:modified xsi:type="dcterms:W3CDTF">2013-03-26T12:10:47Z</dcterms:modified>
</cp:coreProperties>
</file>