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6" r:id="rId2"/>
    <p:sldId id="337" r:id="rId3"/>
    <p:sldId id="338" r:id="rId4"/>
    <p:sldId id="351" r:id="rId5"/>
    <p:sldId id="344" r:id="rId6"/>
    <p:sldId id="345" r:id="rId7"/>
    <p:sldId id="319" r:id="rId8"/>
    <p:sldId id="320" r:id="rId9"/>
    <p:sldId id="326" r:id="rId10"/>
    <p:sldId id="321" r:id="rId11"/>
    <p:sldId id="322" r:id="rId12"/>
    <p:sldId id="323" r:id="rId13"/>
    <p:sldId id="324" r:id="rId14"/>
    <p:sldId id="325" r:id="rId15"/>
    <p:sldId id="328" r:id="rId16"/>
    <p:sldId id="329" r:id="rId17"/>
    <p:sldId id="347" r:id="rId18"/>
    <p:sldId id="331" r:id="rId19"/>
    <p:sldId id="339" r:id="rId20"/>
    <p:sldId id="340" r:id="rId21"/>
  </p:sldIdLst>
  <p:sldSz cx="9144000" cy="6858000" type="screen4x3"/>
  <p:notesSz cx="6858000" cy="9144000"/>
  <p:custDataLst>
    <p:tags r:id="rId23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azia" initials="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FF50"/>
    <a:srgbClr val="35D74F"/>
    <a:srgbClr val="60D735"/>
    <a:srgbClr val="0BFFA9"/>
    <a:srgbClr val="109407"/>
    <a:srgbClr val="4FD71F"/>
    <a:srgbClr val="08E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53134-C31E-B14A-B91B-EB6445119C97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997F6-F01B-F14E-9E17-1A0CBD1BE9B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60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AB92C-BA1B-6040-9627-8F10EF832710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6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8.jpeg"/><Relationship Id="rId7" Type="http://schemas.openxmlformats.org/officeDocument/2006/relationships/image" Target="../media/image3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6.jpeg"/><Relationship Id="rId10" Type="http://schemas.openxmlformats.org/officeDocument/2006/relationships/image" Target="../media/image35.jpe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4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4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2286000"/>
            <a:ext cx="4953000" cy="1066800"/>
          </a:xfrm>
        </p:spPr>
        <p:txBody>
          <a:bodyPr>
            <a:no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La </a:t>
            </a:r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</a:t>
            </a:r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atura dei </a:t>
            </a:r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roblemi - </a:t>
            </a:r>
          </a:p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Struttura</a:t>
            </a:r>
            <a:endParaRPr lang="it-IT" sz="2300" b="1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5" name="Immagine 4" descr="japanese_garden_frop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048000"/>
            <a:ext cx="2133600" cy="1600200"/>
          </a:xfrm>
          <a:prstGeom prst="rect">
            <a:avLst/>
          </a:prstGeom>
        </p:spPr>
      </p:pic>
      <p:pic>
        <p:nvPicPr>
          <p:cNvPr id="6" name="Immagine 5" descr="all-of-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048000"/>
            <a:ext cx="2121408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33994" y="188640"/>
            <a:ext cx="7570861" cy="1256861"/>
          </a:xfrm>
        </p:spPr>
        <p:txBody>
          <a:bodyPr>
            <a:no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</a:t>
            </a:r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roblemi</a:t>
            </a:r>
          </a:p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I problemi possono variare per la quantità di fattori conosciuti o non conosciuti che li caratterizzano </a:t>
            </a: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84773" y="3153445"/>
            <a:ext cx="1376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Tutto è conosciuto</a:t>
            </a:r>
            <a:endParaRPr lang="it-IT" sz="1200" b="1" dirty="0">
              <a:latin typeface="Times"/>
              <a:cs typeface="Times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236296" y="3212976"/>
            <a:ext cx="22137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Molti fattori sconosciuti</a:t>
            </a:r>
            <a:endParaRPr lang="it-IT" sz="1200" b="1" dirty="0">
              <a:latin typeface="Times"/>
              <a:cs typeface="Times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33221" y="3476610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275857" y="2996952"/>
            <a:ext cx="2592288" cy="100811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 smtClean="0">
                <a:latin typeface="Times"/>
                <a:cs typeface="Times"/>
              </a:rPr>
              <a:t>Aree di conoscenza/non conoscenza</a:t>
            </a:r>
            <a:endParaRPr lang="it-IT" sz="1500" b="1" dirty="0">
              <a:latin typeface="Times"/>
              <a:cs typeface="Times"/>
            </a:endParaRPr>
          </a:p>
        </p:txBody>
      </p:sp>
      <p:pic>
        <p:nvPicPr>
          <p:cNvPr id="36" name="Immagine 35" descr="images-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1449779"/>
            <a:ext cx="1558673" cy="1703665"/>
          </a:xfrm>
          <a:prstGeom prst="rect">
            <a:avLst/>
          </a:prstGeom>
        </p:spPr>
      </p:pic>
      <p:pic>
        <p:nvPicPr>
          <p:cNvPr id="39" name="Immagine 38" descr="ToseBearPersonalJigsa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783" y="3609561"/>
            <a:ext cx="1900674" cy="1419639"/>
          </a:xfrm>
          <a:prstGeom prst="rect">
            <a:avLst/>
          </a:prstGeom>
        </p:spPr>
      </p:pic>
      <p:pic>
        <p:nvPicPr>
          <p:cNvPr id="41" name="Immagine 40" descr="images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58579" y="3609560"/>
            <a:ext cx="1519971" cy="2029240"/>
          </a:xfrm>
          <a:prstGeom prst="rect">
            <a:avLst/>
          </a:prstGeom>
        </p:spPr>
      </p:pic>
      <p:pic>
        <p:nvPicPr>
          <p:cNvPr id="44" name="Immagine 43" descr="8X char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8783" y="1295358"/>
            <a:ext cx="1510017" cy="1858088"/>
          </a:xfrm>
          <a:prstGeom prst="rect">
            <a:avLst/>
          </a:prstGeom>
        </p:spPr>
      </p:pic>
      <p:pic>
        <p:nvPicPr>
          <p:cNvPr id="11" name="Immagine 10" descr="thenamiraclehappens_SHarriscarto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81600" y="4724400"/>
            <a:ext cx="2010589" cy="1720998"/>
          </a:xfrm>
          <a:prstGeom prst="rect">
            <a:avLst/>
          </a:prstGeom>
        </p:spPr>
      </p:pic>
      <p:pic>
        <p:nvPicPr>
          <p:cNvPr id="12" name="Immagine 11" descr="funny-car-repairs-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95400" y="5181600"/>
            <a:ext cx="2057400" cy="14173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3400" y="326468"/>
            <a:ext cx="8458200" cy="1256861"/>
          </a:xfrm>
        </p:spPr>
        <p:txBody>
          <a:bodyPr>
            <a:no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</a:t>
            </a:r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roblemi</a:t>
            </a:r>
          </a:p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I problemi possono variare per la quantità delle interpretazioni che possono avere</a:t>
            </a: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84773" y="2596850"/>
            <a:ext cx="1504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err="1" smtClean="0">
                <a:latin typeface="Times"/>
                <a:cs typeface="Times"/>
              </a:rPr>
              <a:t>Una</a:t>
            </a:r>
            <a:r>
              <a:rPr lang="en-GB" sz="1200" b="1" dirty="0" smtClean="0">
                <a:latin typeface="Times"/>
                <a:cs typeface="Times"/>
              </a:rPr>
              <a:t> </a:t>
            </a:r>
            <a:r>
              <a:rPr lang="en-GB" sz="1200" b="1" dirty="0" err="1" smtClean="0">
                <a:latin typeface="Times"/>
                <a:cs typeface="Times"/>
              </a:rPr>
              <a:t>interpretazione</a:t>
            </a:r>
            <a:endParaRPr lang="en-GB" sz="1200" b="1" dirty="0">
              <a:latin typeface="Times"/>
              <a:cs typeface="Times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369155" y="2596849"/>
            <a:ext cx="18297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err="1" smtClean="0">
                <a:latin typeface="Times"/>
                <a:cs typeface="Times"/>
              </a:rPr>
              <a:t>Interpretazioni</a:t>
            </a:r>
            <a:r>
              <a:rPr lang="en-GB" sz="1200" b="1" dirty="0" smtClean="0">
                <a:latin typeface="Times"/>
                <a:cs typeface="Times"/>
              </a:rPr>
              <a:t> multiple</a:t>
            </a:r>
            <a:endParaRPr lang="en-GB" sz="1200" b="1" dirty="0">
              <a:latin typeface="Times"/>
              <a:cs typeface="Times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33221" y="2920015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445675" y="2596849"/>
            <a:ext cx="2148183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 err="1" smtClean="0">
                <a:latin typeface="Times"/>
                <a:cs typeface="Times"/>
              </a:rPr>
              <a:t>Interpretazioni</a:t>
            </a:r>
            <a:endParaRPr lang="en-GB" sz="1500" b="1" dirty="0">
              <a:latin typeface="Times"/>
              <a:cs typeface="Times"/>
            </a:endParaRPr>
          </a:p>
        </p:txBody>
      </p:sp>
      <p:pic>
        <p:nvPicPr>
          <p:cNvPr id="13" name="Immagine 12" descr="Unknown-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7783" y="1828800"/>
            <a:ext cx="2606329" cy="768049"/>
          </a:xfrm>
          <a:prstGeom prst="rect">
            <a:avLst/>
          </a:prstGeom>
        </p:spPr>
      </p:pic>
      <p:pic>
        <p:nvPicPr>
          <p:cNvPr id="14" name="Immagine 13" descr="images-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4696" y="3045730"/>
            <a:ext cx="2045516" cy="1526270"/>
          </a:xfrm>
          <a:prstGeom prst="rect">
            <a:avLst/>
          </a:prstGeom>
        </p:spPr>
      </p:pic>
      <p:pic>
        <p:nvPicPr>
          <p:cNvPr id="15" name="Immagine 14" descr="121617903283528754wariat_Toilet_Signs.svg.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773" y="3221960"/>
            <a:ext cx="1617460" cy="1121439"/>
          </a:xfrm>
          <a:prstGeom prst="rect">
            <a:avLst/>
          </a:prstGeom>
        </p:spPr>
      </p:pic>
      <p:pic>
        <p:nvPicPr>
          <p:cNvPr id="16" name="Immagine 15" descr="images-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3221" y="1207472"/>
            <a:ext cx="1471779" cy="1465238"/>
          </a:xfrm>
          <a:prstGeom prst="rect">
            <a:avLst/>
          </a:prstGeom>
        </p:spPr>
      </p:pic>
      <p:grpSp>
        <p:nvGrpSpPr>
          <p:cNvPr id="2" name="Gruppo 20"/>
          <p:cNvGrpSpPr/>
          <p:nvPr/>
        </p:nvGrpSpPr>
        <p:grpSpPr>
          <a:xfrm>
            <a:off x="4891995" y="4958223"/>
            <a:ext cx="1150000" cy="1267681"/>
            <a:chOff x="7261227" y="5209113"/>
            <a:chExt cx="1043628" cy="1164818"/>
          </a:xfrm>
        </p:grpSpPr>
        <p:pic>
          <p:nvPicPr>
            <p:cNvPr id="19" name="Immagine 18" descr="Engineering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61227" y="5209113"/>
              <a:ext cx="1043628" cy="938576"/>
            </a:xfrm>
            <a:prstGeom prst="rect">
              <a:avLst/>
            </a:prstGeom>
          </p:spPr>
        </p:pic>
        <p:sp>
          <p:nvSpPr>
            <p:cNvPr id="20" name="CasellaDiTesto 19"/>
            <p:cNvSpPr txBox="1"/>
            <p:nvPr/>
          </p:nvSpPr>
          <p:spPr>
            <a:xfrm>
              <a:off x="7367300" y="6147689"/>
              <a:ext cx="813043" cy="226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smtClean="0">
                  <a:latin typeface="Times"/>
                  <a:cs typeface="Times"/>
                </a:rPr>
                <a:t>Engineering</a:t>
              </a:r>
              <a:endParaRPr lang="en-GB" sz="1000">
                <a:latin typeface="Times"/>
                <a:cs typeface="Times"/>
              </a:endParaRPr>
            </a:p>
          </p:txBody>
        </p:sp>
      </p:grpSp>
      <p:grpSp>
        <p:nvGrpSpPr>
          <p:cNvPr id="4" name="Gruppo 28"/>
          <p:cNvGrpSpPr/>
          <p:nvPr/>
        </p:nvGrpSpPr>
        <p:grpSpPr>
          <a:xfrm>
            <a:off x="3832310" y="5455861"/>
            <a:ext cx="1117057" cy="1267681"/>
            <a:chOff x="5876734" y="5209114"/>
            <a:chExt cx="1013732" cy="1164818"/>
          </a:xfrm>
        </p:grpSpPr>
        <p:pic>
          <p:nvPicPr>
            <p:cNvPr id="22" name="Immagine 21" descr="customer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76734" y="5209114"/>
              <a:ext cx="1013732" cy="938576"/>
            </a:xfrm>
            <a:prstGeom prst="rect">
              <a:avLst/>
            </a:prstGeom>
          </p:spPr>
        </p:pic>
        <p:sp>
          <p:nvSpPr>
            <p:cNvPr id="23" name="Rettangolo 22"/>
            <p:cNvSpPr/>
            <p:nvPr/>
          </p:nvSpPr>
          <p:spPr>
            <a:xfrm>
              <a:off x="6026921" y="6147690"/>
              <a:ext cx="684803" cy="226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smtClean="0">
                  <a:latin typeface="Times"/>
                  <a:cs typeface="Times"/>
                </a:rPr>
                <a:t>Customer</a:t>
              </a:r>
              <a:endParaRPr lang="en-GB" sz="1000">
                <a:latin typeface="Times"/>
                <a:cs typeface="Times"/>
              </a:endParaRPr>
            </a:p>
          </p:txBody>
        </p:sp>
      </p:grpSp>
      <p:grpSp>
        <p:nvGrpSpPr>
          <p:cNvPr id="5" name="Gruppo 29"/>
          <p:cNvGrpSpPr/>
          <p:nvPr/>
        </p:nvGrpSpPr>
        <p:grpSpPr>
          <a:xfrm>
            <a:off x="2744622" y="4958223"/>
            <a:ext cx="1159302" cy="1267681"/>
            <a:chOff x="4764214" y="5209114"/>
            <a:chExt cx="1052069" cy="1164818"/>
          </a:xfrm>
        </p:grpSpPr>
        <p:pic>
          <p:nvPicPr>
            <p:cNvPr id="12" name="Immagine 11" descr="Manufacturing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64214" y="5209114"/>
              <a:ext cx="1052069" cy="938575"/>
            </a:xfrm>
            <a:prstGeom prst="rect">
              <a:avLst/>
            </a:prstGeom>
          </p:spPr>
        </p:pic>
        <p:sp>
          <p:nvSpPr>
            <p:cNvPr id="24" name="Rettangolo 23"/>
            <p:cNvSpPr/>
            <p:nvPr/>
          </p:nvSpPr>
          <p:spPr>
            <a:xfrm>
              <a:off x="4764214" y="6147690"/>
              <a:ext cx="946719" cy="226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smtClean="0">
                  <a:latin typeface="Times"/>
                  <a:cs typeface="Times"/>
                </a:rPr>
                <a:t>Manufacturing</a:t>
              </a:r>
              <a:endParaRPr lang="en-GB" sz="1000"/>
            </a:p>
          </p:txBody>
        </p:sp>
      </p:grpSp>
      <p:grpSp>
        <p:nvGrpSpPr>
          <p:cNvPr id="6" name="Gruppo 34"/>
          <p:cNvGrpSpPr/>
          <p:nvPr/>
        </p:nvGrpSpPr>
        <p:grpSpPr>
          <a:xfrm>
            <a:off x="3872388" y="3374215"/>
            <a:ext cx="1149156" cy="1267681"/>
            <a:chOff x="570720" y="5209114"/>
            <a:chExt cx="1042862" cy="1164818"/>
          </a:xfrm>
        </p:grpSpPr>
        <p:pic>
          <p:nvPicPr>
            <p:cNvPr id="25" name="Immagine 24" descr="Maintenance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0720" y="5209114"/>
              <a:ext cx="1042862" cy="938576"/>
            </a:xfrm>
            <a:prstGeom prst="rect">
              <a:avLst/>
            </a:prstGeom>
          </p:spPr>
        </p:pic>
        <p:sp>
          <p:nvSpPr>
            <p:cNvPr id="26" name="Rettangolo 25"/>
            <p:cNvSpPr/>
            <p:nvPr/>
          </p:nvSpPr>
          <p:spPr>
            <a:xfrm>
              <a:off x="662786" y="6147690"/>
              <a:ext cx="846907" cy="226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smtClean="0">
                  <a:latin typeface="Times"/>
                  <a:cs typeface="Times"/>
                </a:rPr>
                <a:t>Maintenance</a:t>
              </a:r>
              <a:endParaRPr lang="en-GB" sz="1000"/>
            </a:p>
          </p:txBody>
        </p:sp>
      </p:grpSp>
      <p:grpSp>
        <p:nvGrpSpPr>
          <p:cNvPr id="7" name="Gruppo 31"/>
          <p:cNvGrpSpPr/>
          <p:nvPr/>
        </p:nvGrpSpPr>
        <p:grpSpPr>
          <a:xfrm>
            <a:off x="4809599" y="3657601"/>
            <a:ext cx="1158733" cy="1267681"/>
            <a:chOff x="3445675" y="5209114"/>
            <a:chExt cx="1051553" cy="1164818"/>
          </a:xfrm>
        </p:grpSpPr>
        <p:pic>
          <p:nvPicPr>
            <p:cNvPr id="17" name="Immagine 16" descr="Marketing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5675" y="5209114"/>
              <a:ext cx="1051553" cy="938576"/>
            </a:xfrm>
            <a:prstGeom prst="rect">
              <a:avLst/>
            </a:prstGeom>
          </p:spPr>
        </p:pic>
        <p:sp>
          <p:nvSpPr>
            <p:cNvPr id="27" name="Rettangolo 26"/>
            <p:cNvSpPr/>
            <p:nvPr/>
          </p:nvSpPr>
          <p:spPr>
            <a:xfrm>
              <a:off x="3669188" y="6147690"/>
              <a:ext cx="723275" cy="226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smtClean="0">
                  <a:latin typeface="Times"/>
                  <a:cs typeface="Times"/>
                </a:rPr>
                <a:t>Marketing</a:t>
              </a:r>
              <a:endParaRPr lang="en-GB" sz="1000"/>
            </a:p>
          </p:txBody>
        </p:sp>
      </p:grpSp>
      <p:grpSp>
        <p:nvGrpSpPr>
          <p:cNvPr id="8" name="Gruppo 33"/>
          <p:cNvGrpSpPr/>
          <p:nvPr/>
        </p:nvGrpSpPr>
        <p:grpSpPr>
          <a:xfrm>
            <a:off x="2743200" y="3657601"/>
            <a:ext cx="1174668" cy="1267680"/>
            <a:chOff x="2085705" y="5209114"/>
            <a:chExt cx="1066014" cy="1164817"/>
          </a:xfrm>
        </p:grpSpPr>
        <p:pic>
          <p:nvPicPr>
            <p:cNvPr id="18" name="Immagine 17" descr="Management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85705" y="5209114"/>
              <a:ext cx="1066014" cy="938575"/>
            </a:xfrm>
            <a:prstGeom prst="rect">
              <a:avLst/>
            </a:prstGeom>
          </p:spPr>
        </p:pic>
        <p:sp>
          <p:nvSpPr>
            <p:cNvPr id="28" name="Rettangolo 27"/>
            <p:cNvSpPr/>
            <p:nvPr/>
          </p:nvSpPr>
          <p:spPr>
            <a:xfrm>
              <a:off x="2199674" y="6147689"/>
              <a:ext cx="854108" cy="226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smtClean="0">
                  <a:latin typeface="Times"/>
                  <a:cs typeface="Times"/>
                </a:rPr>
                <a:t>Management</a:t>
              </a:r>
              <a:endParaRPr lang="en-GB" sz="1000"/>
            </a:p>
          </p:txBody>
        </p:sp>
      </p:grpSp>
      <p:sp>
        <p:nvSpPr>
          <p:cNvPr id="37" name="Ovale 36"/>
          <p:cNvSpPr/>
          <p:nvPr/>
        </p:nvSpPr>
        <p:spPr>
          <a:xfrm>
            <a:off x="3698665" y="4624885"/>
            <a:ext cx="1322880" cy="93560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rgbClr val="FFFF00"/>
                </a:solidFill>
                <a:latin typeface="Times"/>
                <a:cs typeface="Times"/>
              </a:rPr>
              <a:t>How they Interpreted the Swing</a:t>
            </a:r>
            <a:endParaRPr lang="en-GB" sz="1000" b="1" dirty="0">
              <a:solidFill>
                <a:srgbClr val="FFFF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33994" y="326468"/>
            <a:ext cx="7570861" cy="1256861"/>
          </a:xfrm>
        </p:spPr>
        <p:txBody>
          <a:bodyPr>
            <a:no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</a:t>
            </a:r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roblemi</a:t>
            </a:r>
          </a:p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I problemi possono variare per il numero delle materie/discipline coinvolte</a:t>
            </a: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84773" y="3153445"/>
            <a:ext cx="1010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err="1" smtClean="0">
                <a:latin typeface="Times"/>
                <a:cs typeface="Times"/>
              </a:rPr>
              <a:t>Una</a:t>
            </a:r>
            <a:r>
              <a:rPr lang="en-GB" sz="1200" b="1" dirty="0" smtClean="0">
                <a:latin typeface="Times"/>
                <a:cs typeface="Times"/>
              </a:rPr>
              <a:t> </a:t>
            </a:r>
            <a:r>
              <a:rPr lang="en-GB" sz="1200" b="1" dirty="0" err="1" smtClean="0">
                <a:latin typeface="Times"/>
                <a:cs typeface="Times"/>
              </a:rPr>
              <a:t>materia</a:t>
            </a:r>
            <a:endParaRPr lang="en-GB" sz="1200" b="1" dirty="0">
              <a:latin typeface="Times"/>
              <a:cs typeface="Times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369155" y="3153444"/>
            <a:ext cx="12955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err="1" smtClean="0">
                <a:latin typeface="Times"/>
                <a:cs typeface="Times"/>
              </a:rPr>
              <a:t>Materie</a:t>
            </a:r>
            <a:r>
              <a:rPr lang="en-GB" sz="1200" b="1" dirty="0" smtClean="0">
                <a:latin typeface="Times"/>
                <a:cs typeface="Times"/>
              </a:rPr>
              <a:t> multiple</a:t>
            </a:r>
            <a:endParaRPr lang="en-GB" sz="1200" b="1" dirty="0">
              <a:latin typeface="Times"/>
              <a:cs typeface="Times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33221" y="3476610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342444" y="3153444"/>
            <a:ext cx="2454242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 err="1" smtClean="0">
                <a:latin typeface="Times"/>
                <a:cs typeface="Times"/>
              </a:rPr>
              <a:t>Interdisciplinarità</a:t>
            </a:r>
            <a:endParaRPr lang="en-GB" sz="1500" b="1" dirty="0">
              <a:latin typeface="Times"/>
              <a:cs typeface="Times"/>
            </a:endParaRPr>
          </a:p>
        </p:txBody>
      </p:sp>
      <p:pic>
        <p:nvPicPr>
          <p:cNvPr id="11" name="Immagine 10" descr="images-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3536454"/>
            <a:ext cx="1905000" cy="1905000"/>
          </a:xfrm>
          <a:prstGeom prst="rect">
            <a:avLst/>
          </a:prstGeom>
        </p:spPr>
      </p:pic>
      <p:pic>
        <p:nvPicPr>
          <p:cNvPr id="12" name="Immagine 11" descr="Unknown-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6094" y="2133600"/>
            <a:ext cx="2255816" cy="1019845"/>
          </a:xfrm>
          <a:prstGeom prst="rect">
            <a:avLst/>
          </a:prstGeom>
        </p:spPr>
      </p:pic>
      <p:pic>
        <p:nvPicPr>
          <p:cNvPr id="17" name="Immagine 16" descr="images-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524000"/>
            <a:ext cx="1677916" cy="1645180"/>
          </a:xfrm>
          <a:prstGeom prst="rect">
            <a:avLst/>
          </a:prstGeom>
        </p:spPr>
      </p:pic>
      <p:pic>
        <p:nvPicPr>
          <p:cNvPr id="19" name="Immagine 18" descr="normal_ian-symbol-medical-caduceu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3657600"/>
            <a:ext cx="1658236" cy="1797545"/>
          </a:xfrm>
          <a:prstGeom prst="rect">
            <a:avLst/>
          </a:prstGeom>
        </p:spPr>
      </p:pic>
      <p:grpSp>
        <p:nvGrpSpPr>
          <p:cNvPr id="16" name="Gruppo 15"/>
          <p:cNvGrpSpPr/>
          <p:nvPr/>
        </p:nvGrpSpPr>
        <p:grpSpPr>
          <a:xfrm>
            <a:off x="4648200" y="4572000"/>
            <a:ext cx="2362200" cy="2286000"/>
            <a:chOff x="4724400" y="3962400"/>
            <a:chExt cx="2667000" cy="2590800"/>
          </a:xfrm>
        </p:grpSpPr>
        <p:pic>
          <p:nvPicPr>
            <p:cNvPr id="14" name="Immagine 13" descr="interdisciplinary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00600" y="3962400"/>
              <a:ext cx="2521972" cy="2507478"/>
            </a:xfrm>
            <a:prstGeom prst="rect">
              <a:avLst/>
            </a:prstGeom>
          </p:spPr>
        </p:pic>
        <p:sp>
          <p:nvSpPr>
            <p:cNvPr id="15" name="Rettangolo arrotondato 14"/>
            <p:cNvSpPr/>
            <p:nvPr/>
          </p:nvSpPr>
          <p:spPr>
            <a:xfrm>
              <a:off x="4724400" y="6019800"/>
              <a:ext cx="2667000" cy="533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8" name="Immagine 17" descr="image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52600" y="4495800"/>
            <a:ext cx="2134098" cy="19875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33994" y="326468"/>
            <a:ext cx="7570861" cy="1256861"/>
          </a:xfrm>
        </p:spPr>
        <p:txBody>
          <a:bodyPr>
            <a:no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</a:t>
            </a:r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roblemi</a:t>
            </a:r>
          </a:p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I problemi possono variare nella quantità di dinamicità/stabilità nel corso del tempo</a:t>
            </a: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84773" y="3153445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latin typeface="Times"/>
                <a:cs typeface="Times"/>
              </a:rPr>
              <a:t>Stabile</a:t>
            </a:r>
            <a:endParaRPr lang="it-IT" sz="1200" b="1">
              <a:latin typeface="Times"/>
              <a:cs typeface="Times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921802" y="3153444"/>
            <a:ext cx="7569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smtClean="0">
                <a:latin typeface="Times"/>
                <a:cs typeface="Times"/>
              </a:rPr>
              <a:t>Instabile</a:t>
            </a:r>
            <a:endParaRPr lang="it-IT" sz="1200" b="1">
              <a:latin typeface="Times"/>
              <a:cs typeface="Times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33221" y="3476610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342444" y="3153444"/>
            <a:ext cx="2454242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Dinamicità</a:t>
            </a:r>
            <a:endParaRPr lang="it-IT" sz="1500" b="1">
              <a:latin typeface="Times"/>
              <a:cs typeface="Times"/>
            </a:endParaRPr>
          </a:p>
        </p:txBody>
      </p:sp>
      <p:pic>
        <p:nvPicPr>
          <p:cNvPr id="13" name="Immagine 12" descr="Unknown-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1450941"/>
            <a:ext cx="1702504" cy="1702504"/>
          </a:xfrm>
          <a:prstGeom prst="rect">
            <a:avLst/>
          </a:prstGeom>
        </p:spPr>
      </p:pic>
      <p:pic>
        <p:nvPicPr>
          <p:cNvPr id="14" name="Immagine 13" descr="Agamemnon-in-sto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3617416"/>
            <a:ext cx="1993107" cy="1411784"/>
          </a:xfrm>
          <a:prstGeom prst="rect">
            <a:avLst/>
          </a:prstGeom>
        </p:spPr>
      </p:pic>
      <p:pic>
        <p:nvPicPr>
          <p:cNvPr id="15" name="Immagine 14" descr="Unknown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882048"/>
            <a:ext cx="1752600" cy="1312759"/>
          </a:xfrm>
          <a:prstGeom prst="rect">
            <a:avLst/>
          </a:prstGeom>
        </p:spPr>
      </p:pic>
      <p:pic>
        <p:nvPicPr>
          <p:cNvPr id="18" name="Immagine 17" descr="images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773" y="3546280"/>
            <a:ext cx="1696427" cy="1139205"/>
          </a:xfrm>
          <a:prstGeom prst="rect">
            <a:avLst/>
          </a:prstGeom>
        </p:spPr>
      </p:pic>
      <p:pic>
        <p:nvPicPr>
          <p:cNvPr id="11" name="Immagine 10" descr="A-little-Wheels-Problem-12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4783074"/>
            <a:ext cx="1512303" cy="1686218"/>
          </a:xfrm>
          <a:prstGeom prst="rect">
            <a:avLst/>
          </a:prstGeom>
        </p:spPr>
      </p:pic>
      <p:pic>
        <p:nvPicPr>
          <p:cNvPr id="17" name="Immagine 16" descr="snai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75202" y="4790185"/>
            <a:ext cx="1929998" cy="150766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62000" y="381000"/>
            <a:ext cx="8130480" cy="1103784"/>
          </a:xfrm>
        </p:spPr>
        <p:txBody>
          <a:bodyPr>
            <a:no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</a:t>
            </a:r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roblemi</a:t>
            </a:r>
          </a:p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I problemi variano in relazione al numero di percorsi che portano alla soluzione</a:t>
            </a: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84773" y="3153445"/>
            <a:ext cx="1281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latin typeface="Times"/>
                <a:cs typeface="Times"/>
              </a:rPr>
              <a:t>Singolo percorso</a:t>
            </a:r>
            <a:endParaRPr lang="it-IT" sz="1200" b="1">
              <a:latin typeface="Times"/>
              <a:cs typeface="Times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851210" y="3140968"/>
            <a:ext cx="1292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smtClean="0">
                <a:latin typeface="Times"/>
                <a:cs typeface="Times"/>
              </a:rPr>
              <a:t>Percorsi multipli</a:t>
            </a:r>
            <a:endParaRPr lang="it-IT" sz="1200" b="1">
              <a:latin typeface="Times"/>
              <a:cs typeface="Times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33221" y="3476610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2987824" y="3153444"/>
            <a:ext cx="2952328" cy="77961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Numero di percorsi che portano alla soluzione</a:t>
            </a:r>
            <a:endParaRPr lang="it-IT" sz="1500" b="1">
              <a:latin typeface="Times"/>
              <a:cs typeface="Times"/>
            </a:endParaRPr>
          </a:p>
        </p:txBody>
      </p:sp>
      <p:pic>
        <p:nvPicPr>
          <p:cNvPr id="11" name="Immagine 10" descr="beckma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3581881"/>
            <a:ext cx="1854542" cy="1294919"/>
          </a:xfrm>
          <a:prstGeom prst="rect">
            <a:avLst/>
          </a:prstGeom>
        </p:spPr>
      </p:pic>
      <p:pic>
        <p:nvPicPr>
          <p:cNvPr id="12" name="Immagine 11" descr="Unknown-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1790644"/>
            <a:ext cx="1717127" cy="1362799"/>
          </a:xfrm>
          <a:prstGeom prst="rect">
            <a:avLst/>
          </a:prstGeom>
        </p:spPr>
      </p:pic>
      <p:pic>
        <p:nvPicPr>
          <p:cNvPr id="20" name="Immagine 19" descr="tunnel-300x2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3220" y="3692917"/>
            <a:ext cx="1781711" cy="1336283"/>
          </a:xfrm>
          <a:prstGeom prst="rect">
            <a:avLst/>
          </a:prstGeom>
        </p:spPr>
      </p:pic>
      <p:pic>
        <p:nvPicPr>
          <p:cNvPr id="22" name="Immagine 21" descr="943-broken_brid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8660" y="5257580"/>
            <a:ext cx="2187540" cy="1145417"/>
          </a:xfrm>
          <a:prstGeom prst="rect">
            <a:avLst/>
          </a:prstGeom>
        </p:spPr>
      </p:pic>
      <p:pic>
        <p:nvPicPr>
          <p:cNvPr id="23" name="Immagine 22" descr="_1971022_rop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1295400"/>
            <a:ext cx="1440445" cy="1920594"/>
          </a:xfrm>
          <a:prstGeom prst="rect">
            <a:avLst/>
          </a:prstGeom>
        </p:spPr>
      </p:pic>
      <p:pic>
        <p:nvPicPr>
          <p:cNvPr id="13" name="Immagine 12" descr="11382066-oplossingen-en-strategieafa-n-met-de-doelen-en-de-strategische-reis-kiezen-van-de-juiste-strategisc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38800" y="4572000"/>
            <a:ext cx="1513663" cy="184593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Unknow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8220" y="2621160"/>
            <a:ext cx="2397719" cy="1660642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533400" y="762000"/>
            <a:ext cx="729507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</a:t>
            </a:r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roblemi – Ben strutturato / Mal strutturato </a:t>
            </a:r>
          </a:p>
          <a:p>
            <a:pPr algn="ctr"/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Citazioni</a:t>
            </a:r>
            <a:endParaRPr lang="it-IT" sz="2300"/>
          </a:p>
        </p:txBody>
      </p:sp>
      <p:sp>
        <p:nvSpPr>
          <p:cNvPr id="10" name="Rettangolo 9"/>
          <p:cNvSpPr/>
          <p:nvPr/>
        </p:nvSpPr>
        <p:spPr>
          <a:xfrm>
            <a:off x="694305" y="1709335"/>
            <a:ext cx="31158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smtClean="0">
                <a:latin typeface="Times"/>
                <a:cs typeface="Times"/>
              </a:rPr>
              <a:t>CIO’ CHE E’ SCONOSCIUTO: Preparatevi all’ignoto studiando come altri in passato hanno fatto fronte  a ciò che è imprevisto.</a:t>
            </a:r>
          </a:p>
          <a:p>
            <a:r>
              <a:rPr lang="it-IT" sz="1200" smtClean="0">
                <a:latin typeface="Times"/>
                <a:cs typeface="Times"/>
              </a:rPr>
              <a:t>George S. Patton</a:t>
            </a:r>
            <a:endParaRPr lang="it-IT" sz="1200"/>
          </a:p>
        </p:txBody>
      </p:sp>
      <p:sp>
        <p:nvSpPr>
          <p:cNvPr id="11" name="Rettangolo 10"/>
          <p:cNvSpPr/>
          <p:nvPr/>
        </p:nvSpPr>
        <p:spPr>
          <a:xfrm>
            <a:off x="4619936" y="1605497"/>
            <a:ext cx="3842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smtClean="0">
                <a:latin typeface="Times"/>
                <a:cs typeface="Times"/>
              </a:rPr>
              <a:t>INTERPRETAZIONE: ognuno, in un sistema complesso, ha una interpretazione leggermente diversa. Più interpretazioni raccogliamo più facile diventa raggiungere un senso di totalità.</a:t>
            </a:r>
          </a:p>
          <a:p>
            <a:r>
              <a:rPr lang="it-IT" sz="1200" smtClean="0">
                <a:latin typeface="Times"/>
                <a:cs typeface="Times"/>
              </a:rPr>
              <a:t>Margaret J. Wheatley </a:t>
            </a:r>
            <a:endParaRPr lang="it-IT" sz="1200"/>
          </a:p>
        </p:txBody>
      </p:sp>
      <p:sp>
        <p:nvSpPr>
          <p:cNvPr id="13" name="Rettangolo 12"/>
          <p:cNvSpPr/>
          <p:nvPr/>
        </p:nvSpPr>
        <p:spPr>
          <a:xfrm>
            <a:off x="2525167" y="464614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200" i="1" smtClean="0">
                <a:latin typeface="Times"/>
                <a:cs typeface="Times"/>
              </a:rPr>
              <a:t>INTERDISCIPLINARITA’: quando diverse persone provenienti da diverse discpline combinano le loro competenze e i loro modi di pensare e considerare i problemi alla ricerca di nuove soluzioni, allora quanta conoscenza in più, quante nuove applicazioni ed idee ! ...Se solo riuscissimo a fare questo e a promuovere la crescita collettiva inei campi più diversi nei quali siamo coinvolti, credo che  ci divertiremmo di più e che saremmo anche più produttivi.   </a:t>
            </a:r>
            <a:endParaRPr lang="it-IT" sz="1200" b="1" i="1" smtClean="0">
              <a:latin typeface="Times"/>
              <a:cs typeface="Times"/>
            </a:endParaRPr>
          </a:p>
          <a:p>
            <a:r>
              <a:rPr lang="it-IT" sz="1200" smtClean="0">
                <a:latin typeface="Times"/>
                <a:cs typeface="Times"/>
              </a:rPr>
              <a:t>Eric Roberts	</a:t>
            </a:r>
            <a:endParaRPr lang="it-IT" sz="1200" smtClean="0">
              <a:latin typeface="Times"/>
              <a:cs typeface="Times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34508" y="3081473"/>
            <a:ext cx="31735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smtClean="0">
                <a:latin typeface="Times"/>
                <a:cs typeface="Times"/>
              </a:rPr>
              <a:t>DINAMISMO: una società libera non è  luogo calmo e senza eventi – questa è il tipo di società morta e statica che cercano di creare le dittature. Una società libera  è dinamica, rumorosa, piena di turbolenze e disaccordi radicali.</a:t>
            </a:r>
          </a:p>
          <a:p>
            <a:r>
              <a:rPr lang="it-IT" sz="1200" smtClean="0">
                <a:latin typeface="Times"/>
                <a:cs typeface="Times"/>
              </a:rPr>
              <a:t>Salman Rushdie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549800" y="2955830"/>
            <a:ext cx="3332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smtClean="0">
                <a:latin typeface="Times"/>
                <a:cs typeface="Times"/>
              </a:rPr>
              <a:t>SENTIERI MULTIPLI: il futuro non è un luogo verso il quale andiamo bensì un luogo che stiamo creando. I sentieri non devono essere trovati ma creati e quasta attività cambia sia coloro che la fanno sia la destinazione.</a:t>
            </a:r>
          </a:p>
          <a:p>
            <a:r>
              <a:rPr lang="it-IT" sz="1200" smtClean="0">
                <a:latin typeface="Times"/>
                <a:cs typeface="Times"/>
              </a:rPr>
              <a:t>John Schaar </a:t>
            </a:r>
            <a:endParaRPr lang="it-IT" sz="120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879345" y="397488"/>
            <a:ext cx="535787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smtClean="0">
                <a:latin typeface="Times"/>
                <a:cs typeface="Times"/>
              </a:rPr>
              <a:t>POESIA relativa ai molti sentieri che conducono alla soluzione</a:t>
            </a:r>
            <a:endParaRPr lang="it-IT" sz="1500" b="1">
              <a:latin typeface="Times"/>
              <a:cs typeface="Time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710248" y="931855"/>
            <a:ext cx="2752289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smtClean="0">
                <a:latin typeface="Times"/>
                <a:cs typeface="Times"/>
              </a:rPr>
              <a:t>Le vie sempre avanti vanno </a:t>
            </a:r>
          </a:p>
          <a:p>
            <a:endParaRPr lang="it-IT" sz="1200" smtClean="0">
              <a:latin typeface="Times"/>
              <a:cs typeface="Times"/>
            </a:endParaRPr>
          </a:p>
          <a:p>
            <a:r>
              <a:rPr lang="it-IT" sz="1200" smtClean="0">
                <a:latin typeface="Times"/>
                <a:cs typeface="Times"/>
              </a:rPr>
              <a:t>Le vie sempre avanti vanno,</a:t>
            </a:r>
          </a:p>
          <a:p>
            <a:r>
              <a:rPr lang="it-IT" sz="1200" smtClean="0">
                <a:latin typeface="Times"/>
                <a:cs typeface="Times"/>
              </a:rPr>
              <a:t>Su monti e sotto alberi,</a:t>
            </a:r>
          </a:p>
          <a:p>
            <a:r>
              <a:rPr lang="it-IT" sz="1200" smtClean="0">
                <a:latin typeface="Times"/>
                <a:cs typeface="Times"/>
              </a:rPr>
              <a:t>Per grotte dove mai il sole splende,</a:t>
            </a:r>
          </a:p>
          <a:p>
            <a:r>
              <a:rPr lang="it-IT" sz="1200" smtClean="0">
                <a:latin typeface="Times"/>
                <a:cs typeface="Times"/>
              </a:rPr>
              <a:t>Per correnti che mai incontrano il mare;</a:t>
            </a:r>
          </a:p>
          <a:p>
            <a:r>
              <a:rPr lang="it-IT" sz="1200" smtClean="0">
                <a:latin typeface="Times"/>
                <a:cs typeface="Times"/>
              </a:rPr>
              <a:t>Su nevi sparse dall’inverno,</a:t>
            </a:r>
          </a:p>
          <a:p>
            <a:r>
              <a:rPr lang="it-IT" sz="1200" smtClean="0">
                <a:latin typeface="Times"/>
                <a:cs typeface="Times"/>
              </a:rPr>
              <a:t>E tra i felici fiori di giugno,</a:t>
            </a:r>
          </a:p>
          <a:p>
            <a:r>
              <a:rPr lang="it-IT" sz="1200" smtClean="0">
                <a:latin typeface="Times"/>
                <a:cs typeface="Times"/>
              </a:rPr>
              <a:t>Su prati e rocce,</a:t>
            </a:r>
          </a:p>
          <a:p>
            <a:r>
              <a:rPr lang="it-IT" sz="1200" smtClean="0">
                <a:latin typeface="Times"/>
                <a:cs typeface="Times"/>
              </a:rPr>
              <a:t>E sui monti della luna.</a:t>
            </a:r>
          </a:p>
          <a:p>
            <a:endParaRPr lang="it-IT" sz="1200" smtClean="0">
              <a:latin typeface="Times"/>
              <a:cs typeface="Times"/>
            </a:endParaRPr>
          </a:p>
          <a:p>
            <a:r>
              <a:rPr lang="it-IT" sz="1200" smtClean="0">
                <a:latin typeface="Times"/>
                <a:cs typeface="Times"/>
              </a:rPr>
              <a:t>Le vie sempre avanti vanno,</a:t>
            </a:r>
          </a:p>
          <a:p>
            <a:r>
              <a:rPr lang="it-IT" sz="1200" smtClean="0">
                <a:latin typeface="Times"/>
                <a:cs typeface="Times"/>
              </a:rPr>
              <a:t>Sotto nuovole sotto le stelle.</a:t>
            </a:r>
          </a:p>
          <a:p>
            <a:r>
              <a:rPr lang="it-IT" sz="1200" smtClean="0">
                <a:latin typeface="Times"/>
                <a:cs typeface="Times"/>
              </a:rPr>
              <a:t>E tuttavia i piedi che le hanno percorse</a:t>
            </a:r>
          </a:p>
          <a:p>
            <a:r>
              <a:rPr lang="it-IT" sz="1200" smtClean="0">
                <a:latin typeface="Times"/>
                <a:cs typeface="Times"/>
              </a:rPr>
              <a:t>Alla fine tornano alla casa lontana.</a:t>
            </a:r>
          </a:p>
          <a:p>
            <a:r>
              <a:rPr lang="it-IT" sz="1200" smtClean="0">
                <a:latin typeface="Times"/>
                <a:cs typeface="Times"/>
              </a:rPr>
              <a:t>Gli occhi che hanno visto fuoco e spade,</a:t>
            </a:r>
          </a:p>
          <a:p>
            <a:r>
              <a:rPr lang="it-IT" sz="1200" smtClean="0">
                <a:latin typeface="Times"/>
                <a:cs typeface="Times"/>
              </a:rPr>
              <a:t>E orrori negli antri di roccia</a:t>
            </a:r>
          </a:p>
          <a:p>
            <a:r>
              <a:rPr lang="it-IT" sz="1200" smtClean="0">
                <a:latin typeface="Times"/>
                <a:cs typeface="Times"/>
              </a:rPr>
              <a:t>Guardano alla fine sui verdi prati,</a:t>
            </a:r>
          </a:p>
          <a:p>
            <a:r>
              <a:rPr lang="it-IT" sz="1200" smtClean="0">
                <a:latin typeface="Times"/>
                <a:cs typeface="Times"/>
              </a:rPr>
              <a:t>E alberi e colli che da sempre conoscono.</a:t>
            </a:r>
          </a:p>
          <a:p>
            <a:endParaRPr lang="it-IT" sz="1200" smtClean="0">
              <a:latin typeface="Times"/>
              <a:cs typeface="Times"/>
            </a:endParaRPr>
          </a:p>
          <a:p>
            <a:r>
              <a:rPr lang="it-IT" sz="1200" smtClean="0">
                <a:latin typeface="Times"/>
                <a:cs typeface="Times"/>
              </a:rPr>
              <a:t>La via sempre avanti va</a:t>
            </a:r>
          </a:p>
          <a:p>
            <a:r>
              <a:rPr lang="it-IT" sz="1200" smtClean="0">
                <a:latin typeface="Times"/>
                <a:cs typeface="Times"/>
              </a:rPr>
              <a:t>Giù per la porta dalla quale è partita.</a:t>
            </a:r>
          </a:p>
          <a:p>
            <a:r>
              <a:rPr lang="it-IT" sz="1200" smtClean="0">
                <a:latin typeface="Times"/>
                <a:cs typeface="Times"/>
              </a:rPr>
              <a:t>Ora che la strada è andata molto avanti  devo seguirla, se riesco,</a:t>
            </a:r>
          </a:p>
          <a:p>
            <a:r>
              <a:rPr lang="it-IT" sz="1200" smtClean="0">
                <a:latin typeface="Times"/>
                <a:cs typeface="Times"/>
              </a:rPr>
              <a:t>Perseguendola con piedi alacri</a:t>
            </a:r>
          </a:p>
          <a:p>
            <a:r>
              <a:rPr lang="it-IT" sz="1200" smtClean="0">
                <a:latin typeface="Times"/>
                <a:cs typeface="Times"/>
              </a:rPr>
              <a:t>Finché incontra una via più ampia,</a:t>
            </a:r>
          </a:p>
          <a:p>
            <a:r>
              <a:rPr lang="it-IT" sz="1200" smtClean="0">
                <a:latin typeface="Times"/>
                <a:cs typeface="Times"/>
              </a:rPr>
              <a:t>Dove molti erranti e molti percorsi si incontrano.</a:t>
            </a:r>
          </a:p>
          <a:p>
            <a:endParaRPr lang="it-IT" sz="1000" smtClean="0">
              <a:latin typeface="Times"/>
              <a:cs typeface="Times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5793" y="4532840"/>
            <a:ext cx="1958187" cy="1944525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5148064" y="1124744"/>
            <a:ext cx="28272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La via sempre avanti va</a:t>
            </a:r>
          </a:p>
          <a:p>
            <a:r>
              <a:rPr lang="it-IT" sz="1200" smtClean="0">
                <a:latin typeface="Times"/>
                <a:cs typeface="Times"/>
              </a:rPr>
              <a:t>Giù per la porta dalla quale è partita.</a:t>
            </a:r>
          </a:p>
          <a:p>
            <a:r>
              <a:rPr lang="it-IT" sz="1200" smtClean="0">
                <a:latin typeface="Times"/>
                <a:cs typeface="Times"/>
              </a:rPr>
              <a:t>Ora che la strada è andata molto avanti  devo seguirla, se riesco,</a:t>
            </a:r>
          </a:p>
          <a:p>
            <a:r>
              <a:rPr lang="it-IT" sz="1200" smtClean="0">
                <a:latin typeface="Times"/>
                <a:cs typeface="Times"/>
              </a:rPr>
              <a:t>Perseguendola con piedi stanchi</a:t>
            </a:r>
          </a:p>
          <a:p>
            <a:r>
              <a:rPr lang="it-IT" sz="1200" smtClean="0">
                <a:latin typeface="Times"/>
                <a:cs typeface="Times"/>
              </a:rPr>
              <a:t>Finché si unisce ad una via più ampia,</a:t>
            </a:r>
          </a:p>
          <a:p>
            <a:r>
              <a:rPr lang="it-IT" sz="1200" smtClean="0">
                <a:latin typeface="Times"/>
                <a:cs typeface="Times"/>
              </a:rPr>
              <a:t>Dove molti erranti e molti percorsi si incontrano.</a:t>
            </a:r>
          </a:p>
          <a:p>
            <a:r>
              <a:rPr lang="it-IT" sz="1200" smtClean="0">
                <a:latin typeface="Times"/>
                <a:cs typeface="Times"/>
              </a:rPr>
              <a:t>E verso dove? Dir non so.</a:t>
            </a:r>
          </a:p>
          <a:p>
            <a:endParaRPr lang="it-IT" sz="1200" smtClean="0">
              <a:latin typeface="Times"/>
              <a:cs typeface="Times"/>
            </a:endParaRPr>
          </a:p>
          <a:p>
            <a:r>
              <a:rPr lang="it-IT" sz="1200" smtClean="0">
                <a:latin typeface="Times"/>
                <a:cs typeface="Times"/>
              </a:rPr>
              <a:t>La via sempre avanti va</a:t>
            </a:r>
          </a:p>
          <a:p>
            <a:r>
              <a:rPr lang="it-IT" sz="1200" smtClean="0">
                <a:latin typeface="Times"/>
                <a:cs typeface="Times"/>
              </a:rPr>
              <a:t>Giù per la porta dalla quale è partita.</a:t>
            </a:r>
          </a:p>
          <a:p>
            <a:r>
              <a:rPr lang="it-IT" sz="1200" smtClean="0">
                <a:latin typeface="Times"/>
                <a:cs typeface="Times"/>
              </a:rPr>
              <a:t>Ora che la strada è andata molto avanti</a:t>
            </a:r>
          </a:p>
          <a:p>
            <a:r>
              <a:rPr lang="it-IT" sz="1200" smtClean="0">
                <a:latin typeface="Times"/>
                <a:cs typeface="Times"/>
              </a:rPr>
              <a:t>Lasciamo che altri la seguano, se sono capaci!</a:t>
            </a:r>
          </a:p>
          <a:p>
            <a:r>
              <a:rPr lang="it-IT" sz="1200" smtClean="0">
                <a:latin typeface="Times"/>
                <a:cs typeface="Times"/>
              </a:rPr>
              <a:t>Lasciamo che inizino un nuovo viaggio </a:t>
            </a:r>
          </a:p>
          <a:p>
            <a:r>
              <a:rPr lang="it-IT" sz="1200" smtClean="0">
                <a:latin typeface="Times"/>
                <a:cs typeface="Times"/>
              </a:rPr>
              <a:t>mentre io alla fine, coi piedi stanchi, tornerò verso la locanda illuminata,</a:t>
            </a:r>
          </a:p>
          <a:p>
            <a:r>
              <a:rPr lang="it-IT" sz="1200" smtClean="0">
                <a:latin typeface="Times"/>
                <a:cs typeface="Times"/>
              </a:rPr>
              <a:t>Per trovare il riposo serale e il sonno”</a:t>
            </a:r>
          </a:p>
          <a:p>
            <a:endParaRPr lang="it-IT" sz="1200" smtClean="0">
              <a:latin typeface="Times"/>
              <a:cs typeface="Times"/>
            </a:endParaRPr>
          </a:p>
          <a:p>
            <a:r>
              <a:rPr lang="it-IT" sz="1200" smtClean="0">
                <a:latin typeface="Times"/>
                <a:cs typeface="Times"/>
              </a:rPr>
              <a:t>J.R.R. Tolkien (The Lord of the Rings)</a:t>
            </a:r>
            <a:endParaRPr lang="it-IT" sz="120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5576" y="2362200"/>
            <a:ext cx="7992888" cy="1447800"/>
          </a:xfrm>
        </p:spPr>
        <p:txBody>
          <a:bodyPr>
            <a:normAutofit fontScale="92500"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</a:t>
            </a:r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roblemi</a:t>
            </a:r>
          </a:p>
          <a:p>
            <a:endParaRPr lang="it-IT" sz="2300" b="1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Strumento per la valutazione della STRUTTURA di un problema</a:t>
            </a:r>
            <a:endParaRPr lang="it-IT" sz="2300" b="1" smtClean="0">
              <a:solidFill>
                <a:srgbClr val="8000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694517"/>
              </p:ext>
            </p:extLst>
          </p:nvPr>
        </p:nvGraphicFramePr>
        <p:xfrm>
          <a:off x="719087" y="1373095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ttangolo arrotondato 4"/>
          <p:cNvSpPr/>
          <p:nvPr/>
        </p:nvSpPr>
        <p:spPr>
          <a:xfrm>
            <a:off x="2841987" y="1152757"/>
            <a:ext cx="2679119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smtClean="0">
                <a:solidFill>
                  <a:srgbClr val="000000"/>
                </a:solidFill>
                <a:latin typeface="Times"/>
                <a:cs typeface="Times"/>
              </a:rPr>
              <a:t>Trasparenza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4096" y="5529532"/>
            <a:ext cx="1205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latin typeface="Times"/>
                <a:cs typeface="Times"/>
              </a:rPr>
              <a:t>Ben strutturato</a:t>
            </a:r>
            <a:endParaRPr lang="it-IT" sz="1200" b="1">
              <a:latin typeface="Times"/>
              <a:cs typeface="Time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584588" y="5513150"/>
            <a:ext cx="12153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smtClean="0">
                <a:latin typeface="Times"/>
                <a:cs typeface="Times"/>
              </a:rPr>
              <a:t>Mal strutturato</a:t>
            </a:r>
            <a:endParaRPr lang="it-IT" sz="1200" b="1">
              <a:latin typeface="Times"/>
              <a:cs typeface="Times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01161"/>
              </p:ext>
            </p:extLst>
          </p:nvPr>
        </p:nvGraphicFramePr>
        <p:xfrm>
          <a:off x="719087" y="2120976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ttangolo arrotondato 9"/>
          <p:cNvSpPr/>
          <p:nvPr/>
        </p:nvSpPr>
        <p:spPr>
          <a:xfrm>
            <a:off x="2841989" y="1900638"/>
            <a:ext cx="2679118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smtClean="0">
                <a:solidFill>
                  <a:srgbClr val="000000"/>
                </a:solidFill>
                <a:latin typeface="Times"/>
                <a:cs typeface="Times"/>
              </a:rPr>
              <a:t>Eterogeneità delle Interpretazioni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224693"/>
              </p:ext>
            </p:extLst>
          </p:nvPr>
        </p:nvGraphicFramePr>
        <p:xfrm>
          <a:off x="719087" y="2884218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ttangolo arrotondato 11"/>
          <p:cNvSpPr/>
          <p:nvPr/>
        </p:nvSpPr>
        <p:spPr>
          <a:xfrm>
            <a:off x="2841987" y="2663880"/>
            <a:ext cx="2679119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smtClean="0">
                <a:solidFill>
                  <a:srgbClr val="000000"/>
                </a:solidFill>
                <a:latin typeface="Times"/>
                <a:cs typeface="Times"/>
              </a:rPr>
              <a:t>Interdisciplinarità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254812"/>
              </p:ext>
            </p:extLst>
          </p:nvPr>
        </p:nvGraphicFramePr>
        <p:xfrm>
          <a:off x="719087" y="3755663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ttangolo arrotondato 13"/>
          <p:cNvSpPr/>
          <p:nvPr/>
        </p:nvSpPr>
        <p:spPr>
          <a:xfrm>
            <a:off x="2841987" y="3535325"/>
            <a:ext cx="2679119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smtClean="0">
                <a:solidFill>
                  <a:srgbClr val="000000"/>
                </a:solidFill>
                <a:latin typeface="Times"/>
                <a:cs typeface="Times"/>
              </a:rPr>
              <a:t>Dinamicità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835685"/>
              </p:ext>
            </p:extLst>
          </p:nvPr>
        </p:nvGraphicFramePr>
        <p:xfrm>
          <a:off x="719087" y="4590026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ttangolo arrotondato 15"/>
          <p:cNvSpPr/>
          <p:nvPr/>
        </p:nvSpPr>
        <p:spPr>
          <a:xfrm>
            <a:off x="2841987" y="4369688"/>
            <a:ext cx="2679119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smtClean="0">
                <a:solidFill>
                  <a:srgbClr val="000000"/>
                </a:solidFill>
                <a:latin typeface="Times"/>
                <a:cs typeface="Times"/>
              </a:rPr>
              <a:t>Soluzioni alternative concorrenti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52221" y="1079714"/>
            <a:ext cx="1221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Tutto conosciuto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343869" y="1827595"/>
            <a:ext cx="16225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Singola interpretazione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52221" y="3478664"/>
            <a:ext cx="6142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Stabile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343869" y="2607219"/>
            <a:ext cx="11592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Singola materia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142868" y="4313027"/>
            <a:ext cx="22910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Unico Percorso verso la soluzione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610136" y="1079714"/>
            <a:ext cx="1486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Molto di sconosciuto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6443474" y="1843977"/>
            <a:ext cx="15536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Molte interpretazioni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6610136" y="2607219"/>
            <a:ext cx="10567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Molte materie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6443474" y="4313027"/>
            <a:ext cx="22156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Molti percorsi verso la soluzione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6670024" y="3478664"/>
            <a:ext cx="11753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Molto dinamico</a:t>
            </a:r>
            <a:endParaRPr lang="it-IT" sz="1200">
              <a:latin typeface="Times"/>
              <a:cs typeface="Times"/>
            </a:endParaRPr>
          </a:p>
        </p:txBody>
      </p:sp>
      <p:graphicFrame>
        <p:nvGraphicFramePr>
          <p:cNvPr id="29" name="Tabel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026415"/>
              </p:ext>
            </p:extLst>
          </p:nvPr>
        </p:nvGraphicFramePr>
        <p:xfrm>
          <a:off x="693539" y="5806531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  <p:sp>
        <p:nvSpPr>
          <p:cNvPr id="30" name="Rettangolo arrotondato 29"/>
          <p:cNvSpPr/>
          <p:nvPr/>
        </p:nvSpPr>
        <p:spPr>
          <a:xfrm>
            <a:off x="2816439" y="5586193"/>
            <a:ext cx="2679119" cy="2039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smtClean="0">
                <a:solidFill>
                  <a:srgbClr val="000000"/>
                </a:solidFill>
                <a:latin typeface="Times"/>
                <a:cs typeface="Times"/>
              </a:rPr>
              <a:t>Struttura del Problema = Totale / 5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graphicFrame>
        <p:nvGraphicFramePr>
          <p:cNvPr id="38" name="Tabel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619512"/>
              </p:ext>
            </p:extLst>
          </p:nvPr>
        </p:nvGraphicFramePr>
        <p:xfrm>
          <a:off x="8081137" y="1356713"/>
          <a:ext cx="501156" cy="3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3915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Tabell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234146"/>
              </p:ext>
            </p:extLst>
          </p:nvPr>
        </p:nvGraphicFramePr>
        <p:xfrm>
          <a:off x="8081137" y="2104594"/>
          <a:ext cx="501156" cy="407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40790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Tabell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298725"/>
              </p:ext>
            </p:extLst>
          </p:nvPr>
        </p:nvGraphicFramePr>
        <p:xfrm>
          <a:off x="8081137" y="2884218"/>
          <a:ext cx="501156" cy="3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3915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el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736721"/>
              </p:ext>
            </p:extLst>
          </p:nvPr>
        </p:nvGraphicFramePr>
        <p:xfrm>
          <a:off x="8081137" y="3755663"/>
          <a:ext cx="501156" cy="3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3915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2" name="Tabel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107746"/>
              </p:ext>
            </p:extLst>
          </p:nvPr>
        </p:nvGraphicFramePr>
        <p:xfrm>
          <a:off x="8081137" y="4590026"/>
          <a:ext cx="501156" cy="3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3915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Tabel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807583"/>
              </p:ext>
            </p:extLst>
          </p:nvPr>
        </p:nvGraphicFramePr>
        <p:xfrm>
          <a:off x="7850530" y="5147390"/>
          <a:ext cx="972791" cy="337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791"/>
              </a:tblGrid>
              <a:tr h="337027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Totale:</a:t>
                      </a:r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e 43"/>
          <p:cNvSpPr/>
          <p:nvPr/>
        </p:nvSpPr>
        <p:spPr>
          <a:xfrm>
            <a:off x="188528" y="4608562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44"/>
          <p:cNvSpPr/>
          <p:nvPr/>
        </p:nvSpPr>
        <p:spPr>
          <a:xfrm>
            <a:off x="142868" y="1356713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/>
          <p:cNvSpPr/>
          <p:nvPr/>
        </p:nvSpPr>
        <p:spPr>
          <a:xfrm>
            <a:off x="142868" y="2902754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/>
          <p:cNvSpPr/>
          <p:nvPr/>
        </p:nvSpPr>
        <p:spPr>
          <a:xfrm>
            <a:off x="142868" y="3739281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47"/>
          <p:cNvSpPr/>
          <p:nvPr/>
        </p:nvSpPr>
        <p:spPr>
          <a:xfrm>
            <a:off x="160403" y="2139512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Rettangolo 48"/>
          <p:cNvSpPr/>
          <p:nvPr/>
        </p:nvSpPr>
        <p:spPr>
          <a:xfrm>
            <a:off x="611560" y="305933"/>
            <a:ext cx="893192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100" b="1" smtClean="0">
                <a:solidFill>
                  <a:srgbClr val="800000"/>
                </a:solidFill>
                <a:latin typeface="Times"/>
                <a:cs typeface="Times"/>
              </a:rPr>
              <a:t>Grado di strutturazione di un </a:t>
            </a:r>
            <a:r>
              <a:rPr lang="it-IT" sz="2100" b="1" smtClean="0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it-IT" sz="2100" b="1" smtClean="0">
                <a:solidFill>
                  <a:srgbClr val="800000"/>
                </a:solidFill>
                <a:latin typeface="Times"/>
                <a:cs typeface="Times"/>
              </a:rPr>
              <a:t>roblema – Ben strutturato/Mal strutturato</a:t>
            </a:r>
            <a:endParaRPr lang="it-IT" sz="2100" b="1">
              <a:solidFill>
                <a:srgbClr val="8000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33600" y="762000"/>
            <a:ext cx="4796753" cy="577679"/>
          </a:xfrm>
        </p:spPr>
        <p:txBody>
          <a:bodyPr>
            <a:norm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Breve questionario</a:t>
            </a:r>
            <a:endParaRPr lang="it-IT" sz="2300" b="1">
              <a:solidFill>
                <a:srgbClr val="800000"/>
              </a:solidFill>
              <a:latin typeface="Times"/>
              <a:cs typeface="Times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135749"/>
              </p:ext>
            </p:extLst>
          </p:nvPr>
        </p:nvGraphicFramePr>
        <p:xfrm>
          <a:off x="971601" y="1268760"/>
          <a:ext cx="6612632" cy="3340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132"/>
                <a:gridCol w="1054100"/>
                <a:gridCol w="1054100"/>
                <a:gridCol w="1054100"/>
                <a:gridCol w="1054100"/>
                <a:gridCol w="1054100"/>
              </a:tblGrid>
              <a:tr h="477708">
                <a:tc gridSpan="6">
                  <a:txBody>
                    <a:bodyPr/>
                    <a:lstStyle/>
                    <a:p>
                      <a:pPr algn="ctr"/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Come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valuti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l’utilità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dei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seguenti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elementi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per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il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tuo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apprendimento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rgbClr val="FFFF00"/>
                        </a:solidFill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408485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Molto</a:t>
                      </a:r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 basso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Basso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Moderato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alto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baseline="0" dirty="0" err="1" smtClean="0">
                          <a:latin typeface="Times"/>
                          <a:cs typeface="Times"/>
                        </a:rPr>
                        <a:t>Molto</a:t>
                      </a:r>
                      <a:r>
                        <a:rPr lang="en-GB" sz="1400" b="1" baseline="0" dirty="0" smtClean="0">
                          <a:latin typeface="Times"/>
                          <a:cs typeface="Times"/>
                        </a:rPr>
                        <a:t> alto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85">
                <a:tc>
                  <a:txBody>
                    <a:bodyPr/>
                    <a:lstStyle/>
                    <a:p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Definizione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85">
                <a:tc>
                  <a:txBody>
                    <a:bodyPr/>
                    <a:lstStyle/>
                    <a:p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Citazioni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85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Divertimento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9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Poesia</a:t>
                      </a:r>
                      <a:endParaRPr lang="en-GB" sz="1400" b="1" dirty="0" smtClean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300">
                <a:tc>
                  <a:txBody>
                    <a:bodyPr/>
                    <a:lstStyle/>
                    <a:p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Strumento</a:t>
                      </a:r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di</a:t>
                      </a:r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valutazione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53041"/>
              </p:ext>
            </p:extLst>
          </p:nvPr>
        </p:nvGraphicFramePr>
        <p:xfrm>
          <a:off x="971600" y="5029200"/>
          <a:ext cx="6877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7000"/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Quali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altri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elementi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vorresti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avere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nel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micro-modulo?</a:t>
                      </a:r>
                      <a:endParaRPr lang="en-GB" sz="1700" dirty="0">
                        <a:solidFill>
                          <a:srgbClr val="FFFF00"/>
                        </a:solidFill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algn="l"/>
                      <a:endParaRPr lang="en-GB" sz="15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05000" y="609600"/>
            <a:ext cx="4796753" cy="533400"/>
          </a:xfrm>
        </p:spPr>
        <p:txBody>
          <a:bodyPr>
            <a:norm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Suggerimenti didattici (1)</a:t>
            </a:r>
            <a:endParaRPr lang="it-IT" sz="2300" b="1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762000" y="2514600"/>
            <a:ext cx="7543800" cy="3581400"/>
          </a:xfrm>
          <a:prstGeom prst="roundRect">
            <a:avLst/>
          </a:prstGeom>
          <a:noFill/>
          <a:ln w="127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990600" y="2667000"/>
            <a:ext cx="693420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smtClean="0">
                <a:latin typeface="Times"/>
                <a:cs typeface="Times"/>
              </a:rPr>
              <a:t>Ia)) Per iniziare provate a mettervi in contatto con lo stato attuale della conoscenza e dell’esperienza dei singoli nel gruppo. Chiedete ai partecipanti se riescono a fare una distinzione tra la complessità (semplice/complesso)   e la struttura (ben strutturato/ mal strutturato) di un problema. Se sì, seguite i passi successivi, altrimenti, se non sono in grado di fare questa distinzione, è meglio approfondire questo micro-modulo.</a:t>
            </a:r>
          </a:p>
          <a:p>
            <a:endParaRPr lang="it-IT" sz="1100" smtClean="0">
              <a:latin typeface="Times"/>
              <a:cs typeface="Times"/>
            </a:endParaRPr>
          </a:p>
          <a:p>
            <a:pPr marL="342900" indent="-342900">
              <a:buAutoNum type="arabicParenBoth"/>
            </a:pPr>
            <a:r>
              <a:rPr lang="it-IT" sz="1100" smtClean="0">
                <a:latin typeface="Times"/>
                <a:cs typeface="Times"/>
              </a:rPr>
              <a:t>Organizzate gli studenti in gruppi di 4 o 5.</a:t>
            </a:r>
          </a:p>
          <a:p>
            <a:endParaRPr lang="it-IT" sz="1100" smtClean="0">
              <a:latin typeface="Times"/>
              <a:cs typeface="Times"/>
            </a:endParaRPr>
          </a:p>
          <a:p>
            <a:r>
              <a:rPr lang="it-IT" sz="1100" smtClean="0">
                <a:latin typeface="Times"/>
                <a:cs typeface="Times"/>
              </a:rPr>
              <a:t>(2      Chiedete ai partecipanti nel gruppo di identificare: </a:t>
            </a:r>
          </a:p>
          <a:p>
            <a:pPr marL="800100" lvl="1" indent="-342900"/>
            <a:r>
              <a:rPr lang="it-IT" sz="1100" smtClean="0">
                <a:latin typeface="Times"/>
                <a:cs typeface="Times"/>
              </a:rPr>
              <a:t>(a) 2 problemi che reputano </a:t>
            </a:r>
            <a:r>
              <a:rPr lang="it-IT" sz="1100" b="1" smtClean="0">
                <a:latin typeface="Times"/>
                <a:cs typeface="Times"/>
              </a:rPr>
              <a:t>ben strutturati </a:t>
            </a:r>
            <a:r>
              <a:rPr lang="it-IT" sz="1100" smtClean="0">
                <a:latin typeface="Times"/>
                <a:cs typeface="Times"/>
              </a:rPr>
              <a:t>e </a:t>
            </a:r>
          </a:p>
          <a:p>
            <a:pPr marL="800100" lvl="1" indent="-342900"/>
            <a:r>
              <a:rPr lang="it-IT" sz="1100" smtClean="0">
                <a:latin typeface="Times"/>
                <a:cs typeface="Times"/>
              </a:rPr>
              <a:t>(b) 2 problemi che reputano </a:t>
            </a:r>
            <a:r>
              <a:rPr lang="it-IT" sz="1100" b="1" smtClean="0">
                <a:latin typeface="Times"/>
                <a:cs typeface="Times"/>
              </a:rPr>
              <a:t>mal strutturati</a:t>
            </a:r>
          </a:p>
          <a:p>
            <a:pPr marL="342900" indent="-342900"/>
            <a:endParaRPr lang="it-IT" sz="1100" smtClean="0">
              <a:latin typeface="Times"/>
              <a:cs typeface="Times"/>
            </a:endParaRPr>
          </a:p>
          <a:p>
            <a:pPr marL="342900" indent="-342900">
              <a:buAutoNum type="arabicParenBoth" startAt="3"/>
            </a:pPr>
            <a:r>
              <a:rPr lang="it-IT" sz="1100" smtClean="0">
                <a:latin typeface="Times"/>
                <a:cs typeface="Times"/>
              </a:rPr>
              <a:t>Chiedete loro di riflettere: perché pensano che i primi due problemi siano </a:t>
            </a:r>
            <a:r>
              <a:rPr lang="it-IT" sz="1100" b="1" smtClean="0">
                <a:latin typeface="Times"/>
                <a:cs typeface="Times"/>
              </a:rPr>
              <a:t>ben strutturati </a:t>
            </a:r>
            <a:r>
              <a:rPr lang="it-IT" sz="1100" smtClean="0">
                <a:latin typeface="Times"/>
                <a:cs typeface="Times"/>
              </a:rPr>
              <a:t>e che gli altri due siano </a:t>
            </a:r>
            <a:r>
              <a:rPr lang="it-IT" sz="1100" b="1" smtClean="0">
                <a:latin typeface="Times"/>
                <a:cs typeface="Times"/>
              </a:rPr>
              <a:t>mal strutturati</a:t>
            </a:r>
            <a:r>
              <a:rPr lang="it-IT" sz="1100" smtClean="0">
                <a:latin typeface="Times"/>
                <a:cs typeface="Times"/>
              </a:rPr>
              <a:t>? Cos’ è che li differenzia?</a:t>
            </a:r>
          </a:p>
          <a:p>
            <a:pPr marL="342900" indent="-342900"/>
            <a:endParaRPr lang="it-IT" sz="1100" smtClean="0">
              <a:latin typeface="Times"/>
              <a:cs typeface="Times"/>
            </a:endParaRPr>
          </a:p>
          <a:p>
            <a:pPr marL="342900" indent="-342900">
              <a:buFontTx/>
              <a:buAutoNum type="arabicParenBoth" startAt="4"/>
            </a:pPr>
            <a:r>
              <a:rPr lang="it-IT" sz="1100" smtClean="0">
                <a:latin typeface="Times"/>
                <a:cs typeface="Times"/>
              </a:rPr>
              <a:t>Chiedete ai gruppi di riunirsi e di condividere i loro risultati selezionando e presentando 2 “</a:t>
            </a:r>
            <a:r>
              <a:rPr lang="it-IT" sz="1100" b="1" smtClean="0">
                <a:latin typeface="Times"/>
                <a:cs typeface="Times"/>
              </a:rPr>
              <a:t>problemi ben strutturati</a:t>
            </a:r>
            <a:r>
              <a:rPr lang="it-IT" sz="1100" smtClean="0">
                <a:latin typeface="Times"/>
                <a:cs typeface="Times"/>
              </a:rPr>
              <a:t>” e 2 “</a:t>
            </a:r>
            <a:r>
              <a:rPr lang="it-IT" sz="1100" b="1" smtClean="0">
                <a:latin typeface="Times"/>
                <a:cs typeface="Times"/>
              </a:rPr>
              <a:t>problemi mal strutturati</a:t>
            </a:r>
            <a:r>
              <a:rPr lang="it-IT" sz="1100" smtClean="0">
                <a:latin typeface="Times"/>
                <a:cs typeface="Times"/>
              </a:rPr>
              <a:t>” per ogni gruppo. Quindi essi presentano le loro conclusioni riguardo al tema “Perchè un problema è </a:t>
            </a:r>
            <a:r>
              <a:rPr lang="it-IT" sz="1100" b="1" smtClean="0">
                <a:latin typeface="Times"/>
                <a:cs typeface="Times"/>
              </a:rPr>
              <a:t>ben strutturato?”  </a:t>
            </a:r>
            <a:r>
              <a:rPr lang="it-IT" sz="1100" smtClean="0">
                <a:latin typeface="Times"/>
                <a:cs typeface="Times"/>
              </a:rPr>
              <a:t>e “Perché un problema è </a:t>
            </a:r>
            <a:r>
              <a:rPr lang="it-IT" sz="1100" b="1" smtClean="0">
                <a:latin typeface="Times"/>
                <a:cs typeface="Times"/>
              </a:rPr>
              <a:t>mal strutturato</a:t>
            </a:r>
            <a:r>
              <a:rPr lang="it-IT" sz="1100" smtClean="0">
                <a:latin typeface="Times"/>
                <a:cs typeface="Times"/>
              </a:rPr>
              <a:t>?”</a:t>
            </a:r>
            <a:endParaRPr lang="it-IT" sz="1100" smtClean="0">
              <a:latin typeface="Times"/>
              <a:cs typeface="Times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762000" y="1143000"/>
            <a:ext cx="7543800" cy="1143000"/>
          </a:xfrm>
          <a:prstGeom prst="roundRect">
            <a:avLst>
              <a:gd name="adj" fmla="val 50000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smtClean="0">
                <a:latin typeface="Times"/>
                <a:cs typeface="Times"/>
              </a:rPr>
              <a:t>Questi sono solo suggerimenti, ogni gruppo di studenti può sperimentare liberamente l’uso del micro-modulo. Le caratteristiche, il numero e l’ordine con cui vengono usati gli elementi del micro-modulo possono essere scelti a piacimento. Inoltre, a seconda della strategia di apprendimento, alcuni elementi possono essere aggiunti o eliminati. Per questa ragione, infatti, i micro-moduli possono essere copiati e modificati..</a:t>
            </a:r>
            <a:endParaRPr lang="it-IT" sz="150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81200" y="1295400"/>
            <a:ext cx="4796753" cy="724560"/>
          </a:xfrm>
        </p:spPr>
        <p:txBody>
          <a:bodyPr>
            <a:normAutofit/>
          </a:bodyPr>
          <a:lstStyle/>
          <a:p>
            <a:r>
              <a:rPr lang="en-GB" sz="2700" b="1" dirty="0" smtClean="0">
                <a:solidFill>
                  <a:srgbClr val="800000"/>
                </a:solidFill>
                <a:latin typeface="Times"/>
                <a:cs typeface="Times"/>
              </a:rPr>
              <a:t>Credits</a:t>
            </a:r>
            <a:endParaRPr lang="en-GB" sz="27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603831" y="2586780"/>
            <a:ext cx="48376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 err="1" smtClean="0">
                <a:latin typeface="Times"/>
                <a:cs typeface="Times"/>
              </a:rPr>
              <a:t>Sviluppato</a:t>
            </a:r>
            <a:r>
              <a:rPr lang="en-GB" sz="1500" b="1" dirty="0" smtClean="0">
                <a:latin typeface="Times"/>
                <a:cs typeface="Times"/>
              </a:rPr>
              <a:t> </a:t>
            </a:r>
            <a:r>
              <a:rPr lang="en-GB" sz="1500" b="1" dirty="0" err="1" smtClean="0">
                <a:latin typeface="Times"/>
                <a:cs typeface="Times"/>
              </a:rPr>
              <a:t>da</a:t>
            </a:r>
            <a:r>
              <a:rPr lang="en-GB" sz="1500" b="1" dirty="0" smtClean="0">
                <a:latin typeface="Times"/>
                <a:cs typeface="Times"/>
              </a:rPr>
              <a:t> </a:t>
            </a:r>
          </a:p>
          <a:p>
            <a:r>
              <a:rPr lang="en-GB" sz="1500" dirty="0" smtClean="0">
                <a:latin typeface="Times"/>
                <a:cs typeface="Times"/>
              </a:rPr>
              <a:t>Alfonso Molina</a:t>
            </a:r>
          </a:p>
          <a:p>
            <a:endParaRPr lang="en-GB" sz="1500" dirty="0" smtClean="0">
              <a:latin typeface="Times"/>
              <a:cs typeface="Times"/>
            </a:endParaRPr>
          </a:p>
          <a:p>
            <a:r>
              <a:rPr lang="en-GB" sz="1500" b="1" dirty="0" err="1" smtClean="0">
                <a:latin typeface="Times"/>
                <a:cs typeface="Times"/>
              </a:rPr>
              <a:t>Fonti</a:t>
            </a:r>
            <a:endParaRPr lang="en-GB" sz="1500" b="1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Lavori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vari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di</a:t>
            </a:r>
            <a:r>
              <a:rPr lang="en-GB" sz="1500" dirty="0" smtClean="0">
                <a:latin typeface="Times"/>
                <a:cs typeface="Times"/>
              </a:rPr>
              <a:t> David </a:t>
            </a:r>
            <a:r>
              <a:rPr lang="en-GB" sz="1500" dirty="0" err="1" smtClean="0">
                <a:latin typeface="Times"/>
                <a:cs typeface="Times"/>
              </a:rPr>
              <a:t>Jonassen</a:t>
            </a:r>
            <a:endParaRPr lang="en-GB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Citazioni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varie</a:t>
            </a:r>
            <a:r>
              <a:rPr lang="en-GB" sz="1500" dirty="0" smtClean="0">
                <a:latin typeface="Times"/>
                <a:cs typeface="Times"/>
              </a:rPr>
              <a:t> da </a:t>
            </a:r>
            <a:r>
              <a:rPr lang="en-GB" sz="1500" dirty="0" err="1" smtClean="0">
                <a:latin typeface="Times"/>
                <a:cs typeface="Times"/>
              </a:rPr>
              <a:t>siti</a:t>
            </a:r>
            <a:r>
              <a:rPr lang="en-GB" sz="1500" dirty="0" smtClean="0">
                <a:latin typeface="Times"/>
                <a:cs typeface="Times"/>
              </a:rPr>
              <a:t> web</a:t>
            </a:r>
          </a:p>
          <a:p>
            <a:r>
              <a:rPr lang="en-GB" sz="1500" dirty="0" err="1" smtClean="0">
                <a:latin typeface="Times"/>
                <a:cs typeface="Times"/>
              </a:rPr>
              <a:t>Vari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siti</a:t>
            </a:r>
            <a:r>
              <a:rPr lang="en-GB" sz="1500" dirty="0" smtClean="0">
                <a:latin typeface="Times"/>
                <a:cs typeface="Times"/>
              </a:rPr>
              <a:t> web </a:t>
            </a:r>
            <a:r>
              <a:rPr lang="en-GB" sz="1500" dirty="0" err="1" smtClean="0">
                <a:latin typeface="Times"/>
                <a:cs typeface="Times"/>
              </a:rPr>
              <a:t>di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poesia</a:t>
            </a:r>
            <a:endParaRPr lang="en-GB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Vari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siti</a:t>
            </a:r>
            <a:r>
              <a:rPr lang="en-GB" sz="1500" dirty="0" smtClean="0">
                <a:latin typeface="Times"/>
                <a:cs typeface="Times"/>
              </a:rPr>
              <a:t> web con </a:t>
            </a:r>
            <a:r>
              <a:rPr lang="en-GB" sz="1500" dirty="0" err="1" smtClean="0">
                <a:latin typeface="Times"/>
                <a:cs typeface="Times"/>
              </a:rPr>
              <a:t>immagini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connessi</a:t>
            </a:r>
            <a:r>
              <a:rPr lang="en-GB" sz="1500" dirty="0" smtClean="0">
                <a:latin typeface="Times"/>
                <a:cs typeface="Times"/>
              </a:rPr>
              <a:t> al </a:t>
            </a:r>
            <a:r>
              <a:rPr lang="en-GB" sz="1500" dirty="0" err="1" smtClean="0">
                <a:latin typeface="Times"/>
                <a:cs typeface="Times"/>
              </a:rPr>
              <a:t>concetto</a:t>
            </a:r>
            <a:r>
              <a:rPr lang="en-GB" sz="1500" dirty="0" smtClean="0">
                <a:latin typeface="Times"/>
                <a:cs typeface="Times"/>
              </a:rPr>
              <a:t> di </a:t>
            </a:r>
            <a:r>
              <a:rPr lang="en-GB" sz="1500" dirty="0" err="1">
                <a:latin typeface="Times"/>
                <a:cs typeface="Times"/>
              </a:rPr>
              <a:t>p</a:t>
            </a:r>
            <a:r>
              <a:rPr lang="en-GB" sz="1500" dirty="0" err="1" smtClean="0">
                <a:latin typeface="Times"/>
                <a:cs typeface="Times"/>
              </a:rPr>
              <a:t>roblema</a:t>
            </a:r>
            <a:endParaRPr lang="en-GB" sz="1500" dirty="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81200" y="609600"/>
            <a:ext cx="4796753" cy="457200"/>
          </a:xfrm>
        </p:spPr>
        <p:txBody>
          <a:bodyPr>
            <a:norm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Suggerimenti Didattici (2)</a:t>
            </a:r>
            <a:endParaRPr lang="it-IT" sz="2300" b="1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62000" y="1600200"/>
            <a:ext cx="739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mtClean="0">
                <a:latin typeface="Times"/>
                <a:cs typeface="Times"/>
              </a:rPr>
              <a:t>(IIa) Usate il micro-modulo “Natura dei Problemi - Struttura” per rinsaldare e approfondire la comprensione del concetto di Struttura nella “Natura dei Problemi.”</a:t>
            </a:r>
          </a:p>
          <a:p>
            <a:pPr marL="342900" indent="-342900">
              <a:buAutoNum type="arabicParenBoth" startAt="4"/>
            </a:pPr>
            <a:endParaRPr lang="it-IT" sz="1400" smtClean="0">
              <a:latin typeface="Times"/>
              <a:cs typeface="Times"/>
            </a:endParaRPr>
          </a:p>
          <a:p>
            <a:pPr marL="342900" indent="-342900">
              <a:buAutoNum type="arabicParenBoth"/>
            </a:pPr>
            <a:r>
              <a:rPr lang="it-IT" sz="1400" smtClean="0">
                <a:latin typeface="Times"/>
                <a:cs typeface="Times"/>
              </a:rPr>
              <a:t>Introducete il micro-modulo “</a:t>
            </a:r>
            <a:r>
              <a:rPr lang="it-IT" sz="1400" b="1" smtClean="0">
                <a:latin typeface="Times"/>
                <a:cs typeface="Times"/>
              </a:rPr>
              <a:t>Natura dei Problemi – Struttura</a:t>
            </a:r>
            <a:r>
              <a:rPr lang="it-IT" sz="1400" smtClean="0">
                <a:latin typeface="Times"/>
                <a:cs typeface="Times"/>
              </a:rPr>
              <a:t>” ai partecipanti spiegando il suo fine multimediale, multidimensionale, multi-ruolo e multi didattico. Spiegate loro che questo è un micro-modulo più complesso, composto da  molteplici concetti.</a:t>
            </a:r>
          </a:p>
          <a:p>
            <a:pPr marL="342900" indent="-342900">
              <a:buAutoNum type="arabicParenBoth"/>
            </a:pPr>
            <a:endParaRPr lang="it-IT" sz="1400" smtClean="0">
              <a:latin typeface="Times"/>
              <a:cs typeface="Times"/>
            </a:endParaRPr>
          </a:p>
          <a:p>
            <a:pPr marL="342900" indent="-342900">
              <a:buFontTx/>
              <a:buAutoNum type="arabicParenBoth"/>
            </a:pPr>
            <a:r>
              <a:rPr lang="it-IT" sz="1400" smtClean="0">
                <a:latin typeface="Times"/>
                <a:cs typeface="Times"/>
              </a:rPr>
              <a:t>Chiedete ai partecipanti del gruppo di  esplorare invidualmente il micro-modulo tramite la ricerca, focalizzandosi e riflettendo su quegli elementi che reputano più efficaci per approfondire e rinsaldare la loro comprensione del concetto di  “</a:t>
            </a:r>
            <a:r>
              <a:rPr lang="it-IT" sz="1400" b="1" smtClean="0">
                <a:latin typeface="Times"/>
                <a:cs typeface="Times"/>
              </a:rPr>
              <a:t>Struttura</a:t>
            </a:r>
            <a:r>
              <a:rPr lang="it-IT" sz="1400" smtClean="0">
                <a:latin typeface="Times"/>
                <a:cs typeface="Times"/>
              </a:rPr>
              <a:t>” ne “</a:t>
            </a:r>
            <a:r>
              <a:rPr lang="it-IT" sz="1400" b="1" smtClean="0">
                <a:latin typeface="Times"/>
                <a:cs typeface="Times"/>
              </a:rPr>
              <a:t>La Natura dei Problemi</a:t>
            </a:r>
            <a:r>
              <a:rPr lang="it-IT" sz="1400" smtClean="0">
                <a:latin typeface="Times"/>
                <a:cs typeface="Times"/>
              </a:rPr>
              <a:t>.” </a:t>
            </a:r>
          </a:p>
          <a:p>
            <a:pPr marL="342900" indent="-342900">
              <a:buFontTx/>
              <a:buAutoNum type="arabicParenBoth"/>
            </a:pPr>
            <a:endParaRPr lang="it-IT" sz="1400" smtClean="0">
              <a:latin typeface="Times"/>
              <a:cs typeface="Times"/>
            </a:endParaRPr>
          </a:p>
          <a:p>
            <a:pPr marL="342900" indent="-342900">
              <a:buFontTx/>
              <a:buAutoNum type="arabicParenBoth"/>
            </a:pPr>
            <a:r>
              <a:rPr lang="it-IT" sz="1400" smtClean="0">
                <a:latin typeface="Times"/>
                <a:cs typeface="Times"/>
              </a:rPr>
              <a:t>I partecipanti riportano al loro gruppo la scelta dei primi tre “elementi più efficaci” spiegando il motivo per cui la scelta è ricaduta su di essi. I partecipanti riflettono in modo collettivo a proposito delle loro scelte e delle relative ragioni. Nel caso alcuni partecipanti non trovino il tipo di elementi a loro appropriato possono discuterne e, ancor meglio, cercare di trovarne e contribuire così con essi al micro-modulo..</a:t>
            </a:r>
          </a:p>
          <a:p>
            <a:pPr marL="342900" indent="-342900">
              <a:buAutoNum type="arabicParenBoth"/>
            </a:pPr>
            <a:endParaRPr lang="it-IT" sz="1400" smtClean="0">
              <a:latin typeface="Times"/>
              <a:cs typeface="Times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685800" y="1295400"/>
            <a:ext cx="7467600" cy="4572000"/>
          </a:xfrm>
          <a:prstGeom prst="roundRect">
            <a:avLst/>
          </a:prstGeom>
          <a:noFill/>
          <a:ln w="127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81200" y="685800"/>
            <a:ext cx="4796753" cy="457200"/>
          </a:xfrm>
        </p:spPr>
        <p:txBody>
          <a:bodyPr>
            <a:normAutofit/>
          </a:bodyPr>
          <a:lstStyle/>
          <a:p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Suggerimenti didattici (3)</a:t>
            </a:r>
            <a:endParaRPr lang="it-IT" sz="23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85800" y="1752600"/>
            <a:ext cx="7391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mtClean="0">
                <a:latin typeface="Times"/>
                <a:cs typeface="Times"/>
              </a:rPr>
              <a:t>(IIb)  Usate il micro-modulo “Natura dei Problemi - Struttura” per rinsaldare ed approfondire la comprensione del concetto di Complessità ne “La natura dei Problemi”</a:t>
            </a:r>
          </a:p>
          <a:p>
            <a:pPr marL="342900" indent="-342900"/>
            <a:endParaRPr lang="it-IT" sz="1400" smtClean="0">
              <a:latin typeface="Times"/>
              <a:cs typeface="Times"/>
            </a:endParaRPr>
          </a:p>
          <a:p>
            <a:pPr marL="342900" indent="-342900"/>
            <a:r>
              <a:rPr lang="it-IT" sz="1400" smtClean="0">
                <a:latin typeface="Times"/>
                <a:cs typeface="Times"/>
              </a:rPr>
              <a:t>(4)   Chiedete ai partecipanti del gruppo di tornare ai 2 problemi </a:t>
            </a:r>
            <a:r>
              <a:rPr lang="it-IT" sz="1400" b="1" smtClean="0">
                <a:latin typeface="Times"/>
                <a:cs typeface="Times"/>
              </a:rPr>
              <a:t>ben strutturati  </a:t>
            </a:r>
            <a:r>
              <a:rPr lang="it-IT" sz="1400" smtClean="0">
                <a:latin typeface="Times"/>
                <a:cs typeface="Times"/>
              </a:rPr>
              <a:t> e ai 2 problemi </a:t>
            </a:r>
            <a:r>
              <a:rPr lang="it-IT" sz="1400" b="1" smtClean="0">
                <a:latin typeface="Times"/>
                <a:cs typeface="Times"/>
              </a:rPr>
              <a:t>mal strutturati </a:t>
            </a:r>
            <a:r>
              <a:rPr lang="it-IT" sz="1400" smtClean="0">
                <a:latin typeface="Times"/>
                <a:cs typeface="Times"/>
              </a:rPr>
              <a:t>che hanno identificato nella prima parte dell’attività e di valutarli individualmente facendo uso dello strumento fornito dal micro-modulo.  Si usi una copia dello strumento per ogni problema. I partecipanti poi confronteranno le loro valutaziono con quelle degli altri membri del gruppo.  Discuteranno sui motivi delle differenze e converanno su una valutazione di gruppo, di nuovo facendo uso di una copia dello strumento.</a:t>
            </a:r>
          </a:p>
          <a:p>
            <a:pPr marL="342900" indent="-342900">
              <a:buFontTx/>
              <a:buAutoNum type="arabicParenBoth"/>
            </a:pPr>
            <a:endParaRPr lang="it-IT" sz="1400" smtClean="0">
              <a:latin typeface="Times"/>
              <a:cs typeface="Times"/>
            </a:endParaRPr>
          </a:p>
          <a:p>
            <a:pPr marL="342900" indent="-342900"/>
            <a:r>
              <a:rPr lang="it-IT" sz="1400" smtClean="0">
                <a:latin typeface="Times"/>
                <a:cs typeface="Times"/>
              </a:rPr>
              <a:t>(5)   I gruppi  si riuniscono e condividono i loro risultati dapprima selezionando e presentando 3 scelte di “elementi più efficaci” per ogni gruppo, insieme alle loro conclusioni in merito al perché le persone possono avere preferenze diverse a proposito degli elementi e dei modi di apprendimento; e in  secondo luogo presentando la loro valutazione collettiva  della </a:t>
            </a:r>
            <a:r>
              <a:rPr lang="it-IT" sz="1400" b="1" smtClean="0">
                <a:latin typeface="Times"/>
                <a:cs typeface="Times"/>
              </a:rPr>
              <a:t>struttura </a:t>
            </a:r>
            <a:r>
              <a:rPr lang="it-IT" sz="1400" smtClean="0">
                <a:latin typeface="Times"/>
                <a:cs typeface="Times"/>
              </a:rPr>
              <a:t>dei problemi che hanno selezionato e le ragioni della loro valutazione. I gruppi poi discuteranno tra loro per vedere se riescono a raggiungere un accordo generale o se piuttosto prevale una diversità di opinioni.</a:t>
            </a:r>
          </a:p>
          <a:p>
            <a:pPr marL="342900" indent="-342900">
              <a:buAutoNum type="arabicParenBoth" startAt="4"/>
            </a:pPr>
            <a:endParaRPr lang="it-IT" sz="1400" smtClean="0">
              <a:latin typeface="Times"/>
              <a:cs typeface="Times"/>
            </a:endParaRPr>
          </a:p>
          <a:p>
            <a:pPr marL="342900" indent="-342900"/>
            <a:r>
              <a:rPr lang="it-IT" sz="1400" smtClean="0">
                <a:latin typeface="Times"/>
                <a:cs typeface="Times"/>
              </a:rPr>
              <a:t>(6) I partecipanti compilano il breve questionario riguardante le loro preferenze degli elementi nel micro-modulo</a:t>
            </a:r>
          </a:p>
          <a:p>
            <a:pPr marL="342900" indent="-342900">
              <a:buAutoNum type="arabicParenBoth"/>
            </a:pPr>
            <a:endParaRPr lang="it-IT" sz="1400" smtClean="0">
              <a:latin typeface="Times"/>
              <a:cs typeface="Times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533400" y="1447800"/>
            <a:ext cx="7696200" cy="4953000"/>
          </a:xfrm>
          <a:prstGeom prst="roundRect">
            <a:avLst/>
          </a:prstGeom>
          <a:noFill/>
          <a:ln w="127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33600" y="2209800"/>
            <a:ext cx="4796753" cy="1295400"/>
          </a:xfrm>
        </p:spPr>
        <p:txBody>
          <a:bodyPr>
            <a:normAutofit fontScale="92500" lnSpcReduction="20000"/>
          </a:bodyPr>
          <a:lstStyle/>
          <a:p>
            <a:r>
              <a:rPr lang="it-IT" sz="2800" b="1" dirty="0" smtClean="0">
                <a:solidFill>
                  <a:srgbClr val="800000"/>
                </a:solidFill>
                <a:latin typeface="Times"/>
                <a:cs typeface="Times"/>
              </a:rPr>
              <a:t>Natura dei problemi</a:t>
            </a:r>
          </a:p>
          <a:p>
            <a:endParaRPr lang="it-IT" sz="28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it-IT" sz="2800" b="1" dirty="0" smtClean="0">
                <a:solidFill>
                  <a:srgbClr val="800000"/>
                </a:solidFill>
                <a:latin typeface="Times"/>
                <a:cs typeface="Times"/>
              </a:rPr>
              <a:t>Struttura</a:t>
            </a:r>
            <a:endParaRPr lang="it-IT" sz="2800" b="1" dirty="0" smtClean="0">
              <a:solidFill>
                <a:srgbClr val="8000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entagono regolare 22"/>
          <p:cNvSpPr/>
          <p:nvPr/>
        </p:nvSpPr>
        <p:spPr>
          <a:xfrm>
            <a:off x="1981200" y="1447800"/>
            <a:ext cx="5334000" cy="4724400"/>
          </a:xfrm>
          <a:prstGeom prst="pentagon">
            <a:avLst/>
          </a:prstGeom>
          <a:noFill/>
          <a:ln w="1905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Ovale 37"/>
          <p:cNvSpPr/>
          <p:nvPr/>
        </p:nvSpPr>
        <p:spPr>
          <a:xfrm>
            <a:off x="3657600" y="3048000"/>
            <a:ext cx="1828800" cy="16764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700" b="1" smtClean="0">
                <a:latin typeface="Times"/>
                <a:cs typeface="Times"/>
              </a:rPr>
              <a:t>Struttura </a:t>
            </a:r>
          </a:p>
          <a:p>
            <a:pPr algn="ctr"/>
            <a:r>
              <a:rPr lang="it-IT" sz="1700" b="1" smtClean="0">
                <a:latin typeface="Times"/>
                <a:cs typeface="Times"/>
              </a:rPr>
              <a:t>di un Problema </a:t>
            </a:r>
            <a:endParaRPr lang="it-IT" sz="1700" b="1">
              <a:latin typeface="Times"/>
              <a:cs typeface="Times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00200" y="457200"/>
            <a:ext cx="6324600" cy="724560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800000"/>
                </a:solidFill>
                <a:latin typeface="Times"/>
                <a:cs typeface="Times"/>
              </a:rPr>
              <a:t>Natura dei</a:t>
            </a:r>
            <a:r>
              <a:rPr lang="en-GB" sz="28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800" b="1" dirty="0" err="1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en-GB" sz="2800" b="1" dirty="0" err="1" smtClean="0">
                <a:solidFill>
                  <a:srgbClr val="800000"/>
                </a:solidFill>
                <a:latin typeface="Times"/>
                <a:cs typeface="Times"/>
              </a:rPr>
              <a:t>roblemi</a:t>
            </a:r>
            <a:r>
              <a:rPr lang="it-IT" sz="28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it-IT" sz="2800" b="1" dirty="0" smtClean="0">
                <a:solidFill>
                  <a:srgbClr val="800000"/>
                </a:solidFill>
                <a:latin typeface="Times"/>
                <a:cs typeface="Times"/>
              </a:rPr>
              <a:t>- STRUTTURA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2267744" y="1988840"/>
            <a:ext cx="1828801" cy="762000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400" b="1" smtClean="0">
                <a:solidFill>
                  <a:srgbClr val="000000"/>
                </a:solidFill>
                <a:latin typeface="Times"/>
                <a:cs typeface="Times"/>
              </a:rPr>
              <a:t>Trasparenza</a:t>
            </a:r>
          </a:p>
          <a:p>
            <a:pPr algn="ctr"/>
            <a:endParaRPr lang="it-IT" sz="1400">
              <a:latin typeface="Times"/>
              <a:cs typeface="Times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5105400" y="2057400"/>
            <a:ext cx="1828800" cy="755724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smtClean="0">
              <a:latin typeface="Times"/>
              <a:cs typeface="Times"/>
            </a:endParaRPr>
          </a:p>
          <a:p>
            <a:pPr algn="ctr"/>
            <a:endParaRPr lang="it-IT" sz="14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400" b="1" smtClean="0">
                <a:solidFill>
                  <a:srgbClr val="000000"/>
                </a:solidFill>
                <a:latin typeface="Times"/>
                <a:cs typeface="Times"/>
              </a:rPr>
              <a:t>Eterogeneità dell’ Interpretazione</a:t>
            </a:r>
          </a:p>
          <a:p>
            <a:endParaRPr lang="it-IT" sz="1400" smtClean="0">
              <a:solidFill>
                <a:schemeClr val="tx1"/>
              </a:solidFill>
              <a:latin typeface="Times"/>
              <a:cs typeface="Times"/>
            </a:endParaRPr>
          </a:p>
          <a:p>
            <a:pPr algn="ctr"/>
            <a:endParaRPr lang="it-IT" sz="1400">
              <a:latin typeface="Times"/>
              <a:cs typeface="Times"/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1524000" y="4495800"/>
            <a:ext cx="1828800" cy="762000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400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endParaRPr lang="it-IT" sz="14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400" b="1" smtClean="0">
                <a:solidFill>
                  <a:srgbClr val="000000"/>
                </a:solidFill>
                <a:latin typeface="Times"/>
                <a:cs typeface="Times"/>
              </a:rPr>
              <a:t>Dinamicità</a:t>
            </a:r>
            <a:endParaRPr lang="it-IT" sz="1400" smtClean="0">
              <a:solidFill>
                <a:srgbClr val="000000"/>
              </a:solidFill>
              <a:latin typeface="Times"/>
              <a:cs typeface="Times"/>
            </a:endParaRPr>
          </a:p>
          <a:p>
            <a:endParaRPr lang="it-IT" sz="1400" smtClean="0">
              <a:solidFill>
                <a:schemeClr val="tx1"/>
              </a:solidFill>
              <a:latin typeface="Times"/>
              <a:cs typeface="Times"/>
            </a:endParaRPr>
          </a:p>
          <a:p>
            <a:pPr algn="ctr"/>
            <a:endParaRPr lang="it-IT" sz="1400">
              <a:latin typeface="Times"/>
              <a:cs typeface="Times"/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3657600" y="5791200"/>
            <a:ext cx="1828800" cy="762000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400" b="1" smtClean="0">
                <a:solidFill>
                  <a:srgbClr val="000000"/>
                </a:solidFill>
                <a:latin typeface="Times"/>
                <a:cs typeface="Times"/>
              </a:rPr>
              <a:t>Interdisciplinarità</a:t>
            </a:r>
          </a:p>
          <a:p>
            <a:pPr algn="ctr"/>
            <a:endParaRPr lang="it-IT" sz="1400">
              <a:latin typeface="Times"/>
              <a:cs typeface="Time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914400" y="1066800"/>
            <a:ext cx="781662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700" b="1" smtClean="0">
                <a:latin typeface="Times"/>
                <a:cs typeface="Times"/>
              </a:rPr>
              <a:t>La STRUTTURA di un problema è definita della combinazione di 5 dimensioni:</a:t>
            </a:r>
            <a:endParaRPr lang="it-IT" sz="1700" b="1">
              <a:latin typeface="Times"/>
              <a:cs typeface="Times"/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5791200" y="4495800"/>
            <a:ext cx="1828800" cy="791260"/>
          </a:xfrm>
          <a:prstGeom prst="roundRect">
            <a:avLst/>
          </a:prstGeom>
          <a:solidFill>
            <a:srgbClr val="A8FF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400" b="1" smtClean="0">
                <a:solidFill>
                  <a:srgbClr val="000000"/>
                </a:solidFill>
                <a:latin typeface="Times"/>
                <a:cs typeface="Times"/>
              </a:rPr>
              <a:t>Legittimità delle alternative concorrenti </a:t>
            </a:r>
            <a:endParaRPr lang="it-IT" sz="1400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cxnSp>
        <p:nvCxnSpPr>
          <p:cNvPr id="26" name="Connettore 1 25"/>
          <p:cNvCxnSpPr>
            <a:stCxn id="38" idx="7"/>
            <a:endCxn id="14" idx="2"/>
          </p:cNvCxnSpPr>
          <p:nvPr/>
        </p:nvCxnSpPr>
        <p:spPr>
          <a:xfrm rot="5400000" flipH="1" flipV="1">
            <a:off x="5379000" y="2652703"/>
            <a:ext cx="480379" cy="8012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>
            <a:stCxn id="38" idx="5"/>
            <a:endCxn id="22" idx="1"/>
          </p:cNvCxnSpPr>
          <p:nvPr/>
        </p:nvCxnSpPr>
        <p:spPr>
          <a:xfrm rot="16200000" flipH="1">
            <a:off x="5298623" y="4398852"/>
            <a:ext cx="412533" cy="5726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>
            <a:stCxn id="38" idx="4"/>
            <a:endCxn id="20" idx="0"/>
          </p:cNvCxnSpPr>
          <p:nvPr/>
        </p:nvCxnSpPr>
        <p:spPr>
          <a:xfrm rot="5400000">
            <a:off x="4038600" y="5257800"/>
            <a:ext cx="1066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>
            <a:stCxn id="38" idx="1"/>
            <a:endCxn id="18" idx="2"/>
          </p:cNvCxnSpPr>
          <p:nvPr/>
        </p:nvCxnSpPr>
        <p:spPr>
          <a:xfrm flipH="1" flipV="1">
            <a:off x="3182145" y="2750840"/>
            <a:ext cx="743277" cy="5426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>
            <a:stCxn id="38" idx="3"/>
            <a:endCxn id="19" idx="3"/>
          </p:cNvCxnSpPr>
          <p:nvPr/>
        </p:nvCxnSpPr>
        <p:spPr>
          <a:xfrm rot="5400000">
            <a:off x="3440160" y="4391537"/>
            <a:ext cx="397903" cy="5726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55005" y="132356"/>
            <a:ext cx="4796753" cy="724560"/>
          </a:xfrm>
        </p:spPr>
        <p:txBody>
          <a:bodyPr>
            <a:normAutofit fontScale="55000" lnSpcReduction="20000"/>
          </a:bodyPr>
          <a:lstStyle/>
          <a:p>
            <a:r>
              <a:rPr lang="it-IT" sz="2800" b="1" smtClean="0">
                <a:solidFill>
                  <a:srgbClr val="800000"/>
                </a:solidFill>
                <a:latin typeface="Times"/>
                <a:cs typeface="Times"/>
              </a:rPr>
              <a:t>Natura del </a:t>
            </a:r>
            <a:r>
              <a:rPr lang="it-IT" sz="2800" b="1" smtClean="0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it-IT" sz="2800" b="1" smtClean="0">
                <a:solidFill>
                  <a:srgbClr val="800000"/>
                </a:solidFill>
                <a:latin typeface="Times"/>
                <a:cs typeface="Times"/>
              </a:rPr>
              <a:t>roblema</a:t>
            </a:r>
          </a:p>
          <a:p>
            <a:r>
              <a:rPr lang="it-IT" sz="2800" b="1" smtClean="0">
                <a:solidFill>
                  <a:srgbClr val="800000"/>
                </a:solidFill>
                <a:latin typeface="Times"/>
                <a:cs typeface="Times"/>
              </a:rPr>
              <a:t>I Problemi possono variare in quanto a STRUTTURA</a:t>
            </a:r>
            <a:endParaRPr lang="it-IT" sz="2800" b="1" smtClean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314100" y="1051029"/>
            <a:ext cx="22747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smtClean="0">
                <a:latin typeface="Times New Roman"/>
                <a:cs typeface="Times New Roman"/>
              </a:rPr>
              <a:t>Problemi ben strutturati</a:t>
            </a:r>
            <a:endParaRPr lang="it-IT" sz="1500" b="1">
              <a:latin typeface="Times New Roman"/>
              <a:cs typeface="Times New Roman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6898303" y="1051029"/>
            <a:ext cx="220900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500" b="1" smtClean="0">
                <a:latin typeface="Times New Roman"/>
                <a:cs typeface="Times New Roman"/>
              </a:rPr>
              <a:t>Problemi mal strutturati</a:t>
            </a:r>
            <a:endParaRPr lang="it-IT" sz="1500" b="1">
              <a:latin typeface="Times New Roman"/>
              <a:cs typeface="Times New Roman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57200" y="1524000"/>
            <a:ext cx="8305800" cy="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811704" y="856916"/>
            <a:ext cx="1408430" cy="120383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Problemi</a:t>
            </a:r>
            <a:endParaRPr lang="it-IT" sz="1500" b="1">
              <a:latin typeface="Times"/>
              <a:cs typeface="Times"/>
            </a:endParaRPr>
          </a:p>
        </p:txBody>
      </p:sp>
      <p:cxnSp>
        <p:nvCxnSpPr>
          <p:cNvPr id="23" name="Connettore 2 22"/>
          <p:cNvCxnSpPr/>
          <p:nvPr/>
        </p:nvCxnSpPr>
        <p:spPr>
          <a:xfrm>
            <a:off x="457200" y="2514600"/>
            <a:ext cx="8305800" cy="1588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457200" y="3429000"/>
            <a:ext cx="8305800" cy="1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457200" y="4419600"/>
            <a:ext cx="8305800" cy="1588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457200" y="5257800"/>
            <a:ext cx="8305800" cy="1588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457200" y="6172200"/>
            <a:ext cx="8285354" cy="77788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ttangolo arrotondato 17"/>
          <p:cNvSpPr/>
          <p:nvPr/>
        </p:nvSpPr>
        <p:spPr>
          <a:xfrm>
            <a:off x="2627554" y="2171883"/>
            <a:ext cx="3574277" cy="632866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smtClean="0">
                <a:solidFill>
                  <a:srgbClr val="000000"/>
                </a:solidFill>
                <a:latin typeface="Times"/>
                <a:cs typeface="Times"/>
              </a:rPr>
              <a:t>Trasparenza</a:t>
            </a:r>
          </a:p>
          <a:p>
            <a:r>
              <a:rPr lang="it-IT" sz="1100" smtClean="0">
                <a:solidFill>
                  <a:schemeClr val="tx1"/>
                </a:solidFill>
                <a:latin typeface="Times"/>
                <a:cs typeface="Times"/>
              </a:rPr>
              <a:t>Più sappiamo a proposito del problema (e dell’armbito del problema)  più esso sarà semplice, trasparente e ben strutturato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2627555" y="3046269"/>
            <a:ext cx="3574276" cy="755724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 b="1" smtClean="0">
              <a:latin typeface="Times"/>
              <a:cs typeface="Times"/>
            </a:endParaRPr>
          </a:p>
          <a:p>
            <a:pPr algn="ctr"/>
            <a:endParaRPr lang="it-IT" sz="11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100" b="1" smtClean="0">
                <a:solidFill>
                  <a:srgbClr val="000000"/>
                </a:solidFill>
                <a:latin typeface="Times"/>
                <a:cs typeface="Times"/>
              </a:rPr>
              <a:t>Eterogeneità delle Interpretazioni </a:t>
            </a:r>
          </a:p>
          <a:p>
            <a:r>
              <a:rPr lang="it-IT" sz="1100" smtClean="0">
                <a:solidFill>
                  <a:srgbClr val="000000"/>
                </a:solidFill>
                <a:latin typeface="Times"/>
                <a:cs typeface="Times"/>
              </a:rPr>
              <a:t>Tanto merno aperta a differenti interpretazioni sono la comprensione  e la soluzione dei problemi, tanto più facili e meglio strutturati essi sono.  </a:t>
            </a:r>
          </a:p>
          <a:p>
            <a:endParaRPr lang="it-IT" sz="1200" smtClean="0">
              <a:solidFill>
                <a:schemeClr val="tx1"/>
              </a:solidFill>
              <a:latin typeface="Times"/>
              <a:cs typeface="Times"/>
            </a:endParaRP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2627554" y="4090258"/>
            <a:ext cx="3574275" cy="630809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100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100" b="1" smtClean="0">
                <a:solidFill>
                  <a:srgbClr val="000000"/>
                </a:solidFill>
                <a:latin typeface="Times"/>
                <a:cs typeface="Times"/>
              </a:rPr>
              <a:t>Dinamicità</a:t>
            </a:r>
          </a:p>
          <a:p>
            <a:r>
              <a:rPr lang="it-IT" sz="1100" smtClean="0">
                <a:solidFill>
                  <a:srgbClr val="000000"/>
                </a:solidFill>
                <a:latin typeface="Times"/>
                <a:cs typeface="Times"/>
              </a:rPr>
              <a:t>Tanto maggiore è il grado di stabilità e di continuità dei problemi, tanto più facili da comprendere e meglio strutturati essi sono.</a:t>
            </a:r>
          </a:p>
          <a:p>
            <a:endParaRPr lang="it-IT" sz="1200" smtClean="0">
              <a:solidFill>
                <a:schemeClr val="tx1"/>
              </a:solidFill>
              <a:latin typeface="Times"/>
              <a:cs typeface="Times"/>
            </a:endParaRP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2627553" y="4978429"/>
            <a:ext cx="3574276" cy="654442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smtClean="0">
                <a:solidFill>
                  <a:srgbClr val="000000"/>
                </a:solidFill>
                <a:latin typeface="Times"/>
                <a:cs typeface="Times"/>
              </a:rPr>
              <a:t>Interdisciplinarità</a:t>
            </a:r>
          </a:p>
          <a:p>
            <a:r>
              <a:rPr lang="it-IT" sz="1100" smtClean="0">
                <a:solidFill>
                  <a:srgbClr val="000000"/>
                </a:solidFill>
                <a:latin typeface="Times"/>
                <a:cs typeface="Times"/>
              </a:rPr>
              <a:t>Tanto più basso è il grado di interdisciplinarità dei problemi, tanto più facili da capire e meglio strutturati essi sono.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2627556" y="5967882"/>
            <a:ext cx="3574275" cy="638860"/>
          </a:xfrm>
          <a:prstGeom prst="roundRect">
            <a:avLst/>
          </a:prstGeom>
          <a:solidFill>
            <a:srgbClr val="A8FF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smtClean="0">
                <a:solidFill>
                  <a:srgbClr val="000000"/>
                </a:solidFill>
                <a:latin typeface="Times"/>
                <a:cs typeface="Times"/>
              </a:rPr>
              <a:t>Legittimità delle alternative concorrenti</a:t>
            </a:r>
            <a:endParaRPr lang="it-IT" sz="1100" smtClean="0">
              <a:solidFill>
                <a:srgbClr val="000000"/>
              </a:solidFill>
              <a:latin typeface="Times"/>
              <a:cs typeface="Times"/>
            </a:endParaRPr>
          </a:p>
          <a:p>
            <a:r>
              <a:rPr lang="it-IT" sz="1100" smtClean="0">
                <a:solidFill>
                  <a:srgbClr val="000000"/>
                </a:solidFill>
                <a:latin typeface="Times"/>
                <a:cs typeface="Times"/>
              </a:rPr>
              <a:t>Minore è il numero di soluzioni concepibili per il problema, tanto meglio struttturato e più facilmente comprensibile esso è..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326468"/>
            <a:ext cx="7128791" cy="1069733"/>
          </a:xfrm>
        </p:spPr>
        <p:txBody>
          <a:bodyPr>
            <a:no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problemi</a:t>
            </a:r>
          </a:p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I problemi possono variare in quanto a STRUTTURA</a:t>
            </a: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410103" y="1506752"/>
            <a:ext cx="14622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smtClean="0">
                <a:latin typeface="Times New Roman"/>
                <a:cs typeface="Times New Roman"/>
              </a:rPr>
              <a:t>Ben strutturato</a:t>
            </a:r>
            <a:endParaRPr lang="it-IT" sz="1500" b="1">
              <a:latin typeface="Times New Roman"/>
              <a:cs typeface="Times New Roman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607244" y="1506752"/>
            <a:ext cx="147187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500" b="1" smtClean="0">
                <a:latin typeface="Times New Roman"/>
                <a:cs typeface="Times New Roman"/>
              </a:rPr>
              <a:t>Mal strutturato</a:t>
            </a:r>
            <a:endParaRPr lang="it-IT" sz="1500" b="1">
              <a:latin typeface="Times New Roman"/>
              <a:cs typeface="Times New Roman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10103" y="1829917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532288" y="1506751"/>
            <a:ext cx="2038452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Struttura</a:t>
            </a:r>
            <a:endParaRPr lang="it-IT" sz="1500" b="1">
              <a:latin typeface="Times"/>
              <a:cs typeface="Times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1724861" y="2306127"/>
            <a:ext cx="3729011" cy="41629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smtClean="0">
              <a:solidFill>
                <a:schemeClr val="tx1"/>
              </a:solidFill>
              <a:latin typeface="Times"/>
              <a:cs typeface="Times"/>
            </a:endParaRPr>
          </a:p>
          <a:p>
            <a:pPr algn="ctr"/>
            <a:r>
              <a:rPr lang="it-IT" sz="1400" b="1" smtClean="0">
                <a:solidFill>
                  <a:srgbClr val="800000"/>
                </a:solidFill>
                <a:latin typeface="Times"/>
                <a:cs typeface="Times"/>
              </a:rPr>
              <a:t>PROBLEMA  BEN STRUTTURATO</a:t>
            </a:r>
          </a:p>
          <a:p>
            <a:pPr algn="ctr"/>
            <a:r>
              <a:rPr lang="it-IT" sz="1400" smtClean="0">
                <a:solidFill>
                  <a:schemeClr val="tx1"/>
                </a:solidFill>
                <a:latin typeface="Times"/>
                <a:cs typeface="Times"/>
              </a:rPr>
              <a:t>Un problema è ben strutturato quando:</a:t>
            </a:r>
          </a:p>
          <a:p>
            <a:endParaRPr lang="it-IT" sz="14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>
              <a:buAutoNum type="alphaLcParenBoth"/>
            </a:pPr>
            <a:r>
              <a:rPr lang="it-IT" sz="1400" smtClean="0">
                <a:solidFill>
                  <a:schemeClr val="tx1"/>
                </a:solidFill>
                <a:latin typeface="Times"/>
                <a:cs typeface="Times"/>
              </a:rPr>
              <a:t>si possiede tutta la conoscenza  necessaria</a:t>
            </a:r>
          </a:p>
          <a:p>
            <a:pPr marL="342900" indent="-342900">
              <a:buAutoNum type="alphaLcParenBoth"/>
            </a:pPr>
            <a:endParaRPr lang="it-IT" sz="14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/>
            <a:endParaRPr lang="it-IT" sz="1400" smtClean="0"/>
          </a:p>
          <a:p>
            <a:pPr marL="342900" indent="-342900">
              <a:buAutoNum type="alphaLcParenBoth"/>
            </a:pPr>
            <a:r>
              <a:rPr lang="it-IT" sz="1400" smtClean="0">
                <a:solidFill>
                  <a:schemeClr val="tx1"/>
                </a:solidFill>
                <a:latin typeface="Times"/>
                <a:cs typeface="Times"/>
              </a:rPr>
              <a:t>È aperto ad una sola interpretazione </a:t>
            </a:r>
          </a:p>
          <a:p>
            <a:pPr marL="342900" indent="-342900">
              <a:buAutoNum type="alphaLcParenBoth"/>
            </a:pPr>
            <a:endParaRPr lang="it-IT" sz="14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>
              <a:buAutoNum type="alphaLcParenBoth"/>
            </a:pPr>
            <a:endParaRPr lang="it-IT" sz="14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>
              <a:buAutoNum type="alphaLcParenBoth"/>
            </a:pPr>
            <a:r>
              <a:rPr lang="it-IT" sz="1400" smtClean="0">
                <a:solidFill>
                  <a:schemeClr val="tx1"/>
                </a:solidFill>
                <a:latin typeface="Times"/>
                <a:cs typeface="Times"/>
              </a:rPr>
              <a:t>Si esaurisce in una sola materia/disciplina</a:t>
            </a:r>
          </a:p>
          <a:p>
            <a:pPr marL="342900" indent="-342900">
              <a:buAutoNum type="alphaLcParenBoth"/>
            </a:pPr>
            <a:endParaRPr lang="it-IT" sz="14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>
              <a:buAutoNum type="alphaLcParenBoth"/>
            </a:pPr>
            <a:endParaRPr lang="it-IT" sz="14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>
              <a:buAutoNum type="alphaLcParenBoth"/>
            </a:pPr>
            <a:r>
              <a:rPr lang="it-IT" sz="1400" smtClean="0">
                <a:solidFill>
                  <a:schemeClr val="tx1"/>
                </a:solidFill>
                <a:latin typeface="Times"/>
                <a:cs typeface="Times"/>
              </a:rPr>
              <a:t>Non cambia nel tempo (stabile)</a:t>
            </a:r>
          </a:p>
          <a:p>
            <a:pPr marL="342900" indent="-342900">
              <a:buAutoNum type="alphaLcParenBoth"/>
            </a:pPr>
            <a:endParaRPr lang="it-IT" sz="14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>
              <a:buAutoNum type="alphaLcParenBoth"/>
            </a:pPr>
            <a:endParaRPr lang="it-IT" sz="14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>
              <a:buAutoNum type="alphaLcParenBoth"/>
            </a:pPr>
            <a:r>
              <a:rPr lang="it-IT" sz="1400" smtClean="0">
                <a:solidFill>
                  <a:schemeClr val="tx1"/>
                </a:solidFill>
                <a:latin typeface="Times"/>
                <a:cs typeface="Times"/>
              </a:rPr>
              <a:t>Ha un solo percorso che  porta alla soluzione</a:t>
            </a:r>
          </a:p>
          <a:p>
            <a:pPr algn="ctr"/>
            <a:endParaRPr lang="it-IT" sz="1400"/>
          </a:p>
        </p:txBody>
      </p:sp>
      <p:sp>
        <p:nvSpPr>
          <p:cNvPr id="13" name="Freccia angolare bidirezionale 12"/>
          <p:cNvSpPr/>
          <p:nvPr/>
        </p:nvSpPr>
        <p:spPr>
          <a:xfrm flipH="1">
            <a:off x="562762" y="1956330"/>
            <a:ext cx="1162095" cy="1822226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Immagine 18" descr="121617903283528754wariat_Toilet_Signs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9750" y="3778556"/>
            <a:ext cx="746260" cy="517407"/>
          </a:xfrm>
          <a:prstGeom prst="rect">
            <a:avLst/>
          </a:prstGeom>
        </p:spPr>
      </p:pic>
      <p:pic>
        <p:nvPicPr>
          <p:cNvPr id="20" name="Immagine 19" descr="images-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9143" y="4425270"/>
            <a:ext cx="467474" cy="520147"/>
          </a:xfrm>
          <a:prstGeom prst="rect">
            <a:avLst/>
          </a:prstGeom>
        </p:spPr>
      </p:pic>
      <p:pic>
        <p:nvPicPr>
          <p:cNvPr id="21" name="Immagine 20" descr="images-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5222" y="3756363"/>
            <a:ext cx="542009" cy="539600"/>
          </a:xfrm>
          <a:prstGeom prst="rect">
            <a:avLst/>
          </a:prstGeom>
        </p:spPr>
      </p:pic>
      <p:pic>
        <p:nvPicPr>
          <p:cNvPr id="23" name="Immagine 22" descr="Unknown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92880" y="5098459"/>
            <a:ext cx="751447" cy="562860"/>
          </a:xfrm>
          <a:prstGeom prst="rect">
            <a:avLst/>
          </a:prstGeom>
        </p:spPr>
      </p:pic>
      <p:pic>
        <p:nvPicPr>
          <p:cNvPr id="24" name="Immagine 23" descr="parmesan-roasted-potatoes-ingredient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55527" y="2980603"/>
            <a:ext cx="882417" cy="587738"/>
          </a:xfrm>
          <a:prstGeom prst="rect">
            <a:avLst/>
          </a:prstGeom>
        </p:spPr>
      </p:pic>
      <p:pic>
        <p:nvPicPr>
          <p:cNvPr id="25" name="Immagine 24" descr="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4471" y="5853733"/>
            <a:ext cx="711539" cy="711539"/>
          </a:xfrm>
          <a:prstGeom prst="rect">
            <a:avLst/>
          </a:prstGeom>
        </p:spPr>
      </p:pic>
      <p:pic>
        <p:nvPicPr>
          <p:cNvPr id="26" name="Immagine 25" descr="pantheon-c-paradox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1149" y="5098459"/>
            <a:ext cx="767462" cy="539416"/>
          </a:xfrm>
          <a:prstGeom prst="rect">
            <a:avLst/>
          </a:prstGeom>
        </p:spPr>
      </p:pic>
      <p:pic>
        <p:nvPicPr>
          <p:cNvPr id="27" name="Immagine 26" descr="images-8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59143" y="2980602"/>
            <a:ext cx="815243" cy="542507"/>
          </a:xfrm>
          <a:prstGeom prst="rect">
            <a:avLst/>
          </a:prstGeom>
        </p:spPr>
      </p:pic>
      <p:pic>
        <p:nvPicPr>
          <p:cNvPr id="28" name="Immagine 27" descr="images-9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75260" y="5757526"/>
            <a:ext cx="537518" cy="807746"/>
          </a:xfrm>
          <a:prstGeom prst="rect">
            <a:avLst/>
          </a:prstGeom>
        </p:spPr>
      </p:pic>
      <p:pic>
        <p:nvPicPr>
          <p:cNvPr id="29" name="Immagine 28" descr="hasenohrl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96812" y="4425270"/>
            <a:ext cx="782978" cy="520147"/>
          </a:xfrm>
          <a:prstGeom prst="rect">
            <a:avLst/>
          </a:prstGeom>
        </p:spPr>
      </p:pic>
      <p:cxnSp>
        <p:nvCxnSpPr>
          <p:cNvPr id="32" name="Connettore 1 31"/>
          <p:cNvCxnSpPr/>
          <p:nvPr/>
        </p:nvCxnSpPr>
        <p:spPr>
          <a:xfrm>
            <a:off x="5052121" y="3380572"/>
            <a:ext cx="567629" cy="1588"/>
          </a:xfrm>
          <a:prstGeom prst="line">
            <a:avLst/>
          </a:prstGeom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 flipV="1">
            <a:off x="5052121" y="4098049"/>
            <a:ext cx="518619" cy="13120"/>
          </a:xfrm>
          <a:prstGeom prst="line">
            <a:avLst/>
          </a:prstGeom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4792834" y="4752491"/>
            <a:ext cx="966309" cy="1588"/>
          </a:xfrm>
          <a:prstGeom prst="line">
            <a:avLst/>
          </a:prstGeom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 flipV="1">
            <a:off x="5160404" y="5490973"/>
            <a:ext cx="651673" cy="1"/>
          </a:xfrm>
          <a:prstGeom prst="line">
            <a:avLst/>
          </a:prstGeom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>
            <a:off x="4533957" y="6140871"/>
            <a:ext cx="1036783" cy="1588"/>
          </a:xfrm>
          <a:prstGeom prst="line">
            <a:avLst/>
          </a:prstGeom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Immagine 29" descr="images.jpe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970444" y="5049410"/>
            <a:ext cx="803857" cy="5398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30"/>
          <p:cNvSpPr txBox="1"/>
          <p:nvPr/>
        </p:nvSpPr>
        <p:spPr>
          <a:xfrm>
            <a:off x="524329" y="1031247"/>
            <a:ext cx="14622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smtClean="0">
                <a:latin typeface="Times New Roman"/>
                <a:cs typeface="Times New Roman"/>
              </a:rPr>
              <a:t>Ben strutturato</a:t>
            </a:r>
            <a:endParaRPr lang="it-IT" sz="1500" b="1">
              <a:latin typeface="Times New Roman"/>
              <a:cs typeface="Times New Roman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721470" y="1031247"/>
            <a:ext cx="15199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500" b="1" smtClean="0">
                <a:latin typeface="Times New Roman"/>
                <a:cs typeface="Times New Roman"/>
              </a:rPr>
              <a:t>Mal strutturato </a:t>
            </a:r>
            <a:endParaRPr lang="it-IT" sz="1500" b="1">
              <a:latin typeface="Times New Roman"/>
              <a:cs typeface="Times New Roman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524329" y="1354412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591765" y="1031246"/>
            <a:ext cx="2033514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Strutturatezza</a:t>
            </a:r>
            <a:endParaRPr lang="it-IT" sz="1500" b="1">
              <a:latin typeface="Times"/>
              <a:cs typeface="Times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3923928" y="1844824"/>
            <a:ext cx="3829297" cy="460074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smtClean="0">
                <a:solidFill>
                  <a:srgbClr val="800000"/>
                </a:solidFill>
                <a:latin typeface="Times"/>
                <a:cs typeface="Times"/>
              </a:rPr>
              <a:t>PROBLEMA  MAL STRUTTURATO</a:t>
            </a:r>
            <a:endParaRPr lang="it-IT" sz="14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400" smtClean="0">
                <a:solidFill>
                  <a:srgbClr val="000000"/>
                </a:solidFill>
                <a:latin typeface="Times"/>
                <a:cs typeface="Times"/>
              </a:rPr>
              <a:t>Un problema è mal strutturato quando:</a:t>
            </a:r>
          </a:p>
          <a:p>
            <a:endParaRPr lang="it-IT" smtClean="0"/>
          </a:p>
          <a:p>
            <a:pPr marL="342900" indent="-342900">
              <a:buAutoNum type="alphaLcParenBoth"/>
            </a:pPr>
            <a:r>
              <a:rPr lang="it-IT" sz="1400" smtClean="0">
                <a:solidFill>
                  <a:srgbClr val="000000"/>
                </a:solidFill>
                <a:latin typeface="Times"/>
                <a:cs typeface="Times"/>
              </a:rPr>
              <a:t>Ha molte aree sconosciute</a:t>
            </a:r>
          </a:p>
          <a:p>
            <a:pPr marL="342900" indent="-342900">
              <a:buAutoNum type="alphaLcParenBoth"/>
            </a:pPr>
            <a:endParaRPr lang="it-IT" sz="1400" i="1" smtClean="0">
              <a:solidFill>
                <a:srgbClr val="000000"/>
              </a:solidFill>
              <a:latin typeface="Times"/>
              <a:cs typeface="Times"/>
            </a:endParaRPr>
          </a:p>
          <a:p>
            <a:pPr marL="342900" indent="-342900">
              <a:buAutoNum type="alphaLcParenBoth"/>
            </a:pPr>
            <a:endParaRPr lang="it-IT" sz="1400" smtClean="0">
              <a:solidFill>
                <a:srgbClr val="000000"/>
              </a:solidFill>
              <a:latin typeface="Times"/>
              <a:cs typeface="Times"/>
            </a:endParaRPr>
          </a:p>
          <a:p>
            <a:pPr marL="342900" indent="-342900"/>
            <a:r>
              <a:rPr lang="it-IT" sz="1400" smtClean="0">
                <a:solidFill>
                  <a:srgbClr val="000000"/>
                </a:solidFill>
                <a:latin typeface="Times"/>
                <a:cs typeface="Times"/>
              </a:rPr>
              <a:t>(b)  E’ aperto a molte possibili interpretazioni</a:t>
            </a:r>
            <a:endParaRPr lang="it-IT" sz="1400" i="1" smtClean="0">
              <a:solidFill>
                <a:srgbClr val="000000"/>
              </a:solidFill>
              <a:latin typeface="Times"/>
              <a:cs typeface="Times"/>
            </a:endParaRPr>
          </a:p>
          <a:p>
            <a:pPr marL="342900" indent="-342900"/>
            <a:endParaRPr lang="it-IT" sz="1400" i="1" smtClean="0">
              <a:solidFill>
                <a:srgbClr val="000000"/>
              </a:solidFill>
              <a:latin typeface="Times"/>
              <a:cs typeface="Times"/>
            </a:endParaRPr>
          </a:p>
          <a:p>
            <a:pPr marL="342900" indent="-342900"/>
            <a:r>
              <a:rPr lang="it-IT" sz="1400" smtClean="0">
                <a:solidFill>
                  <a:srgbClr val="000000"/>
                </a:solidFill>
                <a:latin typeface="Times"/>
                <a:cs typeface="Times"/>
              </a:rPr>
              <a:t>(c)	Coinvolge un gran numero di materie/discipline</a:t>
            </a:r>
          </a:p>
          <a:p>
            <a:pPr marL="342900" indent="-342900"/>
            <a:endParaRPr lang="it-IT" sz="1400" smtClean="0">
              <a:solidFill>
                <a:srgbClr val="000000"/>
              </a:solidFill>
              <a:latin typeface="Times"/>
              <a:cs typeface="Times"/>
            </a:endParaRPr>
          </a:p>
          <a:p>
            <a:pPr marL="342900" indent="-342900"/>
            <a:r>
              <a:rPr lang="it-IT" sz="1400" smtClean="0">
                <a:solidFill>
                  <a:srgbClr val="000000"/>
                </a:solidFill>
                <a:latin typeface="Times"/>
                <a:cs typeface="Times"/>
              </a:rPr>
              <a:t>(d)	E’ molto dinamico nel tempo (instabile)</a:t>
            </a:r>
          </a:p>
          <a:p>
            <a:pPr marL="342900" indent="-342900"/>
            <a:endParaRPr lang="it-IT" sz="1400" i="1" smtClean="0">
              <a:solidFill>
                <a:srgbClr val="000000"/>
              </a:solidFill>
            </a:endParaRPr>
          </a:p>
          <a:p>
            <a:pPr marL="342900" indent="-342900"/>
            <a:endParaRPr lang="it-IT" sz="1400" smtClean="0">
              <a:solidFill>
                <a:srgbClr val="000000"/>
              </a:solidFill>
              <a:latin typeface="Times"/>
              <a:cs typeface="Times"/>
            </a:endParaRPr>
          </a:p>
          <a:p>
            <a:pPr marL="342900" indent="-342900"/>
            <a:r>
              <a:rPr lang="it-IT" sz="1400" smtClean="0">
                <a:solidFill>
                  <a:srgbClr val="000000"/>
                </a:solidFill>
                <a:latin typeface="Times"/>
                <a:cs typeface="Times"/>
              </a:rPr>
              <a:t>(e)	La soluzione è raggiungibile attraverso un gran numero di percorsi differenti</a:t>
            </a:r>
            <a:endParaRPr lang="it-IT"/>
          </a:p>
        </p:txBody>
      </p:sp>
      <p:sp>
        <p:nvSpPr>
          <p:cNvPr id="13" name="Freccia angolare bidirezionale 12"/>
          <p:cNvSpPr/>
          <p:nvPr/>
        </p:nvSpPr>
        <p:spPr>
          <a:xfrm>
            <a:off x="7721470" y="1858651"/>
            <a:ext cx="933750" cy="1822226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971600" y="179192"/>
            <a:ext cx="77048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</a:t>
            </a:r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roblemi</a:t>
            </a:r>
          </a:p>
          <a:p>
            <a:pPr algn="ctr"/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I problemi possono variare in quanto a STRUTTURA</a:t>
            </a:r>
            <a:endParaRPr lang="it-IT" sz="2300" b="1" smtClean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11" name="Immagine 10" descr="CARAV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337645"/>
            <a:ext cx="1138659" cy="810725"/>
          </a:xfrm>
          <a:prstGeom prst="rect">
            <a:avLst/>
          </a:prstGeom>
        </p:spPr>
      </p:pic>
      <p:pic>
        <p:nvPicPr>
          <p:cNvPr id="12" name="Immagine 11" descr="images-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9996" y="2362200"/>
            <a:ext cx="827719" cy="904716"/>
          </a:xfrm>
          <a:prstGeom prst="rect">
            <a:avLst/>
          </a:prstGeom>
        </p:spPr>
      </p:pic>
      <p:pic>
        <p:nvPicPr>
          <p:cNvPr id="17" name="Immagine 16" descr="Unknown-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4798" y="3514436"/>
            <a:ext cx="1781597" cy="525012"/>
          </a:xfrm>
          <a:prstGeom prst="rect">
            <a:avLst/>
          </a:prstGeom>
        </p:spPr>
      </p:pic>
      <p:pic>
        <p:nvPicPr>
          <p:cNvPr id="18" name="Immagine 17" descr="images-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6155" y="3266916"/>
            <a:ext cx="899037" cy="670820"/>
          </a:xfrm>
          <a:prstGeom prst="rect">
            <a:avLst/>
          </a:prstGeom>
        </p:spPr>
      </p:pic>
      <p:pic>
        <p:nvPicPr>
          <p:cNvPr id="19" name="Immagine 18" descr="Unknown-3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9935" y="4840830"/>
            <a:ext cx="714902" cy="714902"/>
          </a:xfrm>
          <a:prstGeom prst="rect">
            <a:avLst/>
          </a:prstGeom>
        </p:spPr>
      </p:pic>
      <p:pic>
        <p:nvPicPr>
          <p:cNvPr id="20" name="Immagine 19" descr="Agamemnon-in-stor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76242" y="4881900"/>
            <a:ext cx="951292" cy="673832"/>
          </a:xfrm>
          <a:prstGeom prst="rect">
            <a:avLst/>
          </a:prstGeom>
        </p:spPr>
      </p:pic>
      <p:pic>
        <p:nvPicPr>
          <p:cNvPr id="21" name="Immagine 20" descr="beckmap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28931" y="5727946"/>
            <a:ext cx="1047558" cy="731449"/>
          </a:xfrm>
          <a:prstGeom prst="rect">
            <a:avLst/>
          </a:prstGeom>
        </p:spPr>
      </p:pic>
      <p:pic>
        <p:nvPicPr>
          <p:cNvPr id="22" name="Immagine 21" descr="Unknown-1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51338" y="5727946"/>
            <a:ext cx="921626" cy="731449"/>
          </a:xfrm>
          <a:prstGeom prst="rect">
            <a:avLst/>
          </a:prstGeom>
        </p:spPr>
      </p:pic>
      <p:pic>
        <p:nvPicPr>
          <p:cNvPr id="24" name="Immagine 23" descr="images-1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46435" y="4039448"/>
            <a:ext cx="756726" cy="756726"/>
          </a:xfrm>
          <a:prstGeom prst="rect">
            <a:avLst/>
          </a:prstGeom>
        </p:spPr>
      </p:pic>
      <p:pic>
        <p:nvPicPr>
          <p:cNvPr id="25" name="Immagine 24" descr="Unknown-1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64961" y="4039448"/>
            <a:ext cx="1372754" cy="62061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e29489c09c3c63187c2677341ee6319b0e3d0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3561</TotalTime>
  <Words>1852</Words>
  <Application>Microsoft Office PowerPoint</Application>
  <PresentationFormat>Presentazione su schermo (4:3)</PresentationFormat>
  <Paragraphs>309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Fondazione Mondo Digitale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f.fagnini</dc:creator>
  <cp:lastModifiedBy>Grazia</cp:lastModifiedBy>
  <cp:revision>276</cp:revision>
  <dcterms:created xsi:type="dcterms:W3CDTF">2013-03-25T14:45:47Z</dcterms:created>
  <dcterms:modified xsi:type="dcterms:W3CDTF">2013-04-04T11:10:59Z</dcterms:modified>
</cp:coreProperties>
</file>