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6" r:id="rId2"/>
    <p:sldId id="337" r:id="rId3"/>
    <p:sldId id="338" r:id="rId4"/>
    <p:sldId id="351" r:id="rId5"/>
    <p:sldId id="344" r:id="rId6"/>
    <p:sldId id="345" r:id="rId7"/>
    <p:sldId id="319" r:id="rId8"/>
    <p:sldId id="320" r:id="rId9"/>
    <p:sldId id="326" r:id="rId10"/>
    <p:sldId id="321" r:id="rId11"/>
    <p:sldId id="322" r:id="rId12"/>
    <p:sldId id="323" r:id="rId13"/>
    <p:sldId id="324" r:id="rId14"/>
    <p:sldId id="325" r:id="rId15"/>
    <p:sldId id="328" r:id="rId16"/>
    <p:sldId id="329" r:id="rId17"/>
    <p:sldId id="347" r:id="rId18"/>
    <p:sldId id="331" r:id="rId19"/>
    <p:sldId id="339" r:id="rId20"/>
    <p:sldId id="340" r:id="rId21"/>
  </p:sldIdLst>
  <p:sldSz cx="9144000" cy="6858000" type="screen4x3"/>
  <p:notesSz cx="6858000" cy="9144000"/>
  <p:custDataLst>
    <p:tags r:id="rId23"/>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8FF50"/>
    <a:srgbClr val="35D74F"/>
    <a:srgbClr val="60D735"/>
    <a:srgbClr val="0BFFA9"/>
    <a:srgbClr val="109407"/>
    <a:srgbClr val="4FD71F"/>
    <a:srgbClr val="08E14A"/>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53134-C31E-B14A-B91B-EB6445119C97}" type="datetimeFigureOut">
              <a:rPr lang="it-IT" smtClean="0"/>
              <a:pPr/>
              <a:t>26/03/2013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997F6-F01B-F14E-9E17-1A0CBD1BE9B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C0AB92C-BA1B-6040-9627-8F10EF832710}"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0E8AC-4814-45D4-BA23-854D0978FE7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6.jpeg"/><Relationship Id="rId7"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8.jpeg"/><Relationship Id="rId7" Type="http://schemas.openxmlformats.org/officeDocument/2006/relationships/image" Target="../media/image3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6.jpeg"/><Relationship Id="rId10" Type="http://schemas.openxmlformats.org/officeDocument/2006/relationships/image" Target="../media/image35.jpeg"/><Relationship Id="rId4" Type="http://schemas.openxmlformats.org/officeDocument/2006/relationships/image" Target="../media/image30.png"/><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40.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14.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828800" y="2286000"/>
            <a:ext cx="4953000" cy="1066800"/>
          </a:xfrm>
        </p:spPr>
        <p:txBody>
          <a:bodyPr>
            <a:noAutofit/>
          </a:bodyPr>
          <a:lstStyle/>
          <a:p>
            <a:r>
              <a:rPr lang="en-GB" sz="2300" b="1" dirty="0" smtClean="0">
                <a:solidFill>
                  <a:srgbClr val="800000"/>
                </a:solidFill>
                <a:latin typeface="Times"/>
                <a:cs typeface="Times"/>
              </a:rPr>
              <a:t>The Nature of Problems - </a:t>
            </a:r>
          </a:p>
          <a:p>
            <a:r>
              <a:rPr lang="en-GB" sz="2300" b="1" dirty="0" smtClean="0">
                <a:solidFill>
                  <a:srgbClr val="800000"/>
                </a:solidFill>
                <a:latin typeface="Times"/>
                <a:cs typeface="Times"/>
              </a:rPr>
              <a:t>Structure</a:t>
            </a:r>
            <a:endParaRPr lang="en-GB" sz="2300" b="1" dirty="0">
              <a:solidFill>
                <a:srgbClr val="800000"/>
              </a:solidFill>
              <a:latin typeface="Times"/>
              <a:cs typeface="Times"/>
            </a:endParaRPr>
          </a:p>
        </p:txBody>
      </p:sp>
      <p:pic>
        <p:nvPicPr>
          <p:cNvPr id="5" name="Immagine 4" descr="japanese_garden_fropki.jpg"/>
          <p:cNvPicPr>
            <a:picLocks noChangeAspect="1"/>
          </p:cNvPicPr>
          <p:nvPr/>
        </p:nvPicPr>
        <p:blipFill>
          <a:blip r:embed="rId2"/>
          <a:stretch>
            <a:fillRect/>
          </a:stretch>
        </p:blipFill>
        <p:spPr>
          <a:xfrm>
            <a:off x="1295400" y="3048000"/>
            <a:ext cx="2133600" cy="1600200"/>
          </a:xfrm>
          <a:prstGeom prst="rect">
            <a:avLst/>
          </a:prstGeom>
        </p:spPr>
      </p:pic>
      <p:pic>
        <p:nvPicPr>
          <p:cNvPr id="6" name="Immagine 5" descr="all-of-it.jpg"/>
          <p:cNvPicPr>
            <a:picLocks noChangeAspect="1"/>
          </p:cNvPicPr>
          <p:nvPr/>
        </p:nvPicPr>
        <p:blipFill>
          <a:blip r:embed="rId3" cstate="print"/>
          <a:stretch>
            <a:fillRect/>
          </a:stretch>
        </p:blipFill>
        <p:spPr>
          <a:xfrm>
            <a:off x="5410200" y="3048000"/>
            <a:ext cx="2121408" cy="1600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33994" y="326468"/>
            <a:ext cx="7570861" cy="1256861"/>
          </a:xfrm>
        </p:spPr>
        <p:txBody>
          <a:bodyPr>
            <a:noAutofit/>
          </a:bodyPr>
          <a:lstStyle/>
          <a:p>
            <a:r>
              <a:rPr lang="en-GB" sz="2300" b="1" dirty="0" smtClean="0">
                <a:solidFill>
                  <a:srgbClr val="800000"/>
                </a:solidFill>
                <a:latin typeface="Times"/>
                <a:cs typeface="Times"/>
              </a:rPr>
              <a:t>Nature of Problems</a:t>
            </a:r>
          </a:p>
          <a:p>
            <a:r>
              <a:rPr lang="en-GB" sz="2300" b="1" dirty="0" smtClean="0">
                <a:solidFill>
                  <a:srgbClr val="800000"/>
                </a:solidFill>
                <a:latin typeface="Times"/>
                <a:cs typeface="Times"/>
              </a:rPr>
              <a:t>Problems can vary in the </a:t>
            </a:r>
            <a:r>
              <a:rPr lang="en-GB" sz="2300" b="1" dirty="0" smtClean="0">
                <a:solidFill>
                  <a:srgbClr val="000000"/>
                </a:solidFill>
                <a:latin typeface="Times"/>
                <a:cs typeface="Times"/>
              </a:rPr>
              <a:t>amount of known or unknown knowledge </a:t>
            </a:r>
            <a:r>
              <a:rPr lang="en-GB" sz="2300" b="1" dirty="0" smtClean="0">
                <a:solidFill>
                  <a:srgbClr val="800000"/>
                </a:solidFill>
                <a:latin typeface="Times"/>
                <a:cs typeface="Times"/>
              </a:rPr>
              <a:t>areas </a:t>
            </a:r>
          </a:p>
          <a:p>
            <a:endParaRPr lang="it-IT" sz="2300" b="1" dirty="0" smtClean="0">
              <a:solidFill>
                <a:schemeClr val="tx1"/>
              </a:solidFill>
              <a:latin typeface="Times"/>
              <a:cs typeface="Times"/>
            </a:endParaRPr>
          </a:p>
          <a:p>
            <a:endParaRPr lang="it-IT" sz="2300" b="1" dirty="0" smtClean="0">
              <a:solidFill>
                <a:schemeClr val="tx1"/>
              </a:solidFill>
              <a:latin typeface="Times"/>
              <a:cs typeface="Times"/>
            </a:endParaRPr>
          </a:p>
        </p:txBody>
      </p:sp>
      <p:sp>
        <p:nvSpPr>
          <p:cNvPr id="31" name="CasellaDiTesto 30"/>
          <p:cNvSpPr txBox="1"/>
          <p:nvPr/>
        </p:nvSpPr>
        <p:spPr>
          <a:xfrm>
            <a:off x="284773" y="3153445"/>
            <a:ext cx="864615" cy="276999"/>
          </a:xfrm>
          <a:prstGeom prst="rect">
            <a:avLst/>
          </a:prstGeom>
          <a:noFill/>
        </p:spPr>
        <p:txBody>
          <a:bodyPr wrap="none" rtlCol="0">
            <a:spAutoFit/>
          </a:bodyPr>
          <a:lstStyle/>
          <a:p>
            <a:r>
              <a:rPr lang="it-IT" sz="1200" b="1" smtClean="0">
                <a:latin typeface="Times"/>
                <a:cs typeface="Times"/>
              </a:rPr>
              <a:t>All known</a:t>
            </a:r>
            <a:endParaRPr lang="it-IT" sz="1200" b="1">
              <a:latin typeface="Times"/>
              <a:cs typeface="Times"/>
            </a:endParaRPr>
          </a:p>
        </p:txBody>
      </p:sp>
      <p:sp>
        <p:nvSpPr>
          <p:cNvPr id="33" name="Rettangolo 32"/>
          <p:cNvSpPr/>
          <p:nvPr/>
        </p:nvSpPr>
        <p:spPr>
          <a:xfrm>
            <a:off x="7630362" y="3153445"/>
            <a:ext cx="1283750" cy="276999"/>
          </a:xfrm>
          <a:prstGeom prst="rect">
            <a:avLst/>
          </a:prstGeom>
        </p:spPr>
        <p:txBody>
          <a:bodyPr wrap="none">
            <a:spAutoFit/>
          </a:bodyPr>
          <a:lstStyle/>
          <a:p>
            <a:r>
              <a:rPr lang="it-IT" sz="1200" b="1" smtClean="0">
                <a:latin typeface="Times"/>
                <a:cs typeface="Times"/>
              </a:rPr>
              <a:t>Many unknowns</a:t>
            </a:r>
            <a:endParaRPr lang="it-IT" sz="1200" b="1">
              <a:latin typeface="Times"/>
              <a:cs typeface="Times"/>
            </a:endParaRPr>
          </a:p>
        </p:txBody>
      </p:sp>
      <p:cxnSp>
        <p:nvCxnSpPr>
          <p:cNvPr id="42" name="Connettore 2 41"/>
          <p:cNvCxnSpPr/>
          <p:nvPr/>
        </p:nvCxnSpPr>
        <p:spPr>
          <a:xfrm>
            <a:off x="433221" y="3476610"/>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445675" y="3153444"/>
            <a:ext cx="2148183"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500" b="1" smtClean="0">
                <a:latin typeface="Times"/>
                <a:cs typeface="Times"/>
              </a:rPr>
              <a:t>Known /Unknown Areas</a:t>
            </a:r>
            <a:endParaRPr lang="it-IT" sz="1500" b="1">
              <a:latin typeface="Times"/>
              <a:cs typeface="Times"/>
            </a:endParaRPr>
          </a:p>
        </p:txBody>
      </p:sp>
      <p:pic>
        <p:nvPicPr>
          <p:cNvPr id="36" name="Immagine 35" descr="images-2.jpeg"/>
          <p:cNvPicPr>
            <a:picLocks noChangeAspect="1"/>
          </p:cNvPicPr>
          <p:nvPr/>
        </p:nvPicPr>
        <p:blipFill>
          <a:blip r:embed="rId3"/>
          <a:stretch>
            <a:fillRect/>
          </a:stretch>
        </p:blipFill>
        <p:spPr>
          <a:xfrm>
            <a:off x="7162800" y="1449779"/>
            <a:ext cx="1558673" cy="1703665"/>
          </a:xfrm>
          <a:prstGeom prst="rect">
            <a:avLst/>
          </a:prstGeom>
        </p:spPr>
      </p:pic>
      <p:pic>
        <p:nvPicPr>
          <p:cNvPr id="39" name="Immagine 38" descr="ToseBearPersonalJigsaw.jpg"/>
          <p:cNvPicPr>
            <a:picLocks noChangeAspect="1"/>
          </p:cNvPicPr>
          <p:nvPr/>
        </p:nvPicPr>
        <p:blipFill>
          <a:blip r:embed="rId4" cstate="print"/>
          <a:stretch>
            <a:fillRect/>
          </a:stretch>
        </p:blipFill>
        <p:spPr>
          <a:xfrm>
            <a:off x="318783" y="3609561"/>
            <a:ext cx="1900674" cy="1419639"/>
          </a:xfrm>
          <a:prstGeom prst="rect">
            <a:avLst/>
          </a:prstGeom>
        </p:spPr>
      </p:pic>
      <p:pic>
        <p:nvPicPr>
          <p:cNvPr id="41" name="Immagine 40" descr="images.jpeg"/>
          <p:cNvPicPr>
            <a:picLocks noChangeAspect="1"/>
          </p:cNvPicPr>
          <p:nvPr/>
        </p:nvPicPr>
        <p:blipFill>
          <a:blip r:embed="rId5"/>
          <a:stretch>
            <a:fillRect/>
          </a:stretch>
        </p:blipFill>
        <p:spPr>
          <a:xfrm>
            <a:off x="7258579" y="3609560"/>
            <a:ext cx="1519971" cy="2029240"/>
          </a:xfrm>
          <a:prstGeom prst="rect">
            <a:avLst/>
          </a:prstGeom>
        </p:spPr>
      </p:pic>
      <p:pic>
        <p:nvPicPr>
          <p:cNvPr id="44" name="Immagine 43" descr="8X chart.jpg"/>
          <p:cNvPicPr>
            <a:picLocks noChangeAspect="1"/>
          </p:cNvPicPr>
          <p:nvPr/>
        </p:nvPicPr>
        <p:blipFill>
          <a:blip r:embed="rId6"/>
          <a:stretch>
            <a:fillRect/>
          </a:stretch>
        </p:blipFill>
        <p:spPr>
          <a:xfrm>
            <a:off x="318783" y="1295358"/>
            <a:ext cx="1510017" cy="1858088"/>
          </a:xfrm>
          <a:prstGeom prst="rect">
            <a:avLst/>
          </a:prstGeom>
        </p:spPr>
      </p:pic>
      <p:pic>
        <p:nvPicPr>
          <p:cNvPr id="11" name="Immagine 10" descr="thenamiraclehappens_SHarriscartoon.jpg"/>
          <p:cNvPicPr>
            <a:picLocks noChangeAspect="1"/>
          </p:cNvPicPr>
          <p:nvPr/>
        </p:nvPicPr>
        <p:blipFill>
          <a:blip r:embed="rId7"/>
          <a:stretch>
            <a:fillRect/>
          </a:stretch>
        </p:blipFill>
        <p:spPr>
          <a:xfrm>
            <a:off x="5181600" y="4724400"/>
            <a:ext cx="2010589" cy="1720998"/>
          </a:xfrm>
          <a:prstGeom prst="rect">
            <a:avLst/>
          </a:prstGeom>
        </p:spPr>
      </p:pic>
      <p:pic>
        <p:nvPicPr>
          <p:cNvPr id="12" name="Immagine 11" descr="funny-car-repairs-4.jpg"/>
          <p:cNvPicPr>
            <a:picLocks noChangeAspect="1"/>
          </p:cNvPicPr>
          <p:nvPr/>
        </p:nvPicPr>
        <p:blipFill>
          <a:blip r:embed="rId8"/>
          <a:stretch>
            <a:fillRect/>
          </a:stretch>
        </p:blipFill>
        <p:spPr>
          <a:xfrm>
            <a:off x="1295400" y="5181600"/>
            <a:ext cx="2057400" cy="14173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33400" y="326468"/>
            <a:ext cx="8458200" cy="1256861"/>
          </a:xfrm>
        </p:spPr>
        <p:txBody>
          <a:bodyPr>
            <a:noAutofit/>
          </a:bodyPr>
          <a:lstStyle/>
          <a:p>
            <a:r>
              <a:rPr lang="en-GB" sz="2300" b="1" dirty="0" smtClean="0">
                <a:solidFill>
                  <a:srgbClr val="800000"/>
                </a:solidFill>
                <a:latin typeface="Times"/>
                <a:cs typeface="Times"/>
              </a:rPr>
              <a:t>Nature of Problems</a:t>
            </a:r>
          </a:p>
          <a:p>
            <a:r>
              <a:rPr lang="en-GB" sz="2300" b="1" dirty="0" smtClean="0">
                <a:solidFill>
                  <a:srgbClr val="800000"/>
                </a:solidFill>
                <a:latin typeface="Times"/>
                <a:cs typeface="Times"/>
              </a:rPr>
              <a:t>Problems can vary in the </a:t>
            </a:r>
            <a:r>
              <a:rPr lang="en-GB" sz="2300" b="1" dirty="0" smtClean="0">
                <a:solidFill>
                  <a:srgbClr val="000000"/>
                </a:solidFill>
                <a:latin typeface="Times"/>
                <a:cs typeface="Times"/>
              </a:rPr>
              <a:t>amount of interpretations </a:t>
            </a:r>
            <a:r>
              <a:rPr lang="en-GB" sz="2300" b="1" dirty="0" smtClean="0">
                <a:solidFill>
                  <a:srgbClr val="800000"/>
                </a:solidFill>
                <a:latin typeface="Times"/>
                <a:cs typeface="Times"/>
              </a:rPr>
              <a:t>they can have</a:t>
            </a:r>
          </a:p>
          <a:p>
            <a:endParaRPr lang="en-GB" sz="2300" b="1" dirty="0" smtClean="0">
              <a:solidFill>
                <a:schemeClr val="tx1"/>
              </a:solidFill>
              <a:latin typeface="Times"/>
              <a:cs typeface="Times"/>
            </a:endParaRPr>
          </a:p>
          <a:p>
            <a:endParaRPr lang="en-GB" sz="2300" b="1" dirty="0" smtClean="0">
              <a:solidFill>
                <a:schemeClr val="tx1"/>
              </a:solidFill>
              <a:latin typeface="Times"/>
              <a:cs typeface="Times"/>
            </a:endParaRPr>
          </a:p>
        </p:txBody>
      </p:sp>
      <p:sp>
        <p:nvSpPr>
          <p:cNvPr id="31" name="CasellaDiTesto 30"/>
          <p:cNvSpPr txBox="1"/>
          <p:nvPr/>
        </p:nvSpPr>
        <p:spPr>
          <a:xfrm>
            <a:off x="284773" y="2596850"/>
            <a:ext cx="1417125" cy="276999"/>
          </a:xfrm>
          <a:prstGeom prst="rect">
            <a:avLst/>
          </a:prstGeom>
          <a:noFill/>
        </p:spPr>
        <p:txBody>
          <a:bodyPr wrap="none" rtlCol="0">
            <a:spAutoFit/>
          </a:bodyPr>
          <a:lstStyle/>
          <a:p>
            <a:r>
              <a:rPr lang="en-GB" sz="1200" b="1" smtClean="0">
                <a:latin typeface="Times"/>
                <a:cs typeface="Times"/>
              </a:rPr>
              <a:t>One interpretation</a:t>
            </a:r>
            <a:endParaRPr lang="en-GB" sz="1200" b="1">
              <a:latin typeface="Times"/>
              <a:cs typeface="Times"/>
            </a:endParaRPr>
          </a:p>
        </p:txBody>
      </p:sp>
      <p:sp>
        <p:nvSpPr>
          <p:cNvPr id="33" name="Rettangolo 32"/>
          <p:cNvSpPr/>
          <p:nvPr/>
        </p:nvSpPr>
        <p:spPr>
          <a:xfrm>
            <a:off x="7369155" y="2596849"/>
            <a:ext cx="1774845" cy="276999"/>
          </a:xfrm>
          <a:prstGeom prst="rect">
            <a:avLst/>
          </a:prstGeom>
        </p:spPr>
        <p:txBody>
          <a:bodyPr wrap="none">
            <a:spAutoFit/>
          </a:bodyPr>
          <a:lstStyle/>
          <a:p>
            <a:r>
              <a:rPr lang="en-GB" sz="1200" b="1" smtClean="0">
                <a:latin typeface="Times"/>
                <a:cs typeface="Times"/>
              </a:rPr>
              <a:t>Multiple interpretations</a:t>
            </a:r>
            <a:endParaRPr lang="en-GB" sz="1200" b="1">
              <a:latin typeface="Times"/>
              <a:cs typeface="Times"/>
            </a:endParaRPr>
          </a:p>
        </p:txBody>
      </p:sp>
      <p:cxnSp>
        <p:nvCxnSpPr>
          <p:cNvPr id="42" name="Connettore 2 41"/>
          <p:cNvCxnSpPr/>
          <p:nvPr/>
        </p:nvCxnSpPr>
        <p:spPr>
          <a:xfrm>
            <a:off x="433221" y="2920015"/>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445675" y="2596849"/>
            <a:ext cx="2148183"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Interpretations</a:t>
            </a:r>
            <a:endParaRPr lang="en-GB" sz="1500" b="1">
              <a:latin typeface="Times"/>
              <a:cs typeface="Times"/>
            </a:endParaRPr>
          </a:p>
        </p:txBody>
      </p:sp>
      <p:pic>
        <p:nvPicPr>
          <p:cNvPr id="13" name="Immagine 12" descr="Unknown-1.jpeg"/>
          <p:cNvPicPr>
            <a:picLocks noChangeAspect="1"/>
          </p:cNvPicPr>
          <p:nvPr/>
        </p:nvPicPr>
        <p:blipFill>
          <a:blip r:embed="rId2"/>
          <a:stretch>
            <a:fillRect/>
          </a:stretch>
        </p:blipFill>
        <p:spPr>
          <a:xfrm>
            <a:off x="6307783" y="1828800"/>
            <a:ext cx="2606329" cy="768049"/>
          </a:xfrm>
          <a:prstGeom prst="rect">
            <a:avLst/>
          </a:prstGeom>
        </p:spPr>
      </p:pic>
      <p:pic>
        <p:nvPicPr>
          <p:cNvPr id="14" name="Immagine 13" descr="images-5.jpeg"/>
          <p:cNvPicPr>
            <a:picLocks noChangeAspect="1"/>
          </p:cNvPicPr>
          <p:nvPr/>
        </p:nvPicPr>
        <p:blipFill>
          <a:blip r:embed="rId3"/>
          <a:stretch>
            <a:fillRect/>
          </a:stretch>
        </p:blipFill>
        <p:spPr>
          <a:xfrm>
            <a:off x="6734696" y="3045730"/>
            <a:ext cx="2045516" cy="1526270"/>
          </a:xfrm>
          <a:prstGeom prst="rect">
            <a:avLst/>
          </a:prstGeom>
        </p:spPr>
      </p:pic>
      <p:pic>
        <p:nvPicPr>
          <p:cNvPr id="15" name="Immagine 14" descr="121617903283528754wariat_Toilet_Signs.svg.med.png"/>
          <p:cNvPicPr>
            <a:picLocks noChangeAspect="1"/>
          </p:cNvPicPr>
          <p:nvPr/>
        </p:nvPicPr>
        <p:blipFill>
          <a:blip r:embed="rId4"/>
          <a:stretch>
            <a:fillRect/>
          </a:stretch>
        </p:blipFill>
        <p:spPr>
          <a:xfrm>
            <a:off x="284773" y="3221960"/>
            <a:ext cx="1617460" cy="1121439"/>
          </a:xfrm>
          <a:prstGeom prst="rect">
            <a:avLst/>
          </a:prstGeom>
        </p:spPr>
      </p:pic>
      <p:pic>
        <p:nvPicPr>
          <p:cNvPr id="16" name="Immagine 15" descr="images-6.jpeg"/>
          <p:cNvPicPr>
            <a:picLocks noChangeAspect="1"/>
          </p:cNvPicPr>
          <p:nvPr/>
        </p:nvPicPr>
        <p:blipFill>
          <a:blip r:embed="rId5"/>
          <a:stretch>
            <a:fillRect/>
          </a:stretch>
        </p:blipFill>
        <p:spPr>
          <a:xfrm>
            <a:off x="433221" y="1207472"/>
            <a:ext cx="1471779" cy="1465238"/>
          </a:xfrm>
          <a:prstGeom prst="rect">
            <a:avLst/>
          </a:prstGeom>
        </p:spPr>
      </p:pic>
      <p:grpSp>
        <p:nvGrpSpPr>
          <p:cNvPr id="2" name="Gruppo 20"/>
          <p:cNvGrpSpPr/>
          <p:nvPr/>
        </p:nvGrpSpPr>
        <p:grpSpPr>
          <a:xfrm>
            <a:off x="4891995" y="4958223"/>
            <a:ext cx="1150000" cy="1267681"/>
            <a:chOff x="7261227" y="5209113"/>
            <a:chExt cx="1043628" cy="1164818"/>
          </a:xfrm>
        </p:grpSpPr>
        <p:pic>
          <p:nvPicPr>
            <p:cNvPr id="19" name="Immagine 18" descr="Engineering.jpg"/>
            <p:cNvPicPr>
              <a:picLocks noChangeAspect="1"/>
            </p:cNvPicPr>
            <p:nvPr/>
          </p:nvPicPr>
          <p:blipFill>
            <a:blip r:embed="rId6"/>
            <a:stretch>
              <a:fillRect/>
            </a:stretch>
          </p:blipFill>
          <p:spPr>
            <a:xfrm>
              <a:off x="7261227" y="5209113"/>
              <a:ext cx="1043628" cy="938576"/>
            </a:xfrm>
            <a:prstGeom prst="rect">
              <a:avLst/>
            </a:prstGeom>
          </p:spPr>
        </p:pic>
        <p:sp>
          <p:nvSpPr>
            <p:cNvPr id="20" name="CasellaDiTesto 19"/>
            <p:cNvSpPr txBox="1"/>
            <p:nvPr/>
          </p:nvSpPr>
          <p:spPr>
            <a:xfrm>
              <a:off x="7367300" y="6147689"/>
              <a:ext cx="813043" cy="226242"/>
            </a:xfrm>
            <a:prstGeom prst="rect">
              <a:avLst/>
            </a:prstGeom>
            <a:noFill/>
          </p:spPr>
          <p:txBody>
            <a:bodyPr wrap="square" rtlCol="0">
              <a:spAutoFit/>
            </a:bodyPr>
            <a:lstStyle/>
            <a:p>
              <a:r>
                <a:rPr lang="en-GB" sz="1000" smtClean="0">
                  <a:latin typeface="Times"/>
                  <a:cs typeface="Times"/>
                </a:rPr>
                <a:t>Engineering</a:t>
              </a:r>
              <a:endParaRPr lang="en-GB" sz="1000">
                <a:latin typeface="Times"/>
                <a:cs typeface="Times"/>
              </a:endParaRPr>
            </a:p>
          </p:txBody>
        </p:sp>
      </p:grpSp>
      <p:grpSp>
        <p:nvGrpSpPr>
          <p:cNvPr id="4" name="Gruppo 28"/>
          <p:cNvGrpSpPr/>
          <p:nvPr/>
        </p:nvGrpSpPr>
        <p:grpSpPr>
          <a:xfrm>
            <a:off x="3832310" y="5455861"/>
            <a:ext cx="1117057" cy="1267681"/>
            <a:chOff x="5876734" y="5209114"/>
            <a:chExt cx="1013732" cy="1164818"/>
          </a:xfrm>
        </p:grpSpPr>
        <p:pic>
          <p:nvPicPr>
            <p:cNvPr id="22" name="Immagine 21" descr="customer.jpg"/>
            <p:cNvPicPr>
              <a:picLocks noChangeAspect="1"/>
            </p:cNvPicPr>
            <p:nvPr/>
          </p:nvPicPr>
          <p:blipFill>
            <a:blip r:embed="rId7"/>
            <a:stretch>
              <a:fillRect/>
            </a:stretch>
          </p:blipFill>
          <p:spPr>
            <a:xfrm>
              <a:off x="5876734" y="5209114"/>
              <a:ext cx="1013732" cy="938576"/>
            </a:xfrm>
            <a:prstGeom prst="rect">
              <a:avLst/>
            </a:prstGeom>
          </p:spPr>
        </p:pic>
        <p:sp>
          <p:nvSpPr>
            <p:cNvPr id="23" name="Rettangolo 22"/>
            <p:cNvSpPr/>
            <p:nvPr/>
          </p:nvSpPr>
          <p:spPr>
            <a:xfrm>
              <a:off x="6026921" y="6147690"/>
              <a:ext cx="684803" cy="226242"/>
            </a:xfrm>
            <a:prstGeom prst="rect">
              <a:avLst/>
            </a:prstGeom>
          </p:spPr>
          <p:txBody>
            <a:bodyPr wrap="square">
              <a:spAutoFit/>
            </a:bodyPr>
            <a:lstStyle/>
            <a:p>
              <a:r>
                <a:rPr lang="en-GB" sz="1000" smtClean="0">
                  <a:latin typeface="Times"/>
                  <a:cs typeface="Times"/>
                </a:rPr>
                <a:t>Customer</a:t>
              </a:r>
              <a:endParaRPr lang="en-GB" sz="1000">
                <a:latin typeface="Times"/>
                <a:cs typeface="Times"/>
              </a:endParaRPr>
            </a:p>
          </p:txBody>
        </p:sp>
      </p:grpSp>
      <p:grpSp>
        <p:nvGrpSpPr>
          <p:cNvPr id="5" name="Gruppo 29"/>
          <p:cNvGrpSpPr/>
          <p:nvPr/>
        </p:nvGrpSpPr>
        <p:grpSpPr>
          <a:xfrm>
            <a:off x="2744622" y="4958223"/>
            <a:ext cx="1159302" cy="1267681"/>
            <a:chOff x="4764214" y="5209114"/>
            <a:chExt cx="1052069" cy="1164818"/>
          </a:xfrm>
        </p:grpSpPr>
        <p:pic>
          <p:nvPicPr>
            <p:cNvPr id="12" name="Immagine 11" descr="Manufacturing.jpg"/>
            <p:cNvPicPr>
              <a:picLocks noChangeAspect="1"/>
            </p:cNvPicPr>
            <p:nvPr/>
          </p:nvPicPr>
          <p:blipFill>
            <a:blip r:embed="rId8"/>
            <a:stretch>
              <a:fillRect/>
            </a:stretch>
          </p:blipFill>
          <p:spPr>
            <a:xfrm>
              <a:off x="4764214" y="5209114"/>
              <a:ext cx="1052069" cy="938575"/>
            </a:xfrm>
            <a:prstGeom prst="rect">
              <a:avLst/>
            </a:prstGeom>
          </p:spPr>
        </p:pic>
        <p:sp>
          <p:nvSpPr>
            <p:cNvPr id="24" name="Rettangolo 23"/>
            <p:cNvSpPr/>
            <p:nvPr/>
          </p:nvSpPr>
          <p:spPr>
            <a:xfrm>
              <a:off x="4764214" y="6147690"/>
              <a:ext cx="946719" cy="226242"/>
            </a:xfrm>
            <a:prstGeom prst="rect">
              <a:avLst/>
            </a:prstGeom>
          </p:spPr>
          <p:txBody>
            <a:bodyPr wrap="square">
              <a:spAutoFit/>
            </a:bodyPr>
            <a:lstStyle/>
            <a:p>
              <a:r>
                <a:rPr lang="en-GB" sz="1000" smtClean="0">
                  <a:latin typeface="Times"/>
                  <a:cs typeface="Times"/>
                </a:rPr>
                <a:t>Manufacturing</a:t>
              </a:r>
              <a:endParaRPr lang="en-GB" sz="1000"/>
            </a:p>
          </p:txBody>
        </p:sp>
      </p:grpSp>
      <p:grpSp>
        <p:nvGrpSpPr>
          <p:cNvPr id="6" name="Gruppo 34"/>
          <p:cNvGrpSpPr/>
          <p:nvPr/>
        </p:nvGrpSpPr>
        <p:grpSpPr>
          <a:xfrm>
            <a:off x="3872388" y="3374215"/>
            <a:ext cx="1149156" cy="1267681"/>
            <a:chOff x="570720" y="5209114"/>
            <a:chExt cx="1042862" cy="1164818"/>
          </a:xfrm>
        </p:grpSpPr>
        <p:pic>
          <p:nvPicPr>
            <p:cNvPr id="25" name="Immagine 24" descr="Maintenance.jpg"/>
            <p:cNvPicPr>
              <a:picLocks noChangeAspect="1"/>
            </p:cNvPicPr>
            <p:nvPr/>
          </p:nvPicPr>
          <p:blipFill>
            <a:blip r:embed="rId9"/>
            <a:stretch>
              <a:fillRect/>
            </a:stretch>
          </p:blipFill>
          <p:spPr>
            <a:xfrm>
              <a:off x="570720" y="5209114"/>
              <a:ext cx="1042862" cy="938576"/>
            </a:xfrm>
            <a:prstGeom prst="rect">
              <a:avLst/>
            </a:prstGeom>
          </p:spPr>
        </p:pic>
        <p:sp>
          <p:nvSpPr>
            <p:cNvPr id="26" name="Rettangolo 25"/>
            <p:cNvSpPr/>
            <p:nvPr/>
          </p:nvSpPr>
          <p:spPr>
            <a:xfrm>
              <a:off x="662786" y="6147690"/>
              <a:ext cx="846907" cy="226242"/>
            </a:xfrm>
            <a:prstGeom prst="rect">
              <a:avLst/>
            </a:prstGeom>
          </p:spPr>
          <p:txBody>
            <a:bodyPr wrap="square">
              <a:spAutoFit/>
            </a:bodyPr>
            <a:lstStyle/>
            <a:p>
              <a:r>
                <a:rPr lang="en-GB" sz="1000" smtClean="0">
                  <a:latin typeface="Times"/>
                  <a:cs typeface="Times"/>
                </a:rPr>
                <a:t>Maintenance</a:t>
              </a:r>
              <a:endParaRPr lang="en-GB" sz="1000"/>
            </a:p>
          </p:txBody>
        </p:sp>
      </p:grpSp>
      <p:grpSp>
        <p:nvGrpSpPr>
          <p:cNvPr id="7" name="Gruppo 31"/>
          <p:cNvGrpSpPr/>
          <p:nvPr/>
        </p:nvGrpSpPr>
        <p:grpSpPr>
          <a:xfrm>
            <a:off x="4809599" y="3657601"/>
            <a:ext cx="1158733" cy="1267681"/>
            <a:chOff x="3445675" y="5209114"/>
            <a:chExt cx="1051553" cy="1164818"/>
          </a:xfrm>
        </p:grpSpPr>
        <p:pic>
          <p:nvPicPr>
            <p:cNvPr id="17" name="Immagine 16" descr="Marketing.jpg"/>
            <p:cNvPicPr>
              <a:picLocks noChangeAspect="1"/>
            </p:cNvPicPr>
            <p:nvPr/>
          </p:nvPicPr>
          <p:blipFill>
            <a:blip r:embed="rId10"/>
            <a:stretch>
              <a:fillRect/>
            </a:stretch>
          </p:blipFill>
          <p:spPr>
            <a:xfrm>
              <a:off x="3445675" y="5209114"/>
              <a:ext cx="1051553" cy="938576"/>
            </a:xfrm>
            <a:prstGeom prst="rect">
              <a:avLst/>
            </a:prstGeom>
          </p:spPr>
        </p:pic>
        <p:sp>
          <p:nvSpPr>
            <p:cNvPr id="27" name="Rettangolo 26"/>
            <p:cNvSpPr/>
            <p:nvPr/>
          </p:nvSpPr>
          <p:spPr>
            <a:xfrm>
              <a:off x="3669188" y="6147690"/>
              <a:ext cx="723275" cy="226242"/>
            </a:xfrm>
            <a:prstGeom prst="rect">
              <a:avLst/>
            </a:prstGeom>
          </p:spPr>
          <p:txBody>
            <a:bodyPr wrap="square">
              <a:spAutoFit/>
            </a:bodyPr>
            <a:lstStyle/>
            <a:p>
              <a:r>
                <a:rPr lang="en-GB" sz="1000" smtClean="0">
                  <a:latin typeface="Times"/>
                  <a:cs typeface="Times"/>
                </a:rPr>
                <a:t>Marketing</a:t>
              </a:r>
              <a:endParaRPr lang="en-GB" sz="1000"/>
            </a:p>
          </p:txBody>
        </p:sp>
      </p:grpSp>
      <p:grpSp>
        <p:nvGrpSpPr>
          <p:cNvPr id="8" name="Gruppo 33"/>
          <p:cNvGrpSpPr/>
          <p:nvPr/>
        </p:nvGrpSpPr>
        <p:grpSpPr>
          <a:xfrm>
            <a:off x="2743200" y="3657601"/>
            <a:ext cx="1174668" cy="1267680"/>
            <a:chOff x="2085705" y="5209114"/>
            <a:chExt cx="1066014" cy="1164817"/>
          </a:xfrm>
        </p:grpSpPr>
        <p:pic>
          <p:nvPicPr>
            <p:cNvPr id="18" name="Immagine 17" descr="Management.jpg"/>
            <p:cNvPicPr>
              <a:picLocks noChangeAspect="1"/>
            </p:cNvPicPr>
            <p:nvPr/>
          </p:nvPicPr>
          <p:blipFill>
            <a:blip r:embed="rId11"/>
            <a:stretch>
              <a:fillRect/>
            </a:stretch>
          </p:blipFill>
          <p:spPr>
            <a:xfrm>
              <a:off x="2085705" y="5209114"/>
              <a:ext cx="1066014" cy="938575"/>
            </a:xfrm>
            <a:prstGeom prst="rect">
              <a:avLst/>
            </a:prstGeom>
          </p:spPr>
        </p:pic>
        <p:sp>
          <p:nvSpPr>
            <p:cNvPr id="28" name="Rettangolo 27"/>
            <p:cNvSpPr/>
            <p:nvPr/>
          </p:nvSpPr>
          <p:spPr>
            <a:xfrm>
              <a:off x="2199674" y="6147689"/>
              <a:ext cx="854108" cy="226242"/>
            </a:xfrm>
            <a:prstGeom prst="rect">
              <a:avLst/>
            </a:prstGeom>
          </p:spPr>
          <p:txBody>
            <a:bodyPr wrap="square">
              <a:spAutoFit/>
            </a:bodyPr>
            <a:lstStyle/>
            <a:p>
              <a:r>
                <a:rPr lang="en-GB" sz="1000" smtClean="0">
                  <a:latin typeface="Times"/>
                  <a:cs typeface="Times"/>
                </a:rPr>
                <a:t>Management</a:t>
              </a:r>
              <a:endParaRPr lang="en-GB" sz="1000"/>
            </a:p>
          </p:txBody>
        </p:sp>
      </p:grpSp>
      <p:sp>
        <p:nvSpPr>
          <p:cNvPr id="37" name="Ovale 36"/>
          <p:cNvSpPr/>
          <p:nvPr/>
        </p:nvSpPr>
        <p:spPr>
          <a:xfrm>
            <a:off x="3698665" y="4624885"/>
            <a:ext cx="1322880" cy="9356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smtClean="0">
                <a:solidFill>
                  <a:srgbClr val="FFFF00"/>
                </a:solidFill>
                <a:latin typeface="Times"/>
                <a:cs typeface="Times"/>
              </a:rPr>
              <a:t>How they Interpreted the Swing</a:t>
            </a:r>
            <a:endParaRPr lang="en-GB" sz="1000" b="1">
              <a:solidFill>
                <a:srgbClr val="FFFF00"/>
              </a:solidFill>
              <a:latin typeface="Times"/>
              <a:cs typeface="Time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33994" y="326468"/>
            <a:ext cx="7570861" cy="1256861"/>
          </a:xfrm>
        </p:spPr>
        <p:txBody>
          <a:bodyPr>
            <a:noAutofit/>
          </a:bodyPr>
          <a:lstStyle/>
          <a:p>
            <a:r>
              <a:rPr lang="en-GB" sz="2300" b="1" dirty="0" smtClean="0">
                <a:solidFill>
                  <a:srgbClr val="800000"/>
                </a:solidFill>
                <a:latin typeface="Times"/>
                <a:cs typeface="Times"/>
              </a:rPr>
              <a:t>Nature of Problems</a:t>
            </a:r>
          </a:p>
          <a:p>
            <a:r>
              <a:rPr lang="en-GB" sz="2300" b="1" dirty="0" smtClean="0">
                <a:solidFill>
                  <a:srgbClr val="800000"/>
                </a:solidFill>
                <a:latin typeface="Times"/>
                <a:cs typeface="Times"/>
              </a:rPr>
              <a:t>Problems can vary in the </a:t>
            </a:r>
            <a:r>
              <a:rPr lang="en-GB" sz="2300" b="1" dirty="0" smtClean="0">
                <a:solidFill>
                  <a:srgbClr val="000000"/>
                </a:solidFill>
                <a:latin typeface="Times"/>
                <a:cs typeface="Times"/>
              </a:rPr>
              <a:t>amount of disciplines </a:t>
            </a:r>
            <a:r>
              <a:rPr lang="en-GB" sz="2300" b="1" dirty="0" smtClean="0">
                <a:solidFill>
                  <a:srgbClr val="800000"/>
                </a:solidFill>
                <a:latin typeface="Times"/>
                <a:cs typeface="Times"/>
              </a:rPr>
              <a:t>involved</a:t>
            </a:r>
          </a:p>
          <a:p>
            <a:endParaRPr lang="en-GB" sz="2300" b="1" dirty="0" smtClean="0">
              <a:solidFill>
                <a:schemeClr val="tx1"/>
              </a:solidFill>
              <a:latin typeface="Times"/>
              <a:cs typeface="Times"/>
            </a:endParaRPr>
          </a:p>
          <a:p>
            <a:endParaRPr lang="en-GB" sz="2300" b="1" dirty="0" smtClean="0">
              <a:solidFill>
                <a:schemeClr val="tx1"/>
              </a:solidFill>
              <a:latin typeface="Times"/>
              <a:cs typeface="Times"/>
            </a:endParaRPr>
          </a:p>
        </p:txBody>
      </p:sp>
      <p:sp>
        <p:nvSpPr>
          <p:cNvPr id="31" name="CasellaDiTesto 30"/>
          <p:cNvSpPr txBox="1"/>
          <p:nvPr/>
        </p:nvSpPr>
        <p:spPr>
          <a:xfrm>
            <a:off x="284773" y="3153445"/>
            <a:ext cx="1120995" cy="276999"/>
          </a:xfrm>
          <a:prstGeom prst="rect">
            <a:avLst/>
          </a:prstGeom>
          <a:noFill/>
        </p:spPr>
        <p:txBody>
          <a:bodyPr wrap="none" rtlCol="0">
            <a:spAutoFit/>
          </a:bodyPr>
          <a:lstStyle/>
          <a:p>
            <a:r>
              <a:rPr lang="en-GB" sz="1200" b="1" smtClean="0">
                <a:latin typeface="Times"/>
                <a:cs typeface="Times"/>
              </a:rPr>
              <a:t>One discipline</a:t>
            </a:r>
            <a:endParaRPr lang="en-GB" sz="1200" b="1">
              <a:latin typeface="Times"/>
              <a:cs typeface="Times"/>
            </a:endParaRPr>
          </a:p>
        </p:txBody>
      </p:sp>
      <p:sp>
        <p:nvSpPr>
          <p:cNvPr id="33" name="Rettangolo 32"/>
          <p:cNvSpPr/>
          <p:nvPr/>
        </p:nvSpPr>
        <p:spPr>
          <a:xfrm>
            <a:off x="7369155" y="3153444"/>
            <a:ext cx="1479892" cy="276999"/>
          </a:xfrm>
          <a:prstGeom prst="rect">
            <a:avLst/>
          </a:prstGeom>
        </p:spPr>
        <p:txBody>
          <a:bodyPr wrap="none">
            <a:spAutoFit/>
          </a:bodyPr>
          <a:lstStyle/>
          <a:p>
            <a:r>
              <a:rPr lang="en-GB" sz="1200" b="1" smtClean="0">
                <a:latin typeface="Times"/>
                <a:cs typeface="Times"/>
              </a:rPr>
              <a:t>Multiple disciplines</a:t>
            </a:r>
            <a:endParaRPr lang="en-GB" sz="1200" b="1">
              <a:latin typeface="Times"/>
              <a:cs typeface="Times"/>
            </a:endParaRPr>
          </a:p>
        </p:txBody>
      </p:sp>
      <p:cxnSp>
        <p:nvCxnSpPr>
          <p:cNvPr id="42" name="Connettore 2 41"/>
          <p:cNvCxnSpPr/>
          <p:nvPr/>
        </p:nvCxnSpPr>
        <p:spPr>
          <a:xfrm>
            <a:off x="433221" y="3476610"/>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342444" y="3153444"/>
            <a:ext cx="2454242"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Interdisciplinarity</a:t>
            </a:r>
            <a:endParaRPr lang="en-GB" sz="1500" b="1">
              <a:latin typeface="Times"/>
              <a:cs typeface="Times"/>
            </a:endParaRPr>
          </a:p>
        </p:txBody>
      </p:sp>
      <p:pic>
        <p:nvPicPr>
          <p:cNvPr id="11" name="Immagine 10" descr="images-1.jpeg"/>
          <p:cNvPicPr>
            <a:picLocks noChangeAspect="1"/>
          </p:cNvPicPr>
          <p:nvPr/>
        </p:nvPicPr>
        <p:blipFill>
          <a:blip r:embed="rId2"/>
          <a:stretch>
            <a:fillRect/>
          </a:stretch>
        </p:blipFill>
        <p:spPr>
          <a:xfrm>
            <a:off x="7010400" y="3536454"/>
            <a:ext cx="1905000" cy="1905000"/>
          </a:xfrm>
          <a:prstGeom prst="rect">
            <a:avLst/>
          </a:prstGeom>
        </p:spPr>
      </p:pic>
      <p:pic>
        <p:nvPicPr>
          <p:cNvPr id="12" name="Immagine 11" descr="Unknown-1.jpeg"/>
          <p:cNvPicPr>
            <a:picLocks noChangeAspect="1"/>
          </p:cNvPicPr>
          <p:nvPr/>
        </p:nvPicPr>
        <p:blipFill>
          <a:blip r:embed="rId3"/>
          <a:stretch>
            <a:fillRect/>
          </a:stretch>
        </p:blipFill>
        <p:spPr>
          <a:xfrm>
            <a:off x="6486094" y="2133600"/>
            <a:ext cx="2255816" cy="1019845"/>
          </a:xfrm>
          <a:prstGeom prst="rect">
            <a:avLst/>
          </a:prstGeom>
        </p:spPr>
      </p:pic>
      <p:pic>
        <p:nvPicPr>
          <p:cNvPr id="17" name="Immagine 16" descr="images-2.jpeg"/>
          <p:cNvPicPr>
            <a:picLocks noChangeAspect="1"/>
          </p:cNvPicPr>
          <p:nvPr/>
        </p:nvPicPr>
        <p:blipFill>
          <a:blip r:embed="rId4"/>
          <a:stretch>
            <a:fillRect/>
          </a:stretch>
        </p:blipFill>
        <p:spPr>
          <a:xfrm>
            <a:off x="381000" y="1524000"/>
            <a:ext cx="1677916" cy="1645180"/>
          </a:xfrm>
          <a:prstGeom prst="rect">
            <a:avLst/>
          </a:prstGeom>
        </p:spPr>
      </p:pic>
      <p:pic>
        <p:nvPicPr>
          <p:cNvPr id="19" name="Immagine 18" descr="normal_ian-symbol-medical-caduceus.png"/>
          <p:cNvPicPr>
            <a:picLocks noChangeAspect="1"/>
          </p:cNvPicPr>
          <p:nvPr/>
        </p:nvPicPr>
        <p:blipFill>
          <a:blip r:embed="rId5"/>
          <a:stretch>
            <a:fillRect/>
          </a:stretch>
        </p:blipFill>
        <p:spPr>
          <a:xfrm>
            <a:off x="381000" y="3657600"/>
            <a:ext cx="1658236" cy="1797545"/>
          </a:xfrm>
          <a:prstGeom prst="rect">
            <a:avLst/>
          </a:prstGeom>
        </p:spPr>
      </p:pic>
      <p:grpSp>
        <p:nvGrpSpPr>
          <p:cNvPr id="16" name="Gruppo 15"/>
          <p:cNvGrpSpPr/>
          <p:nvPr/>
        </p:nvGrpSpPr>
        <p:grpSpPr>
          <a:xfrm>
            <a:off x="4648200" y="4572000"/>
            <a:ext cx="2362200" cy="2286000"/>
            <a:chOff x="4724400" y="3962400"/>
            <a:chExt cx="2667000" cy="2590800"/>
          </a:xfrm>
        </p:grpSpPr>
        <p:pic>
          <p:nvPicPr>
            <p:cNvPr id="14" name="Immagine 13" descr="interdisciplinary.png"/>
            <p:cNvPicPr>
              <a:picLocks noChangeAspect="1"/>
            </p:cNvPicPr>
            <p:nvPr/>
          </p:nvPicPr>
          <p:blipFill>
            <a:blip r:embed="rId6"/>
            <a:stretch>
              <a:fillRect/>
            </a:stretch>
          </p:blipFill>
          <p:spPr>
            <a:xfrm>
              <a:off x="4800600" y="3962400"/>
              <a:ext cx="2521972" cy="2507478"/>
            </a:xfrm>
            <a:prstGeom prst="rect">
              <a:avLst/>
            </a:prstGeom>
          </p:spPr>
        </p:pic>
        <p:sp>
          <p:nvSpPr>
            <p:cNvPr id="15" name="Rettangolo arrotondato 14"/>
            <p:cNvSpPr/>
            <p:nvPr/>
          </p:nvSpPr>
          <p:spPr>
            <a:xfrm>
              <a:off x="4724400" y="6019800"/>
              <a:ext cx="2667000" cy="5334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8" name="Immagine 17" descr="images.jpeg"/>
          <p:cNvPicPr>
            <a:picLocks noChangeAspect="1"/>
          </p:cNvPicPr>
          <p:nvPr/>
        </p:nvPicPr>
        <p:blipFill>
          <a:blip r:embed="rId7"/>
          <a:stretch>
            <a:fillRect/>
          </a:stretch>
        </p:blipFill>
        <p:spPr>
          <a:xfrm>
            <a:off x="1752600" y="4495800"/>
            <a:ext cx="2134098" cy="19875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33994" y="326468"/>
            <a:ext cx="7570861" cy="1256861"/>
          </a:xfrm>
        </p:spPr>
        <p:txBody>
          <a:bodyPr>
            <a:noAutofit/>
          </a:bodyPr>
          <a:lstStyle/>
          <a:p>
            <a:r>
              <a:rPr lang="en-GB" sz="2300" b="1" dirty="0" smtClean="0">
                <a:solidFill>
                  <a:srgbClr val="800000"/>
                </a:solidFill>
                <a:latin typeface="Times"/>
                <a:cs typeface="Times"/>
              </a:rPr>
              <a:t>Nature of Problems</a:t>
            </a:r>
          </a:p>
          <a:p>
            <a:r>
              <a:rPr lang="en-GB" sz="2300" b="1" dirty="0" smtClean="0">
                <a:solidFill>
                  <a:srgbClr val="800000"/>
                </a:solidFill>
                <a:latin typeface="Times"/>
                <a:cs typeface="Times"/>
              </a:rPr>
              <a:t>Problems can vary in the </a:t>
            </a:r>
            <a:r>
              <a:rPr lang="en-GB" sz="2300" b="1" dirty="0" smtClean="0">
                <a:solidFill>
                  <a:srgbClr val="000000"/>
                </a:solidFill>
                <a:latin typeface="Times"/>
                <a:cs typeface="Times"/>
              </a:rPr>
              <a:t>amount of dynamicity (stability) </a:t>
            </a:r>
            <a:r>
              <a:rPr lang="en-GB" sz="2300" b="1" dirty="0" smtClean="0">
                <a:solidFill>
                  <a:srgbClr val="800000"/>
                </a:solidFill>
                <a:latin typeface="Times"/>
                <a:cs typeface="Times"/>
              </a:rPr>
              <a:t>they have in time</a:t>
            </a:r>
          </a:p>
          <a:p>
            <a:endParaRPr lang="en-GB" sz="2300" b="1" dirty="0" smtClean="0">
              <a:solidFill>
                <a:schemeClr val="tx1"/>
              </a:solidFill>
              <a:latin typeface="Times"/>
              <a:cs typeface="Times"/>
            </a:endParaRPr>
          </a:p>
          <a:p>
            <a:endParaRPr lang="en-GB" sz="2300" b="1" dirty="0" smtClean="0">
              <a:solidFill>
                <a:schemeClr val="tx1"/>
              </a:solidFill>
              <a:latin typeface="Times"/>
              <a:cs typeface="Times"/>
            </a:endParaRPr>
          </a:p>
        </p:txBody>
      </p:sp>
      <p:sp>
        <p:nvSpPr>
          <p:cNvPr id="31" name="CasellaDiTesto 30"/>
          <p:cNvSpPr txBox="1"/>
          <p:nvPr/>
        </p:nvSpPr>
        <p:spPr>
          <a:xfrm>
            <a:off x="284773" y="3153445"/>
            <a:ext cx="595085" cy="276999"/>
          </a:xfrm>
          <a:prstGeom prst="rect">
            <a:avLst/>
          </a:prstGeom>
          <a:noFill/>
        </p:spPr>
        <p:txBody>
          <a:bodyPr wrap="none" rtlCol="0">
            <a:spAutoFit/>
          </a:bodyPr>
          <a:lstStyle/>
          <a:p>
            <a:r>
              <a:rPr lang="en-GB" sz="1200" b="1" smtClean="0">
                <a:latin typeface="Times"/>
                <a:cs typeface="Times"/>
              </a:rPr>
              <a:t>Stable</a:t>
            </a:r>
            <a:endParaRPr lang="en-GB" sz="1200" b="1">
              <a:latin typeface="Times"/>
              <a:cs typeface="Times"/>
            </a:endParaRPr>
          </a:p>
        </p:txBody>
      </p:sp>
      <p:sp>
        <p:nvSpPr>
          <p:cNvPr id="33" name="Rettangolo 32"/>
          <p:cNvSpPr/>
          <p:nvPr/>
        </p:nvSpPr>
        <p:spPr>
          <a:xfrm>
            <a:off x="7921802" y="3153444"/>
            <a:ext cx="766105" cy="276999"/>
          </a:xfrm>
          <a:prstGeom prst="rect">
            <a:avLst/>
          </a:prstGeom>
        </p:spPr>
        <p:txBody>
          <a:bodyPr wrap="none">
            <a:spAutoFit/>
          </a:bodyPr>
          <a:lstStyle/>
          <a:p>
            <a:r>
              <a:rPr lang="en-GB" sz="1200" b="1" smtClean="0">
                <a:latin typeface="Times"/>
                <a:cs typeface="Times"/>
              </a:rPr>
              <a:t>Unstable</a:t>
            </a:r>
            <a:endParaRPr lang="en-GB" sz="1200" b="1">
              <a:latin typeface="Times"/>
              <a:cs typeface="Times"/>
            </a:endParaRPr>
          </a:p>
        </p:txBody>
      </p:sp>
      <p:cxnSp>
        <p:nvCxnSpPr>
          <p:cNvPr id="42" name="Connettore 2 41"/>
          <p:cNvCxnSpPr/>
          <p:nvPr/>
        </p:nvCxnSpPr>
        <p:spPr>
          <a:xfrm>
            <a:off x="433221" y="3476610"/>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342444" y="3153444"/>
            <a:ext cx="2454242"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Dinamicity</a:t>
            </a:r>
            <a:endParaRPr lang="en-GB" sz="1500" b="1">
              <a:latin typeface="Times"/>
              <a:cs typeface="Times"/>
            </a:endParaRPr>
          </a:p>
        </p:txBody>
      </p:sp>
      <p:pic>
        <p:nvPicPr>
          <p:cNvPr id="13" name="Immagine 12" descr="Unknown-3.jpeg"/>
          <p:cNvPicPr>
            <a:picLocks noChangeAspect="1"/>
          </p:cNvPicPr>
          <p:nvPr/>
        </p:nvPicPr>
        <p:blipFill>
          <a:blip r:embed="rId2"/>
          <a:stretch>
            <a:fillRect/>
          </a:stretch>
        </p:blipFill>
        <p:spPr>
          <a:xfrm>
            <a:off x="6934200" y="1450941"/>
            <a:ext cx="1702504" cy="1702504"/>
          </a:xfrm>
          <a:prstGeom prst="rect">
            <a:avLst/>
          </a:prstGeom>
        </p:spPr>
      </p:pic>
      <p:pic>
        <p:nvPicPr>
          <p:cNvPr id="14" name="Immagine 13" descr="Agamemnon-in-storm.jpg"/>
          <p:cNvPicPr>
            <a:picLocks noChangeAspect="1"/>
          </p:cNvPicPr>
          <p:nvPr/>
        </p:nvPicPr>
        <p:blipFill>
          <a:blip r:embed="rId3" cstate="print"/>
          <a:stretch>
            <a:fillRect/>
          </a:stretch>
        </p:blipFill>
        <p:spPr>
          <a:xfrm>
            <a:off x="6781800" y="3617416"/>
            <a:ext cx="1993107" cy="1411784"/>
          </a:xfrm>
          <a:prstGeom prst="rect">
            <a:avLst/>
          </a:prstGeom>
        </p:spPr>
      </p:pic>
      <p:pic>
        <p:nvPicPr>
          <p:cNvPr id="15" name="Immagine 14" descr="Unknown.jpeg"/>
          <p:cNvPicPr>
            <a:picLocks noChangeAspect="1"/>
          </p:cNvPicPr>
          <p:nvPr/>
        </p:nvPicPr>
        <p:blipFill>
          <a:blip r:embed="rId4"/>
          <a:stretch>
            <a:fillRect/>
          </a:stretch>
        </p:blipFill>
        <p:spPr>
          <a:xfrm>
            <a:off x="304800" y="1882048"/>
            <a:ext cx="1752600" cy="1312759"/>
          </a:xfrm>
          <a:prstGeom prst="rect">
            <a:avLst/>
          </a:prstGeom>
        </p:spPr>
      </p:pic>
      <p:pic>
        <p:nvPicPr>
          <p:cNvPr id="18" name="Immagine 17" descr="images.jpeg"/>
          <p:cNvPicPr>
            <a:picLocks noChangeAspect="1"/>
          </p:cNvPicPr>
          <p:nvPr/>
        </p:nvPicPr>
        <p:blipFill>
          <a:blip r:embed="rId5"/>
          <a:stretch>
            <a:fillRect/>
          </a:stretch>
        </p:blipFill>
        <p:spPr>
          <a:xfrm>
            <a:off x="284773" y="3546280"/>
            <a:ext cx="1696427" cy="1139205"/>
          </a:xfrm>
          <a:prstGeom prst="rect">
            <a:avLst/>
          </a:prstGeom>
        </p:spPr>
      </p:pic>
      <p:pic>
        <p:nvPicPr>
          <p:cNvPr id="11" name="Immagine 10" descr="A-little-Wheels-Problem-1285.jpg"/>
          <p:cNvPicPr>
            <a:picLocks noChangeAspect="1"/>
          </p:cNvPicPr>
          <p:nvPr/>
        </p:nvPicPr>
        <p:blipFill>
          <a:blip r:embed="rId6"/>
          <a:stretch>
            <a:fillRect/>
          </a:stretch>
        </p:blipFill>
        <p:spPr>
          <a:xfrm>
            <a:off x="5181600" y="4783074"/>
            <a:ext cx="1512303" cy="1686218"/>
          </a:xfrm>
          <a:prstGeom prst="rect">
            <a:avLst/>
          </a:prstGeom>
        </p:spPr>
      </p:pic>
      <p:pic>
        <p:nvPicPr>
          <p:cNvPr id="17" name="Immagine 16" descr="snail.jpg"/>
          <p:cNvPicPr>
            <a:picLocks noChangeAspect="1"/>
          </p:cNvPicPr>
          <p:nvPr/>
        </p:nvPicPr>
        <p:blipFill>
          <a:blip r:embed="rId7"/>
          <a:stretch>
            <a:fillRect/>
          </a:stretch>
        </p:blipFill>
        <p:spPr>
          <a:xfrm>
            <a:off x="1575202" y="4790185"/>
            <a:ext cx="1929998" cy="150766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62000" y="381000"/>
            <a:ext cx="7952806" cy="892732"/>
          </a:xfrm>
        </p:spPr>
        <p:txBody>
          <a:bodyPr>
            <a:noAutofit/>
          </a:bodyPr>
          <a:lstStyle/>
          <a:p>
            <a:r>
              <a:rPr lang="en-GB" sz="2300" b="1" dirty="0" smtClean="0">
                <a:solidFill>
                  <a:srgbClr val="800000"/>
                </a:solidFill>
                <a:latin typeface="Times"/>
                <a:cs typeface="Times"/>
              </a:rPr>
              <a:t>Nature of Problems</a:t>
            </a:r>
          </a:p>
          <a:p>
            <a:r>
              <a:rPr lang="en-GB" sz="2300" b="1" dirty="0" smtClean="0">
                <a:solidFill>
                  <a:srgbClr val="800000"/>
                </a:solidFill>
                <a:latin typeface="Times"/>
                <a:cs typeface="Times"/>
              </a:rPr>
              <a:t>Problems can vary in the </a:t>
            </a:r>
            <a:r>
              <a:rPr lang="en-GB" sz="2300" b="1" dirty="0" smtClean="0">
                <a:solidFill>
                  <a:srgbClr val="000000"/>
                </a:solidFill>
                <a:latin typeface="Times"/>
                <a:cs typeface="Times"/>
              </a:rPr>
              <a:t>amount of solution paths </a:t>
            </a:r>
            <a:r>
              <a:rPr lang="en-GB" sz="2300" b="1" dirty="0" smtClean="0">
                <a:solidFill>
                  <a:srgbClr val="800000"/>
                </a:solidFill>
                <a:latin typeface="Times"/>
                <a:cs typeface="Times"/>
              </a:rPr>
              <a:t>they have</a:t>
            </a:r>
          </a:p>
          <a:p>
            <a:endParaRPr lang="en-GB" sz="2300" b="1" dirty="0" smtClean="0">
              <a:solidFill>
                <a:schemeClr val="tx1"/>
              </a:solidFill>
              <a:latin typeface="Times"/>
              <a:cs typeface="Times"/>
            </a:endParaRPr>
          </a:p>
          <a:p>
            <a:endParaRPr lang="en-GB" sz="2300" b="1" dirty="0" smtClean="0">
              <a:solidFill>
                <a:schemeClr val="tx1"/>
              </a:solidFill>
              <a:latin typeface="Times"/>
              <a:cs typeface="Times"/>
            </a:endParaRPr>
          </a:p>
        </p:txBody>
      </p:sp>
      <p:sp>
        <p:nvSpPr>
          <p:cNvPr id="31" name="CasellaDiTesto 30"/>
          <p:cNvSpPr txBox="1"/>
          <p:nvPr/>
        </p:nvSpPr>
        <p:spPr>
          <a:xfrm>
            <a:off x="284773" y="3153445"/>
            <a:ext cx="928459" cy="276999"/>
          </a:xfrm>
          <a:prstGeom prst="rect">
            <a:avLst/>
          </a:prstGeom>
          <a:noFill/>
        </p:spPr>
        <p:txBody>
          <a:bodyPr wrap="none" rtlCol="0">
            <a:spAutoFit/>
          </a:bodyPr>
          <a:lstStyle/>
          <a:p>
            <a:r>
              <a:rPr lang="en-GB" sz="1200" b="1" smtClean="0">
                <a:latin typeface="Times"/>
                <a:cs typeface="Times"/>
              </a:rPr>
              <a:t>Single path</a:t>
            </a:r>
            <a:endParaRPr lang="en-GB" sz="1200" b="1">
              <a:latin typeface="Times"/>
              <a:cs typeface="Times"/>
            </a:endParaRPr>
          </a:p>
        </p:txBody>
      </p:sp>
      <p:sp>
        <p:nvSpPr>
          <p:cNvPr id="33" name="Rettangolo 32"/>
          <p:cNvSpPr/>
          <p:nvPr/>
        </p:nvSpPr>
        <p:spPr>
          <a:xfrm>
            <a:off x="7921802" y="3153444"/>
            <a:ext cx="1146618" cy="276999"/>
          </a:xfrm>
          <a:prstGeom prst="rect">
            <a:avLst/>
          </a:prstGeom>
        </p:spPr>
        <p:txBody>
          <a:bodyPr wrap="none">
            <a:spAutoFit/>
          </a:bodyPr>
          <a:lstStyle/>
          <a:p>
            <a:r>
              <a:rPr lang="en-GB" sz="1200" b="1" smtClean="0">
                <a:latin typeface="Times"/>
                <a:cs typeface="Times"/>
              </a:rPr>
              <a:t>Multiple paths</a:t>
            </a:r>
            <a:endParaRPr lang="en-GB" sz="1200" b="1">
              <a:latin typeface="Times"/>
              <a:cs typeface="Times"/>
            </a:endParaRPr>
          </a:p>
        </p:txBody>
      </p:sp>
      <p:cxnSp>
        <p:nvCxnSpPr>
          <p:cNvPr id="42" name="Connettore 2 41"/>
          <p:cNvCxnSpPr/>
          <p:nvPr/>
        </p:nvCxnSpPr>
        <p:spPr>
          <a:xfrm>
            <a:off x="433221" y="3476610"/>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342444" y="3153444"/>
            <a:ext cx="2454242"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Amount of Solution Paths</a:t>
            </a:r>
            <a:endParaRPr lang="en-GB" sz="1500" b="1">
              <a:latin typeface="Times"/>
              <a:cs typeface="Times"/>
            </a:endParaRPr>
          </a:p>
        </p:txBody>
      </p:sp>
      <p:pic>
        <p:nvPicPr>
          <p:cNvPr id="11" name="Immagine 10" descr="beckmap1.jpg"/>
          <p:cNvPicPr>
            <a:picLocks noChangeAspect="1"/>
          </p:cNvPicPr>
          <p:nvPr/>
        </p:nvPicPr>
        <p:blipFill>
          <a:blip r:embed="rId2" cstate="print"/>
          <a:stretch>
            <a:fillRect/>
          </a:stretch>
        </p:blipFill>
        <p:spPr>
          <a:xfrm>
            <a:off x="7239000" y="3581881"/>
            <a:ext cx="1854542" cy="1294919"/>
          </a:xfrm>
          <a:prstGeom prst="rect">
            <a:avLst/>
          </a:prstGeom>
        </p:spPr>
      </p:pic>
      <p:pic>
        <p:nvPicPr>
          <p:cNvPr id="12" name="Immagine 11" descr="Unknown-1.jpeg"/>
          <p:cNvPicPr>
            <a:picLocks noChangeAspect="1"/>
          </p:cNvPicPr>
          <p:nvPr/>
        </p:nvPicPr>
        <p:blipFill>
          <a:blip r:embed="rId3"/>
          <a:stretch>
            <a:fillRect/>
          </a:stretch>
        </p:blipFill>
        <p:spPr>
          <a:xfrm>
            <a:off x="7162800" y="1790644"/>
            <a:ext cx="1717127" cy="1362799"/>
          </a:xfrm>
          <a:prstGeom prst="rect">
            <a:avLst/>
          </a:prstGeom>
        </p:spPr>
      </p:pic>
      <p:pic>
        <p:nvPicPr>
          <p:cNvPr id="20" name="Immagine 19" descr="tunnel-300x225.jpg"/>
          <p:cNvPicPr>
            <a:picLocks noChangeAspect="1"/>
          </p:cNvPicPr>
          <p:nvPr/>
        </p:nvPicPr>
        <p:blipFill>
          <a:blip r:embed="rId4"/>
          <a:stretch>
            <a:fillRect/>
          </a:stretch>
        </p:blipFill>
        <p:spPr>
          <a:xfrm>
            <a:off x="433220" y="3692917"/>
            <a:ext cx="1781711" cy="1336283"/>
          </a:xfrm>
          <a:prstGeom prst="rect">
            <a:avLst/>
          </a:prstGeom>
        </p:spPr>
      </p:pic>
      <p:pic>
        <p:nvPicPr>
          <p:cNvPr id="22" name="Immagine 21" descr="943-broken_bridge.jpg"/>
          <p:cNvPicPr>
            <a:picLocks noChangeAspect="1"/>
          </p:cNvPicPr>
          <p:nvPr/>
        </p:nvPicPr>
        <p:blipFill>
          <a:blip r:embed="rId5" cstate="print"/>
          <a:stretch>
            <a:fillRect/>
          </a:stretch>
        </p:blipFill>
        <p:spPr>
          <a:xfrm>
            <a:off x="1698660" y="5257580"/>
            <a:ext cx="2187540" cy="1145417"/>
          </a:xfrm>
          <a:prstGeom prst="rect">
            <a:avLst/>
          </a:prstGeom>
        </p:spPr>
      </p:pic>
      <p:pic>
        <p:nvPicPr>
          <p:cNvPr id="23" name="Immagine 22" descr="_1971022_rope.jpg"/>
          <p:cNvPicPr>
            <a:picLocks noChangeAspect="1"/>
          </p:cNvPicPr>
          <p:nvPr/>
        </p:nvPicPr>
        <p:blipFill>
          <a:blip r:embed="rId6"/>
          <a:stretch>
            <a:fillRect/>
          </a:stretch>
        </p:blipFill>
        <p:spPr>
          <a:xfrm>
            <a:off x="457200" y="1295400"/>
            <a:ext cx="1440445" cy="1920594"/>
          </a:xfrm>
          <a:prstGeom prst="rect">
            <a:avLst/>
          </a:prstGeom>
        </p:spPr>
      </p:pic>
      <p:pic>
        <p:nvPicPr>
          <p:cNvPr id="13" name="Immagine 12" descr="11382066-oplossingen-en-strategieafa-n-met-de-doelen-en-de-strategische-reis-kiezen-van-de-juiste-strategisch.jpg"/>
          <p:cNvPicPr>
            <a:picLocks noChangeAspect="1"/>
          </p:cNvPicPr>
          <p:nvPr/>
        </p:nvPicPr>
        <p:blipFill>
          <a:blip r:embed="rId7" cstate="print"/>
          <a:stretch>
            <a:fillRect/>
          </a:stretch>
        </p:blipFill>
        <p:spPr>
          <a:xfrm>
            <a:off x="5638800" y="4572000"/>
            <a:ext cx="1513663" cy="184593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known.jpeg"/>
          <p:cNvPicPr>
            <a:picLocks noChangeAspect="1"/>
          </p:cNvPicPr>
          <p:nvPr/>
        </p:nvPicPr>
        <p:blipFill>
          <a:blip r:embed="rId2"/>
          <a:stretch>
            <a:fillRect/>
          </a:stretch>
        </p:blipFill>
        <p:spPr>
          <a:xfrm>
            <a:off x="3278220" y="2621160"/>
            <a:ext cx="2397719" cy="1660642"/>
          </a:xfrm>
          <a:prstGeom prst="rect">
            <a:avLst/>
          </a:prstGeom>
        </p:spPr>
      </p:pic>
      <p:sp>
        <p:nvSpPr>
          <p:cNvPr id="18" name="Rettangolo 17"/>
          <p:cNvSpPr/>
          <p:nvPr/>
        </p:nvSpPr>
        <p:spPr>
          <a:xfrm>
            <a:off x="533400" y="762000"/>
            <a:ext cx="8227019" cy="446276"/>
          </a:xfrm>
          <a:prstGeom prst="rect">
            <a:avLst/>
          </a:prstGeom>
        </p:spPr>
        <p:txBody>
          <a:bodyPr wrap="none">
            <a:spAutoFit/>
          </a:bodyPr>
          <a:lstStyle/>
          <a:p>
            <a:r>
              <a:rPr lang="en-GB" sz="2300" b="1" dirty="0" smtClean="0">
                <a:solidFill>
                  <a:srgbClr val="800000"/>
                </a:solidFill>
                <a:latin typeface="Times"/>
                <a:cs typeface="Times"/>
              </a:rPr>
              <a:t>Nature of Problem – Well-Structured / Ill-Structured (Wisdom)</a:t>
            </a:r>
            <a:endParaRPr lang="en-GB" sz="2300" dirty="0"/>
          </a:p>
        </p:txBody>
      </p:sp>
      <p:sp>
        <p:nvSpPr>
          <p:cNvPr id="10" name="Rettangolo 9"/>
          <p:cNvSpPr/>
          <p:nvPr/>
        </p:nvSpPr>
        <p:spPr>
          <a:xfrm>
            <a:off x="694305" y="1709335"/>
            <a:ext cx="3115867" cy="830997"/>
          </a:xfrm>
          <a:prstGeom prst="rect">
            <a:avLst/>
          </a:prstGeom>
        </p:spPr>
        <p:txBody>
          <a:bodyPr wrap="square">
            <a:spAutoFit/>
          </a:bodyPr>
          <a:lstStyle/>
          <a:p>
            <a:r>
              <a:rPr lang="en-GB" sz="1200" i="1" smtClean="0">
                <a:latin typeface="Times"/>
                <a:cs typeface="Times"/>
              </a:rPr>
              <a:t>UNKNOWNS: Prepare for the unknown by studying how others in the past have coped with the unforeseeable and the unpredictable.</a:t>
            </a:r>
          </a:p>
          <a:p>
            <a:r>
              <a:rPr lang="en-GB" sz="1200" smtClean="0">
                <a:latin typeface="Times"/>
                <a:cs typeface="Times"/>
              </a:rPr>
              <a:t>George S. Patton</a:t>
            </a:r>
            <a:endParaRPr lang="en-GB" sz="1200"/>
          </a:p>
        </p:txBody>
      </p:sp>
      <p:sp>
        <p:nvSpPr>
          <p:cNvPr id="11" name="Rettangolo 10"/>
          <p:cNvSpPr/>
          <p:nvPr/>
        </p:nvSpPr>
        <p:spPr>
          <a:xfrm>
            <a:off x="4619936" y="1605497"/>
            <a:ext cx="3842528" cy="1015663"/>
          </a:xfrm>
          <a:prstGeom prst="rect">
            <a:avLst/>
          </a:prstGeom>
        </p:spPr>
        <p:txBody>
          <a:bodyPr wrap="square">
            <a:spAutoFit/>
          </a:bodyPr>
          <a:lstStyle/>
          <a:p>
            <a:r>
              <a:rPr lang="en-GB" sz="1200" i="1" smtClean="0">
                <a:latin typeface="Times"/>
                <a:cs typeface="Times"/>
              </a:rPr>
              <a:t>INTERPRETATION: Everyone in a complex system has a slightly different interpretation. The more interpretations we gather, the easier it becomes to gain a sense of the whole.</a:t>
            </a:r>
          </a:p>
          <a:p>
            <a:r>
              <a:rPr lang="en-GB" sz="1200" smtClean="0">
                <a:latin typeface="Times"/>
                <a:cs typeface="Times"/>
              </a:rPr>
              <a:t>Margaret J. Wheatley </a:t>
            </a:r>
            <a:endParaRPr lang="en-GB" sz="1200"/>
          </a:p>
        </p:txBody>
      </p:sp>
      <p:sp>
        <p:nvSpPr>
          <p:cNvPr id="13" name="Rettangolo 12"/>
          <p:cNvSpPr/>
          <p:nvPr/>
        </p:nvSpPr>
        <p:spPr>
          <a:xfrm>
            <a:off x="2525167" y="4646149"/>
            <a:ext cx="4572000" cy="1569660"/>
          </a:xfrm>
          <a:prstGeom prst="rect">
            <a:avLst/>
          </a:prstGeom>
        </p:spPr>
        <p:txBody>
          <a:bodyPr>
            <a:spAutoFit/>
          </a:bodyPr>
          <a:lstStyle/>
          <a:p>
            <a:r>
              <a:rPr lang="en-GB" sz="1200" i="1" smtClean="0">
                <a:latin typeface="Times"/>
                <a:cs typeface="Times"/>
              </a:rPr>
              <a:t>INTERDISCIPLINARITY: So much of new knowledge and new applications and ideas come when people from different disciplines combine their expertise or their ways of thinking and looking at problems to discover new solutions, ... If we could begin to do that kind of thing and foster the collective growth in many different fields that we are involved in, I think it would be a lot more fun, as well as a lot more productive.</a:t>
            </a:r>
            <a:endParaRPr lang="en-GB" sz="1200" b="1" i="1" smtClean="0">
              <a:latin typeface="Times"/>
              <a:cs typeface="Times"/>
            </a:endParaRPr>
          </a:p>
          <a:p>
            <a:r>
              <a:rPr lang="en-GB" sz="1200" smtClean="0">
                <a:latin typeface="Times"/>
                <a:cs typeface="Times"/>
              </a:rPr>
              <a:t>Eric Roberts	</a:t>
            </a:r>
          </a:p>
        </p:txBody>
      </p:sp>
      <p:sp>
        <p:nvSpPr>
          <p:cNvPr id="14" name="Rettangolo 13"/>
          <p:cNvSpPr/>
          <p:nvPr/>
        </p:nvSpPr>
        <p:spPr>
          <a:xfrm>
            <a:off x="434508" y="3081473"/>
            <a:ext cx="3173597" cy="1200329"/>
          </a:xfrm>
          <a:prstGeom prst="rect">
            <a:avLst/>
          </a:prstGeom>
        </p:spPr>
        <p:txBody>
          <a:bodyPr wrap="square">
            <a:spAutoFit/>
          </a:bodyPr>
          <a:lstStyle/>
          <a:p>
            <a:r>
              <a:rPr lang="en-GB" sz="1200" i="1" smtClean="0">
                <a:latin typeface="Times"/>
                <a:cs typeface="Times"/>
              </a:rPr>
              <a:t>DYNAMISM: A free society is not calm and eventless place - that is the kind of static, dead society dictators try to create. Free societies are dynamic, noisy, turbulent, and full of radical disagreements.</a:t>
            </a:r>
          </a:p>
          <a:p>
            <a:r>
              <a:rPr lang="en-GB" sz="1200" smtClean="0">
                <a:latin typeface="Times"/>
                <a:cs typeface="Times"/>
              </a:rPr>
              <a:t>Salman Rushdie</a:t>
            </a:r>
            <a:endParaRPr lang="en-GB" sz="1200">
              <a:latin typeface="Times"/>
              <a:cs typeface="Times"/>
            </a:endParaRPr>
          </a:p>
        </p:txBody>
      </p:sp>
      <p:sp>
        <p:nvSpPr>
          <p:cNvPr id="19" name="Rettangolo 18"/>
          <p:cNvSpPr/>
          <p:nvPr/>
        </p:nvSpPr>
        <p:spPr>
          <a:xfrm>
            <a:off x="5549800" y="2955830"/>
            <a:ext cx="3332354" cy="1200329"/>
          </a:xfrm>
          <a:prstGeom prst="rect">
            <a:avLst/>
          </a:prstGeom>
        </p:spPr>
        <p:txBody>
          <a:bodyPr wrap="square">
            <a:spAutoFit/>
          </a:bodyPr>
          <a:lstStyle/>
          <a:p>
            <a:r>
              <a:rPr lang="en-GB" sz="1200" i="1" smtClean="0">
                <a:latin typeface="Times"/>
                <a:cs typeface="Times"/>
              </a:rPr>
              <a:t>MULTIPLE PATHS: The future is not some place we are going to, but one we are creating. The </a:t>
            </a:r>
            <a:r>
              <a:rPr lang="en-GB" sz="1200" b="1" i="1" smtClean="0">
                <a:latin typeface="Times"/>
                <a:cs typeface="Times"/>
              </a:rPr>
              <a:t>paths</a:t>
            </a:r>
            <a:r>
              <a:rPr lang="en-GB" sz="1200" i="1" smtClean="0">
                <a:latin typeface="Times"/>
                <a:cs typeface="Times"/>
              </a:rPr>
              <a:t> are not to be found, but made, and the activity of making them, changes both the maker and the destination. </a:t>
            </a:r>
          </a:p>
          <a:p>
            <a:r>
              <a:rPr lang="en-GB" sz="1200" smtClean="0">
                <a:latin typeface="Times"/>
                <a:cs typeface="Times"/>
              </a:rPr>
              <a:t>John Schaar </a:t>
            </a:r>
            <a:endParaRPr lang="en-GB" sz="1200">
              <a:latin typeface="Times"/>
              <a:cs typeface="Time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79345" y="397488"/>
            <a:ext cx="3868066" cy="323165"/>
          </a:xfrm>
          <a:prstGeom prst="rect">
            <a:avLst/>
          </a:prstGeom>
          <a:noFill/>
        </p:spPr>
        <p:txBody>
          <a:bodyPr wrap="none" rtlCol="0">
            <a:spAutoFit/>
          </a:bodyPr>
          <a:lstStyle/>
          <a:p>
            <a:r>
              <a:rPr lang="en-GB" sz="1500" b="1" smtClean="0">
                <a:latin typeface="Times"/>
                <a:cs typeface="Times"/>
              </a:rPr>
              <a:t>POEM related to Multiple Paths to Solutions</a:t>
            </a:r>
            <a:endParaRPr lang="en-GB" sz="1500" b="1">
              <a:latin typeface="Times"/>
              <a:cs typeface="Times"/>
            </a:endParaRPr>
          </a:p>
        </p:txBody>
      </p:sp>
      <p:sp>
        <p:nvSpPr>
          <p:cNvPr id="7" name="Rettangolo 6"/>
          <p:cNvSpPr/>
          <p:nvPr/>
        </p:nvSpPr>
        <p:spPr>
          <a:xfrm>
            <a:off x="1710248" y="931855"/>
            <a:ext cx="2752289" cy="5232200"/>
          </a:xfrm>
          <a:prstGeom prst="rect">
            <a:avLst/>
          </a:prstGeom>
        </p:spPr>
        <p:txBody>
          <a:bodyPr wrap="square">
            <a:spAutoFit/>
          </a:bodyPr>
          <a:lstStyle/>
          <a:p>
            <a:r>
              <a:rPr lang="en-GB" sz="1200" b="1" smtClean="0">
                <a:latin typeface="Times"/>
                <a:cs typeface="Times"/>
              </a:rPr>
              <a:t>Roads Go Ever On</a:t>
            </a:r>
          </a:p>
          <a:p>
            <a:endParaRPr lang="en-GB" sz="1200" smtClean="0">
              <a:latin typeface="Times"/>
              <a:cs typeface="Times"/>
            </a:endParaRPr>
          </a:p>
          <a:p>
            <a:r>
              <a:rPr lang="en-GB" sz="1200" smtClean="0">
                <a:latin typeface="Times"/>
                <a:cs typeface="Times"/>
              </a:rPr>
              <a:t>Roads go ever ever on,</a:t>
            </a:r>
          </a:p>
          <a:p>
            <a:r>
              <a:rPr lang="en-GB" sz="1200" smtClean="0">
                <a:latin typeface="Times"/>
                <a:cs typeface="Times"/>
              </a:rPr>
              <a:t>Over rock and under tree,</a:t>
            </a:r>
          </a:p>
          <a:p>
            <a:r>
              <a:rPr lang="en-GB" sz="1200" smtClean="0">
                <a:latin typeface="Times"/>
                <a:cs typeface="Times"/>
              </a:rPr>
              <a:t>By caves where never sun has shone,</a:t>
            </a:r>
          </a:p>
          <a:p>
            <a:r>
              <a:rPr lang="en-GB" sz="1200" smtClean="0">
                <a:latin typeface="Times"/>
                <a:cs typeface="Times"/>
              </a:rPr>
              <a:t>By streams that never find the sea;</a:t>
            </a:r>
          </a:p>
          <a:p>
            <a:r>
              <a:rPr lang="en-GB" sz="1200" smtClean="0">
                <a:latin typeface="Times"/>
                <a:cs typeface="Times"/>
              </a:rPr>
              <a:t>Over snow by winter sown,</a:t>
            </a:r>
          </a:p>
          <a:p>
            <a:r>
              <a:rPr lang="en-GB" sz="1200" smtClean="0">
                <a:latin typeface="Times"/>
                <a:cs typeface="Times"/>
              </a:rPr>
              <a:t>And through the merry flowers of June,</a:t>
            </a:r>
          </a:p>
          <a:p>
            <a:r>
              <a:rPr lang="en-GB" sz="1200" smtClean="0">
                <a:latin typeface="Times"/>
                <a:cs typeface="Times"/>
              </a:rPr>
              <a:t>Over grass and over stone,</a:t>
            </a:r>
          </a:p>
          <a:p>
            <a:r>
              <a:rPr lang="en-GB" sz="1200" smtClean="0">
                <a:latin typeface="Times"/>
                <a:cs typeface="Times"/>
              </a:rPr>
              <a:t>And under mountains in the moon.</a:t>
            </a:r>
          </a:p>
          <a:p>
            <a:endParaRPr lang="en-GB" sz="1200" smtClean="0">
              <a:latin typeface="Times"/>
              <a:cs typeface="Times"/>
            </a:endParaRPr>
          </a:p>
          <a:p>
            <a:r>
              <a:rPr lang="en-GB" sz="1200" smtClean="0">
                <a:latin typeface="Times"/>
                <a:cs typeface="Times"/>
              </a:rPr>
              <a:t>Roads go ever ever on,</a:t>
            </a:r>
          </a:p>
          <a:p>
            <a:r>
              <a:rPr lang="en-GB" sz="1200" smtClean="0">
                <a:latin typeface="Times"/>
                <a:cs typeface="Times"/>
              </a:rPr>
              <a:t>Under cloud and under star.</a:t>
            </a:r>
          </a:p>
          <a:p>
            <a:r>
              <a:rPr lang="en-GB" sz="1200" smtClean="0">
                <a:latin typeface="Times"/>
                <a:cs typeface="Times"/>
              </a:rPr>
              <a:t>Yet feet that wandering have gone</a:t>
            </a:r>
          </a:p>
          <a:p>
            <a:r>
              <a:rPr lang="en-GB" sz="1200" smtClean="0">
                <a:latin typeface="Times"/>
                <a:cs typeface="Times"/>
              </a:rPr>
              <a:t>Turn at last to home afar.</a:t>
            </a:r>
          </a:p>
          <a:p>
            <a:r>
              <a:rPr lang="en-GB" sz="1200" smtClean="0">
                <a:latin typeface="Times"/>
                <a:cs typeface="Times"/>
              </a:rPr>
              <a:t>Eyes that fire and sword have seen,</a:t>
            </a:r>
          </a:p>
          <a:p>
            <a:r>
              <a:rPr lang="en-GB" sz="1200" smtClean="0">
                <a:latin typeface="Times"/>
                <a:cs typeface="Times"/>
              </a:rPr>
              <a:t>And horror in the halls of stone</a:t>
            </a:r>
          </a:p>
          <a:p>
            <a:r>
              <a:rPr lang="en-GB" sz="1200" smtClean="0">
                <a:latin typeface="Times"/>
                <a:cs typeface="Times"/>
              </a:rPr>
              <a:t>Look at last on meadows green,</a:t>
            </a:r>
          </a:p>
          <a:p>
            <a:r>
              <a:rPr lang="en-GB" sz="1200" smtClean="0">
                <a:latin typeface="Times"/>
                <a:cs typeface="Times"/>
              </a:rPr>
              <a:t>And trees and hills they long have known.</a:t>
            </a:r>
          </a:p>
          <a:p>
            <a:endParaRPr lang="en-GB" sz="1200" smtClean="0">
              <a:latin typeface="Times"/>
              <a:cs typeface="Times"/>
            </a:endParaRPr>
          </a:p>
          <a:p>
            <a:r>
              <a:rPr lang="en-GB" sz="1200" smtClean="0">
                <a:latin typeface="Times"/>
                <a:cs typeface="Times"/>
              </a:rPr>
              <a:t>The Road goes ever on and on</a:t>
            </a:r>
          </a:p>
          <a:p>
            <a:r>
              <a:rPr lang="en-GB" sz="1200" smtClean="0">
                <a:latin typeface="Times"/>
                <a:cs typeface="Times"/>
              </a:rPr>
              <a:t>Down from the door where it began.</a:t>
            </a:r>
          </a:p>
          <a:p>
            <a:r>
              <a:rPr lang="en-GB" sz="1200" smtClean="0">
                <a:latin typeface="Times"/>
                <a:cs typeface="Times"/>
              </a:rPr>
              <a:t>Now far ahead the Road has gone,</a:t>
            </a:r>
          </a:p>
          <a:p>
            <a:r>
              <a:rPr lang="en-GB" sz="1200" smtClean="0">
                <a:latin typeface="Times"/>
                <a:cs typeface="Times"/>
              </a:rPr>
              <a:t>And I must follow, if I can,</a:t>
            </a:r>
          </a:p>
          <a:p>
            <a:r>
              <a:rPr lang="en-GB" sz="1200" smtClean="0">
                <a:latin typeface="Times"/>
                <a:cs typeface="Times"/>
              </a:rPr>
              <a:t>Pursuing it with eager feet,</a:t>
            </a:r>
          </a:p>
          <a:p>
            <a:r>
              <a:rPr lang="en-GB" sz="1200" smtClean="0">
                <a:latin typeface="Times"/>
                <a:cs typeface="Times"/>
              </a:rPr>
              <a:t>Until it joins some larger way,</a:t>
            </a:r>
          </a:p>
          <a:p>
            <a:r>
              <a:rPr lang="en-GB" sz="1200" smtClean="0">
                <a:latin typeface="Times"/>
                <a:cs typeface="Times"/>
              </a:rPr>
              <a:t>Where many paths and errands meet.</a:t>
            </a:r>
          </a:p>
          <a:p>
            <a:endParaRPr lang="en-GB" sz="1000" smtClean="0">
              <a:latin typeface="Times"/>
              <a:cs typeface="Times"/>
            </a:endParaRPr>
          </a:p>
        </p:txBody>
      </p:sp>
      <p:pic>
        <p:nvPicPr>
          <p:cNvPr id="9" name="Immagine 8"/>
          <p:cNvPicPr>
            <a:picLocks noChangeAspect="1"/>
          </p:cNvPicPr>
          <p:nvPr/>
        </p:nvPicPr>
        <p:blipFill>
          <a:blip r:embed="rId2"/>
          <a:stretch>
            <a:fillRect/>
          </a:stretch>
        </p:blipFill>
        <p:spPr>
          <a:xfrm>
            <a:off x="5755793" y="4532840"/>
            <a:ext cx="1958187" cy="1944525"/>
          </a:xfrm>
          <a:prstGeom prst="rect">
            <a:avLst/>
          </a:prstGeom>
        </p:spPr>
      </p:pic>
      <p:sp>
        <p:nvSpPr>
          <p:cNvPr id="13" name="Rettangolo 12"/>
          <p:cNvSpPr/>
          <p:nvPr/>
        </p:nvSpPr>
        <p:spPr>
          <a:xfrm>
            <a:off x="5159350" y="1116521"/>
            <a:ext cx="2827218" cy="3416319"/>
          </a:xfrm>
          <a:prstGeom prst="rect">
            <a:avLst/>
          </a:prstGeom>
        </p:spPr>
        <p:txBody>
          <a:bodyPr wrap="square">
            <a:spAutoFit/>
          </a:bodyPr>
          <a:lstStyle/>
          <a:p>
            <a:r>
              <a:rPr lang="en-GB" sz="1200" smtClean="0">
                <a:latin typeface="Times"/>
                <a:cs typeface="Times"/>
              </a:rPr>
              <a:t>The Road goes ever on and on</a:t>
            </a:r>
          </a:p>
          <a:p>
            <a:r>
              <a:rPr lang="en-GB" sz="1200" smtClean="0">
                <a:latin typeface="Times"/>
                <a:cs typeface="Times"/>
              </a:rPr>
              <a:t>Down from the door where it began.</a:t>
            </a:r>
          </a:p>
          <a:p>
            <a:r>
              <a:rPr lang="en-GB" sz="1200" smtClean="0">
                <a:latin typeface="Times"/>
                <a:cs typeface="Times"/>
              </a:rPr>
              <a:t>Now far ahead the Road has gone,</a:t>
            </a:r>
          </a:p>
          <a:p>
            <a:r>
              <a:rPr lang="en-GB" sz="1200" smtClean="0">
                <a:latin typeface="Times"/>
                <a:cs typeface="Times"/>
              </a:rPr>
              <a:t>And I must follow, if I can,</a:t>
            </a:r>
          </a:p>
          <a:p>
            <a:r>
              <a:rPr lang="en-GB" sz="1200" smtClean="0">
                <a:latin typeface="Times"/>
                <a:cs typeface="Times"/>
              </a:rPr>
              <a:t>Pursuing it with weary feet,</a:t>
            </a:r>
          </a:p>
          <a:p>
            <a:r>
              <a:rPr lang="en-GB" sz="1200" smtClean="0">
                <a:latin typeface="Times"/>
                <a:cs typeface="Times"/>
              </a:rPr>
              <a:t>Until it joins some larger way,</a:t>
            </a:r>
          </a:p>
          <a:p>
            <a:r>
              <a:rPr lang="en-GB" sz="1200" smtClean="0">
                <a:latin typeface="Times"/>
                <a:cs typeface="Times"/>
              </a:rPr>
              <a:t>Where many paths and errands meet.</a:t>
            </a:r>
          </a:p>
          <a:p>
            <a:r>
              <a:rPr lang="en-GB" sz="1200" smtClean="0">
                <a:latin typeface="Times"/>
                <a:cs typeface="Times"/>
              </a:rPr>
              <a:t>And whither then? I cannot say.</a:t>
            </a:r>
          </a:p>
          <a:p>
            <a:endParaRPr lang="en-GB" sz="1200" smtClean="0">
              <a:latin typeface="Times"/>
              <a:cs typeface="Times"/>
            </a:endParaRPr>
          </a:p>
          <a:p>
            <a:r>
              <a:rPr lang="en-GB" sz="1200" smtClean="0">
                <a:latin typeface="Times"/>
                <a:cs typeface="Times"/>
              </a:rPr>
              <a:t>The Road goes ever on and on</a:t>
            </a:r>
          </a:p>
          <a:p>
            <a:r>
              <a:rPr lang="en-GB" sz="1200" smtClean="0">
                <a:latin typeface="Times"/>
                <a:cs typeface="Times"/>
              </a:rPr>
              <a:t>Out from the door where it began.</a:t>
            </a:r>
          </a:p>
          <a:p>
            <a:r>
              <a:rPr lang="en-GB" sz="1200" smtClean="0">
                <a:latin typeface="Times"/>
                <a:cs typeface="Times"/>
              </a:rPr>
              <a:t>Now far ahead the Road has gone.</a:t>
            </a:r>
          </a:p>
          <a:p>
            <a:r>
              <a:rPr lang="en-GB" sz="1200" smtClean="0">
                <a:latin typeface="Times"/>
                <a:cs typeface="Times"/>
              </a:rPr>
              <a:t>Let others follow, if they can!</a:t>
            </a:r>
          </a:p>
          <a:p>
            <a:r>
              <a:rPr lang="en-GB" sz="1200" smtClean="0">
                <a:latin typeface="Times"/>
                <a:cs typeface="Times"/>
              </a:rPr>
              <a:t>Let them a journey new begin.</a:t>
            </a:r>
          </a:p>
          <a:p>
            <a:r>
              <a:rPr lang="en-GB" sz="1200" smtClean="0">
                <a:latin typeface="Times"/>
                <a:cs typeface="Times"/>
              </a:rPr>
              <a:t>But I at last with weary feet</a:t>
            </a:r>
          </a:p>
          <a:p>
            <a:r>
              <a:rPr lang="en-GB" sz="1200" smtClean="0">
                <a:latin typeface="Times"/>
                <a:cs typeface="Times"/>
              </a:rPr>
              <a:t>Will turn towards the lighted inn,</a:t>
            </a:r>
          </a:p>
          <a:p>
            <a:r>
              <a:rPr lang="en-GB" sz="1200" smtClean="0">
                <a:latin typeface="Times"/>
                <a:cs typeface="Times"/>
              </a:rPr>
              <a:t>My evening-rest and sleep to meet.”</a:t>
            </a:r>
          </a:p>
          <a:p>
            <a:r>
              <a:rPr lang="en-GB" sz="1200" smtClean="0">
                <a:latin typeface="Times"/>
                <a:cs typeface="Times"/>
              </a:rPr>
              <a:t>J.R.R. Tolkien (The Lord of the Rings)</a:t>
            </a:r>
            <a:endParaRPr lang="en-GB" sz="1200">
              <a:latin typeface="Times"/>
              <a:cs typeface="Time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914400" y="2362200"/>
            <a:ext cx="7467600" cy="1447800"/>
          </a:xfrm>
        </p:spPr>
        <p:txBody>
          <a:bodyPr>
            <a:normAutofit/>
          </a:bodyPr>
          <a:lstStyle/>
          <a:p>
            <a:r>
              <a:rPr lang="en-GB" sz="2300" b="1" smtClean="0">
                <a:solidFill>
                  <a:srgbClr val="800000"/>
                </a:solidFill>
                <a:latin typeface="Times"/>
                <a:cs typeface="Times"/>
              </a:rPr>
              <a:t>Nature of Problems</a:t>
            </a:r>
          </a:p>
          <a:p>
            <a:endParaRPr lang="en-GB" sz="2300" b="1" smtClean="0">
              <a:solidFill>
                <a:srgbClr val="800000"/>
              </a:solidFill>
              <a:latin typeface="Times"/>
              <a:cs typeface="Times"/>
            </a:endParaRPr>
          </a:p>
          <a:p>
            <a:r>
              <a:rPr lang="en-GB" sz="2300" b="1" smtClean="0">
                <a:solidFill>
                  <a:srgbClr val="800000"/>
                </a:solidFill>
                <a:latin typeface="Times"/>
                <a:cs typeface="Times"/>
              </a:rPr>
              <a:t>Instrument to Assess the STRUCTURE of a Problem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719087" y="1373095"/>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tc>
                <a:tc>
                  <a:txBody>
                    <a:bodyPr/>
                    <a:lstStyle/>
                    <a:p>
                      <a:pPr algn="ctr"/>
                      <a:r>
                        <a:rPr lang="it-IT" sz="1500" dirty="0" err="1" smtClean="0"/>
                        <a:t>2</a:t>
                      </a:r>
                      <a:endParaRPr lang="it-IT" sz="1500" dirty="0"/>
                    </a:p>
                  </a:txBody>
                  <a:tcPr/>
                </a:tc>
                <a:tc>
                  <a:txBody>
                    <a:bodyPr/>
                    <a:lstStyle/>
                    <a:p>
                      <a:pPr algn="ctr"/>
                      <a:r>
                        <a:rPr lang="it-IT" sz="1500" dirty="0" err="1" smtClean="0"/>
                        <a:t>3</a:t>
                      </a:r>
                      <a:endParaRPr lang="it-IT" sz="1500" dirty="0"/>
                    </a:p>
                  </a:txBody>
                  <a:tcPr/>
                </a:tc>
                <a:tc>
                  <a:txBody>
                    <a:bodyPr/>
                    <a:lstStyle/>
                    <a:p>
                      <a:pPr algn="ctr"/>
                      <a:r>
                        <a:rPr lang="it-IT" sz="1500" dirty="0" err="1" smtClean="0"/>
                        <a:t>4</a:t>
                      </a:r>
                      <a:endParaRPr lang="it-IT" sz="1500" dirty="0"/>
                    </a:p>
                  </a:txBody>
                  <a:tcPr/>
                </a:tc>
                <a:tc>
                  <a:txBody>
                    <a:bodyPr/>
                    <a:lstStyle/>
                    <a:p>
                      <a:pPr algn="ctr"/>
                      <a:r>
                        <a:rPr lang="it-IT" sz="1500" dirty="0" err="1" smtClean="0"/>
                        <a:t>5</a:t>
                      </a:r>
                      <a:endParaRPr lang="it-IT" sz="1500" dirty="0"/>
                    </a:p>
                  </a:txBody>
                  <a:tcPr/>
                </a:tc>
                <a:tc>
                  <a:txBody>
                    <a:bodyPr/>
                    <a:lstStyle/>
                    <a:p>
                      <a:pPr algn="ctr"/>
                      <a:r>
                        <a:rPr lang="it-IT" sz="1500" dirty="0" err="1" smtClean="0"/>
                        <a:t>6</a:t>
                      </a:r>
                      <a:endParaRPr lang="it-IT" sz="1500" dirty="0"/>
                    </a:p>
                  </a:txBody>
                  <a:tcPr/>
                </a:tc>
                <a:tc>
                  <a:txBody>
                    <a:bodyPr/>
                    <a:lstStyle/>
                    <a:p>
                      <a:pPr algn="ctr"/>
                      <a:r>
                        <a:rPr lang="it-IT" sz="1500" dirty="0" err="1" smtClean="0"/>
                        <a:t>7</a:t>
                      </a:r>
                      <a:endParaRPr lang="it-IT" sz="1500" dirty="0"/>
                    </a:p>
                  </a:txBody>
                  <a:tcPr/>
                </a:tc>
                <a:tc>
                  <a:txBody>
                    <a:bodyPr/>
                    <a:lstStyle/>
                    <a:p>
                      <a:pPr algn="ctr"/>
                      <a:r>
                        <a:rPr lang="it-IT" sz="1500" dirty="0" err="1" smtClean="0"/>
                        <a:t>8</a:t>
                      </a:r>
                      <a:endParaRPr lang="it-IT" sz="1500" dirty="0"/>
                    </a:p>
                  </a:txBody>
                  <a:tcPr/>
                </a:tc>
                <a:tc>
                  <a:txBody>
                    <a:bodyPr/>
                    <a:lstStyle/>
                    <a:p>
                      <a:pPr algn="ctr"/>
                      <a:r>
                        <a:rPr lang="it-IT" sz="1500" dirty="0" err="1" smtClean="0"/>
                        <a:t>9</a:t>
                      </a:r>
                      <a:endParaRPr lang="it-IT" sz="1500" dirty="0"/>
                    </a:p>
                  </a:txBody>
                  <a:tcPr/>
                </a:tc>
                <a:tc>
                  <a:txBody>
                    <a:bodyPr/>
                    <a:lstStyle/>
                    <a:p>
                      <a:pPr algn="ctr"/>
                      <a:r>
                        <a:rPr lang="it-IT" sz="1500" dirty="0" smtClean="0"/>
                        <a:t>10</a:t>
                      </a:r>
                      <a:endParaRPr lang="it-IT" sz="1500" dirty="0"/>
                    </a:p>
                  </a:txBody>
                  <a:tcPr/>
                </a:tc>
              </a:tr>
            </a:tbl>
          </a:graphicData>
        </a:graphic>
      </p:graphicFrame>
      <p:sp>
        <p:nvSpPr>
          <p:cNvPr id="5" name="Rettangolo arrotondato 4"/>
          <p:cNvSpPr/>
          <p:nvPr/>
        </p:nvSpPr>
        <p:spPr>
          <a:xfrm>
            <a:off x="2841987" y="1152757"/>
            <a:ext cx="2679119" cy="203956"/>
          </a:xfrm>
          <a:prstGeom prst="roundRect">
            <a:avLst/>
          </a:prstGeom>
          <a:solidFill>
            <a:schemeClr val="accent5">
              <a:lumMod val="20000"/>
              <a:lumOff val="8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Transparency </a:t>
            </a:r>
          </a:p>
          <a:p>
            <a:pPr algn="ctr"/>
            <a:endParaRPr lang="en-GB" sz="1200">
              <a:latin typeface="Times"/>
              <a:cs typeface="Times"/>
            </a:endParaRPr>
          </a:p>
        </p:txBody>
      </p:sp>
      <p:sp>
        <p:nvSpPr>
          <p:cNvPr id="6" name="CasellaDiTesto 5"/>
          <p:cNvSpPr txBox="1"/>
          <p:nvPr/>
        </p:nvSpPr>
        <p:spPr>
          <a:xfrm>
            <a:off x="524096" y="5529532"/>
            <a:ext cx="1224840" cy="276999"/>
          </a:xfrm>
          <a:prstGeom prst="rect">
            <a:avLst/>
          </a:prstGeom>
          <a:noFill/>
        </p:spPr>
        <p:txBody>
          <a:bodyPr wrap="none" rtlCol="0">
            <a:spAutoFit/>
          </a:bodyPr>
          <a:lstStyle/>
          <a:p>
            <a:r>
              <a:rPr lang="en-GB" sz="1200" b="1" smtClean="0">
                <a:latin typeface="Times"/>
                <a:cs typeface="Times"/>
              </a:rPr>
              <a:t>Well-structured</a:t>
            </a:r>
            <a:endParaRPr lang="en-GB" sz="1200" b="1">
              <a:latin typeface="Times"/>
              <a:cs typeface="Times"/>
            </a:endParaRPr>
          </a:p>
        </p:txBody>
      </p:sp>
      <p:sp>
        <p:nvSpPr>
          <p:cNvPr id="8" name="Rettangolo 7"/>
          <p:cNvSpPr/>
          <p:nvPr/>
        </p:nvSpPr>
        <p:spPr>
          <a:xfrm>
            <a:off x="6584588" y="5513150"/>
            <a:ext cx="1070951" cy="276999"/>
          </a:xfrm>
          <a:prstGeom prst="rect">
            <a:avLst/>
          </a:prstGeom>
        </p:spPr>
        <p:txBody>
          <a:bodyPr wrap="none">
            <a:spAutoFit/>
          </a:bodyPr>
          <a:lstStyle/>
          <a:p>
            <a:r>
              <a:rPr lang="en-GB" sz="1200" b="1" smtClean="0">
                <a:latin typeface="Times"/>
                <a:cs typeface="Times"/>
              </a:rPr>
              <a:t>Ill-structured</a:t>
            </a:r>
            <a:endParaRPr lang="en-GB" sz="1200" b="1">
              <a:latin typeface="Times"/>
              <a:cs typeface="Times"/>
            </a:endParaRPr>
          </a:p>
        </p:txBody>
      </p:sp>
      <p:graphicFrame>
        <p:nvGraphicFramePr>
          <p:cNvPr id="9" name="Tabella 8"/>
          <p:cNvGraphicFramePr>
            <a:graphicFrameLocks noGrp="1"/>
          </p:cNvGraphicFramePr>
          <p:nvPr/>
        </p:nvGraphicFramePr>
        <p:xfrm>
          <a:off x="719087" y="2120976"/>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tc>
                <a:tc>
                  <a:txBody>
                    <a:bodyPr/>
                    <a:lstStyle/>
                    <a:p>
                      <a:pPr algn="ctr"/>
                      <a:r>
                        <a:rPr lang="it-IT" sz="1500" dirty="0" err="1" smtClean="0"/>
                        <a:t>2</a:t>
                      </a:r>
                      <a:endParaRPr lang="it-IT" sz="1500" dirty="0"/>
                    </a:p>
                  </a:txBody>
                  <a:tcPr/>
                </a:tc>
                <a:tc>
                  <a:txBody>
                    <a:bodyPr/>
                    <a:lstStyle/>
                    <a:p>
                      <a:pPr algn="ctr"/>
                      <a:r>
                        <a:rPr lang="it-IT" sz="1500" dirty="0" err="1" smtClean="0"/>
                        <a:t>3</a:t>
                      </a:r>
                      <a:endParaRPr lang="it-IT" sz="1500" dirty="0"/>
                    </a:p>
                  </a:txBody>
                  <a:tcPr/>
                </a:tc>
                <a:tc>
                  <a:txBody>
                    <a:bodyPr/>
                    <a:lstStyle/>
                    <a:p>
                      <a:pPr algn="ctr"/>
                      <a:r>
                        <a:rPr lang="it-IT" sz="1500" dirty="0" err="1" smtClean="0"/>
                        <a:t>4</a:t>
                      </a:r>
                      <a:endParaRPr lang="it-IT" sz="1500" dirty="0"/>
                    </a:p>
                  </a:txBody>
                  <a:tcPr/>
                </a:tc>
                <a:tc>
                  <a:txBody>
                    <a:bodyPr/>
                    <a:lstStyle/>
                    <a:p>
                      <a:pPr algn="ctr"/>
                      <a:r>
                        <a:rPr lang="it-IT" sz="1500" dirty="0" err="1" smtClean="0"/>
                        <a:t>5</a:t>
                      </a:r>
                      <a:endParaRPr lang="it-IT" sz="1500" dirty="0"/>
                    </a:p>
                  </a:txBody>
                  <a:tcPr/>
                </a:tc>
                <a:tc>
                  <a:txBody>
                    <a:bodyPr/>
                    <a:lstStyle/>
                    <a:p>
                      <a:pPr algn="ctr"/>
                      <a:r>
                        <a:rPr lang="it-IT" sz="1500" dirty="0" err="1" smtClean="0"/>
                        <a:t>6</a:t>
                      </a:r>
                      <a:endParaRPr lang="it-IT" sz="1500" dirty="0"/>
                    </a:p>
                  </a:txBody>
                  <a:tcPr/>
                </a:tc>
                <a:tc>
                  <a:txBody>
                    <a:bodyPr/>
                    <a:lstStyle/>
                    <a:p>
                      <a:pPr algn="ctr"/>
                      <a:r>
                        <a:rPr lang="it-IT" sz="1500" dirty="0" err="1" smtClean="0"/>
                        <a:t>7</a:t>
                      </a:r>
                      <a:endParaRPr lang="it-IT" sz="1500" dirty="0"/>
                    </a:p>
                  </a:txBody>
                  <a:tcPr/>
                </a:tc>
                <a:tc>
                  <a:txBody>
                    <a:bodyPr/>
                    <a:lstStyle/>
                    <a:p>
                      <a:pPr algn="ctr"/>
                      <a:r>
                        <a:rPr lang="it-IT" sz="1500" dirty="0" err="1" smtClean="0"/>
                        <a:t>8</a:t>
                      </a:r>
                      <a:endParaRPr lang="it-IT" sz="1500" dirty="0"/>
                    </a:p>
                  </a:txBody>
                  <a:tcPr/>
                </a:tc>
                <a:tc>
                  <a:txBody>
                    <a:bodyPr/>
                    <a:lstStyle/>
                    <a:p>
                      <a:pPr algn="ctr"/>
                      <a:r>
                        <a:rPr lang="it-IT" sz="1500" dirty="0" err="1" smtClean="0"/>
                        <a:t>9</a:t>
                      </a:r>
                      <a:endParaRPr lang="it-IT" sz="1500" dirty="0"/>
                    </a:p>
                  </a:txBody>
                  <a:tcPr/>
                </a:tc>
                <a:tc>
                  <a:txBody>
                    <a:bodyPr/>
                    <a:lstStyle/>
                    <a:p>
                      <a:pPr algn="ctr"/>
                      <a:r>
                        <a:rPr lang="it-IT" sz="1500" dirty="0" smtClean="0"/>
                        <a:t>10</a:t>
                      </a:r>
                      <a:endParaRPr lang="it-IT" sz="1500" dirty="0"/>
                    </a:p>
                  </a:txBody>
                  <a:tcPr/>
                </a:tc>
              </a:tr>
            </a:tbl>
          </a:graphicData>
        </a:graphic>
      </p:graphicFrame>
      <p:sp>
        <p:nvSpPr>
          <p:cNvPr id="10" name="Rettangolo arrotondato 9"/>
          <p:cNvSpPr/>
          <p:nvPr/>
        </p:nvSpPr>
        <p:spPr>
          <a:xfrm>
            <a:off x="2841989" y="1900638"/>
            <a:ext cx="2679118" cy="203956"/>
          </a:xfrm>
          <a:prstGeom prst="roundRect">
            <a:avLst/>
          </a:prstGeom>
          <a:solidFill>
            <a:schemeClr val="accent5">
              <a:lumMod val="20000"/>
              <a:lumOff val="8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Heterogeinity of Interpretations</a:t>
            </a:r>
          </a:p>
          <a:p>
            <a:pPr algn="ctr"/>
            <a:endParaRPr lang="en-GB" sz="1200">
              <a:latin typeface="Times"/>
              <a:cs typeface="Times"/>
            </a:endParaRPr>
          </a:p>
        </p:txBody>
      </p:sp>
      <p:graphicFrame>
        <p:nvGraphicFramePr>
          <p:cNvPr id="11" name="Tabella 10"/>
          <p:cNvGraphicFramePr>
            <a:graphicFrameLocks noGrp="1"/>
          </p:cNvGraphicFramePr>
          <p:nvPr/>
        </p:nvGraphicFramePr>
        <p:xfrm>
          <a:off x="719087" y="2884218"/>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tc>
                <a:tc>
                  <a:txBody>
                    <a:bodyPr/>
                    <a:lstStyle/>
                    <a:p>
                      <a:pPr algn="ctr"/>
                      <a:r>
                        <a:rPr lang="it-IT" sz="1500" dirty="0" err="1" smtClean="0"/>
                        <a:t>2</a:t>
                      </a:r>
                      <a:endParaRPr lang="it-IT" sz="1500" dirty="0"/>
                    </a:p>
                  </a:txBody>
                  <a:tcPr/>
                </a:tc>
                <a:tc>
                  <a:txBody>
                    <a:bodyPr/>
                    <a:lstStyle/>
                    <a:p>
                      <a:pPr algn="ctr"/>
                      <a:r>
                        <a:rPr lang="it-IT" sz="1500" dirty="0" err="1" smtClean="0"/>
                        <a:t>3</a:t>
                      </a:r>
                      <a:endParaRPr lang="it-IT" sz="1500" dirty="0"/>
                    </a:p>
                  </a:txBody>
                  <a:tcPr/>
                </a:tc>
                <a:tc>
                  <a:txBody>
                    <a:bodyPr/>
                    <a:lstStyle/>
                    <a:p>
                      <a:pPr algn="ctr"/>
                      <a:r>
                        <a:rPr lang="it-IT" sz="1500" dirty="0" err="1" smtClean="0"/>
                        <a:t>4</a:t>
                      </a:r>
                      <a:endParaRPr lang="it-IT" sz="1500" dirty="0"/>
                    </a:p>
                  </a:txBody>
                  <a:tcPr/>
                </a:tc>
                <a:tc>
                  <a:txBody>
                    <a:bodyPr/>
                    <a:lstStyle/>
                    <a:p>
                      <a:pPr algn="ctr"/>
                      <a:r>
                        <a:rPr lang="it-IT" sz="1500" dirty="0" err="1" smtClean="0"/>
                        <a:t>5</a:t>
                      </a:r>
                      <a:endParaRPr lang="it-IT" sz="1500" dirty="0"/>
                    </a:p>
                  </a:txBody>
                  <a:tcPr/>
                </a:tc>
                <a:tc>
                  <a:txBody>
                    <a:bodyPr/>
                    <a:lstStyle/>
                    <a:p>
                      <a:pPr algn="ctr"/>
                      <a:r>
                        <a:rPr lang="it-IT" sz="1500" dirty="0" err="1" smtClean="0"/>
                        <a:t>6</a:t>
                      </a:r>
                      <a:endParaRPr lang="it-IT" sz="1500" dirty="0"/>
                    </a:p>
                  </a:txBody>
                  <a:tcPr/>
                </a:tc>
                <a:tc>
                  <a:txBody>
                    <a:bodyPr/>
                    <a:lstStyle/>
                    <a:p>
                      <a:pPr algn="ctr"/>
                      <a:r>
                        <a:rPr lang="it-IT" sz="1500" dirty="0" err="1" smtClean="0"/>
                        <a:t>7</a:t>
                      </a:r>
                      <a:endParaRPr lang="it-IT" sz="1500" dirty="0"/>
                    </a:p>
                  </a:txBody>
                  <a:tcPr/>
                </a:tc>
                <a:tc>
                  <a:txBody>
                    <a:bodyPr/>
                    <a:lstStyle/>
                    <a:p>
                      <a:pPr algn="ctr"/>
                      <a:r>
                        <a:rPr lang="it-IT" sz="1500" dirty="0" err="1" smtClean="0"/>
                        <a:t>8</a:t>
                      </a:r>
                      <a:endParaRPr lang="it-IT" sz="1500" dirty="0"/>
                    </a:p>
                  </a:txBody>
                  <a:tcPr/>
                </a:tc>
                <a:tc>
                  <a:txBody>
                    <a:bodyPr/>
                    <a:lstStyle/>
                    <a:p>
                      <a:pPr algn="ctr"/>
                      <a:r>
                        <a:rPr lang="it-IT" sz="1500" dirty="0" err="1" smtClean="0"/>
                        <a:t>9</a:t>
                      </a:r>
                      <a:endParaRPr lang="it-IT" sz="1500" dirty="0"/>
                    </a:p>
                  </a:txBody>
                  <a:tcPr/>
                </a:tc>
                <a:tc>
                  <a:txBody>
                    <a:bodyPr/>
                    <a:lstStyle/>
                    <a:p>
                      <a:pPr algn="ctr"/>
                      <a:r>
                        <a:rPr lang="it-IT" sz="1500" dirty="0" smtClean="0"/>
                        <a:t>10</a:t>
                      </a:r>
                      <a:endParaRPr lang="it-IT" sz="1500" dirty="0"/>
                    </a:p>
                  </a:txBody>
                  <a:tcPr/>
                </a:tc>
              </a:tr>
            </a:tbl>
          </a:graphicData>
        </a:graphic>
      </p:graphicFrame>
      <p:sp>
        <p:nvSpPr>
          <p:cNvPr id="12" name="Rettangolo arrotondato 11"/>
          <p:cNvSpPr/>
          <p:nvPr/>
        </p:nvSpPr>
        <p:spPr>
          <a:xfrm>
            <a:off x="2841987" y="2663880"/>
            <a:ext cx="2679119" cy="203956"/>
          </a:xfrm>
          <a:prstGeom prst="roundRect">
            <a:avLst/>
          </a:prstGeom>
          <a:solidFill>
            <a:schemeClr val="accent5">
              <a:lumMod val="20000"/>
              <a:lumOff val="8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Interdisciplinarity</a:t>
            </a:r>
          </a:p>
          <a:p>
            <a:pPr algn="ctr"/>
            <a:endParaRPr lang="en-GB" sz="1200">
              <a:latin typeface="Times"/>
              <a:cs typeface="Times"/>
            </a:endParaRPr>
          </a:p>
        </p:txBody>
      </p:sp>
      <p:graphicFrame>
        <p:nvGraphicFramePr>
          <p:cNvPr id="13" name="Tabella 12"/>
          <p:cNvGraphicFramePr>
            <a:graphicFrameLocks noGrp="1"/>
          </p:cNvGraphicFramePr>
          <p:nvPr/>
        </p:nvGraphicFramePr>
        <p:xfrm>
          <a:off x="719087" y="3755663"/>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tc>
                <a:tc>
                  <a:txBody>
                    <a:bodyPr/>
                    <a:lstStyle/>
                    <a:p>
                      <a:pPr algn="ctr"/>
                      <a:r>
                        <a:rPr lang="it-IT" sz="1500" dirty="0" err="1" smtClean="0"/>
                        <a:t>2</a:t>
                      </a:r>
                      <a:endParaRPr lang="it-IT" sz="1500" dirty="0"/>
                    </a:p>
                  </a:txBody>
                  <a:tcPr/>
                </a:tc>
                <a:tc>
                  <a:txBody>
                    <a:bodyPr/>
                    <a:lstStyle/>
                    <a:p>
                      <a:pPr algn="ctr"/>
                      <a:r>
                        <a:rPr lang="it-IT" sz="1500" dirty="0" err="1" smtClean="0"/>
                        <a:t>3</a:t>
                      </a:r>
                      <a:endParaRPr lang="it-IT" sz="1500" dirty="0"/>
                    </a:p>
                  </a:txBody>
                  <a:tcPr/>
                </a:tc>
                <a:tc>
                  <a:txBody>
                    <a:bodyPr/>
                    <a:lstStyle/>
                    <a:p>
                      <a:pPr algn="ctr"/>
                      <a:r>
                        <a:rPr lang="it-IT" sz="1500" dirty="0" err="1" smtClean="0"/>
                        <a:t>4</a:t>
                      </a:r>
                      <a:endParaRPr lang="it-IT" sz="1500" dirty="0"/>
                    </a:p>
                  </a:txBody>
                  <a:tcPr/>
                </a:tc>
                <a:tc>
                  <a:txBody>
                    <a:bodyPr/>
                    <a:lstStyle/>
                    <a:p>
                      <a:pPr algn="ctr"/>
                      <a:r>
                        <a:rPr lang="it-IT" sz="1500" dirty="0" err="1" smtClean="0"/>
                        <a:t>5</a:t>
                      </a:r>
                      <a:endParaRPr lang="it-IT" sz="1500" dirty="0"/>
                    </a:p>
                  </a:txBody>
                  <a:tcPr/>
                </a:tc>
                <a:tc>
                  <a:txBody>
                    <a:bodyPr/>
                    <a:lstStyle/>
                    <a:p>
                      <a:pPr algn="ctr"/>
                      <a:r>
                        <a:rPr lang="it-IT" sz="1500" dirty="0" err="1" smtClean="0"/>
                        <a:t>6</a:t>
                      </a:r>
                      <a:endParaRPr lang="it-IT" sz="1500" dirty="0"/>
                    </a:p>
                  </a:txBody>
                  <a:tcPr/>
                </a:tc>
                <a:tc>
                  <a:txBody>
                    <a:bodyPr/>
                    <a:lstStyle/>
                    <a:p>
                      <a:pPr algn="ctr"/>
                      <a:r>
                        <a:rPr lang="it-IT" sz="1500" dirty="0" err="1" smtClean="0"/>
                        <a:t>7</a:t>
                      </a:r>
                      <a:endParaRPr lang="it-IT" sz="1500" dirty="0"/>
                    </a:p>
                  </a:txBody>
                  <a:tcPr/>
                </a:tc>
                <a:tc>
                  <a:txBody>
                    <a:bodyPr/>
                    <a:lstStyle/>
                    <a:p>
                      <a:pPr algn="ctr"/>
                      <a:r>
                        <a:rPr lang="it-IT" sz="1500" dirty="0" err="1" smtClean="0"/>
                        <a:t>8</a:t>
                      </a:r>
                      <a:endParaRPr lang="it-IT" sz="1500" dirty="0"/>
                    </a:p>
                  </a:txBody>
                  <a:tcPr/>
                </a:tc>
                <a:tc>
                  <a:txBody>
                    <a:bodyPr/>
                    <a:lstStyle/>
                    <a:p>
                      <a:pPr algn="ctr"/>
                      <a:r>
                        <a:rPr lang="it-IT" sz="1500" dirty="0" err="1" smtClean="0"/>
                        <a:t>9</a:t>
                      </a:r>
                      <a:endParaRPr lang="it-IT" sz="1500" dirty="0"/>
                    </a:p>
                  </a:txBody>
                  <a:tcPr/>
                </a:tc>
                <a:tc>
                  <a:txBody>
                    <a:bodyPr/>
                    <a:lstStyle/>
                    <a:p>
                      <a:pPr algn="ctr"/>
                      <a:r>
                        <a:rPr lang="it-IT" sz="1500" dirty="0" smtClean="0"/>
                        <a:t>10</a:t>
                      </a:r>
                      <a:endParaRPr lang="it-IT" sz="1500" dirty="0"/>
                    </a:p>
                  </a:txBody>
                  <a:tcPr/>
                </a:tc>
              </a:tr>
            </a:tbl>
          </a:graphicData>
        </a:graphic>
      </p:graphicFrame>
      <p:sp>
        <p:nvSpPr>
          <p:cNvPr id="14" name="Rettangolo arrotondato 13"/>
          <p:cNvSpPr/>
          <p:nvPr/>
        </p:nvSpPr>
        <p:spPr>
          <a:xfrm>
            <a:off x="2841987" y="3535325"/>
            <a:ext cx="2679119" cy="203956"/>
          </a:xfrm>
          <a:prstGeom prst="roundRect">
            <a:avLst/>
          </a:prstGeom>
          <a:solidFill>
            <a:schemeClr val="accent5">
              <a:lumMod val="20000"/>
              <a:lumOff val="8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Dynamicity</a:t>
            </a:r>
          </a:p>
          <a:p>
            <a:pPr algn="ctr"/>
            <a:endParaRPr lang="en-GB" sz="1200">
              <a:latin typeface="Times"/>
              <a:cs typeface="Times"/>
            </a:endParaRPr>
          </a:p>
        </p:txBody>
      </p:sp>
      <p:graphicFrame>
        <p:nvGraphicFramePr>
          <p:cNvPr id="15" name="Tabella 14"/>
          <p:cNvGraphicFramePr>
            <a:graphicFrameLocks noGrp="1"/>
          </p:cNvGraphicFramePr>
          <p:nvPr/>
        </p:nvGraphicFramePr>
        <p:xfrm>
          <a:off x="719087" y="4590026"/>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tc>
                <a:tc>
                  <a:txBody>
                    <a:bodyPr/>
                    <a:lstStyle/>
                    <a:p>
                      <a:pPr algn="ctr"/>
                      <a:r>
                        <a:rPr lang="it-IT" sz="1500" dirty="0" err="1" smtClean="0"/>
                        <a:t>2</a:t>
                      </a:r>
                      <a:endParaRPr lang="it-IT" sz="1500" dirty="0"/>
                    </a:p>
                  </a:txBody>
                  <a:tcPr/>
                </a:tc>
                <a:tc>
                  <a:txBody>
                    <a:bodyPr/>
                    <a:lstStyle/>
                    <a:p>
                      <a:pPr algn="ctr"/>
                      <a:r>
                        <a:rPr lang="it-IT" sz="1500" dirty="0" err="1" smtClean="0"/>
                        <a:t>3</a:t>
                      </a:r>
                      <a:endParaRPr lang="it-IT" sz="1500" dirty="0"/>
                    </a:p>
                  </a:txBody>
                  <a:tcPr/>
                </a:tc>
                <a:tc>
                  <a:txBody>
                    <a:bodyPr/>
                    <a:lstStyle/>
                    <a:p>
                      <a:pPr algn="ctr"/>
                      <a:r>
                        <a:rPr lang="it-IT" sz="1500" dirty="0" err="1" smtClean="0"/>
                        <a:t>4</a:t>
                      </a:r>
                      <a:endParaRPr lang="it-IT" sz="1500" dirty="0"/>
                    </a:p>
                  </a:txBody>
                  <a:tcPr/>
                </a:tc>
                <a:tc>
                  <a:txBody>
                    <a:bodyPr/>
                    <a:lstStyle/>
                    <a:p>
                      <a:pPr algn="ctr"/>
                      <a:r>
                        <a:rPr lang="it-IT" sz="1500" dirty="0" err="1" smtClean="0"/>
                        <a:t>5</a:t>
                      </a:r>
                      <a:endParaRPr lang="it-IT" sz="1500" dirty="0"/>
                    </a:p>
                  </a:txBody>
                  <a:tcPr/>
                </a:tc>
                <a:tc>
                  <a:txBody>
                    <a:bodyPr/>
                    <a:lstStyle/>
                    <a:p>
                      <a:pPr algn="ctr"/>
                      <a:r>
                        <a:rPr lang="it-IT" sz="1500" dirty="0" err="1" smtClean="0"/>
                        <a:t>6</a:t>
                      </a:r>
                      <a:endParaRPr lang="it-IT" sz="1500" dirty="0"/>
                    </a:p>
                  </a:txBody>
                  <a:tcPr/>
                </a:tc>
                <a:tc>
                  <a:txBody>
                    <a:bodyPr/>
                    <a:lstStyle/>
                    <a:p>
                      <a:pPr algn="ctr"/>
                      <a:r>
                        <a:rPr lang="it-IT" sz="1500" dirty="0" err="1" smtClean="0"/>
                        <a:t>7</a:t>
                      </a:r>
                      <a:endParaRPr lang="it-IT" sz="1500" dirty="0"/>
                    </a:p>
                  </a:txBody>
                  <a:tcPr/>
                </a:tc>
                <a:tc>
                  <a:txBody>
                    <a:bodyPr/>
                    <a:lstStyle/>
                    <a:p>
                      <a:pPr algn="ctr"/>
                      <a:r>
                        <a:rPr lang="it-IT" sz="1500" dirty="0" err="1" smtClean="0"/>
                        <a:t>8</a:t>
                      </a:r>
                      <a:endParaRPr lang="it-IT" sz="1500" dirty="0"/>
                    </a:p>
                  </a:txBody>
                  <a:tcPr/>
                </a:tc>
                <a:tc>
                  <a:txBody>
                    <a:bodyPr/>
                    <a:lstStyle/>
                    <a:p>
                      <a:pPr algn="ctr"/>
                      <a:r>
                        <a:rPr lang="it-IT" sz="1500" dirty="0" err="1" smtClean="0"/>
                        <a:t>9</a:t>
                      </a:r>
                      <a:endParaRPr lang="it-IT" sz="1500" dirty="0"/>
                    </a:p>
                  </a:txBody>
                  <a:tcPr/>
                </a:tc>
                <a:tc>
                  <a:txBody>
                    <a:bodyPr/>
                    <a:lstStyle/>
                    <a:p>
                      <a:pPr algn="ctr"/>
                      <a:r>
                        <a:rPr lang="it-IT" sz="1500" dirty="0" smtClean="0"/>
                        <a:t>10</a:t>
                      </a:r>
                      <a:endParaRPr lang="it-IT" sz="1500" dirty="0"/>
                    </a:p>
                  </a:txBody>
                  <a:tcPr/>
                </a:tc>
              </a:tr>
            </a:tbl>
          </a:graphicData>
        </a:graphic>
      </p:graphicFrame>
      <p:sp>
        <p:nvSpPr>
          <p:cNvPr id="16" name="Rettangolo arrotondato 15"/>
          <p:cNvSpPr/>
          <p:nvPr/>
        </p:nvSpPr>
        <p:spPr>
          <a:xfrm>
            <a:off x="2841987" y="4369688"/>
            <a:ext cx="2679119" cy="203956"/>
          </a:xfrm>
          <a:prstGeom prst="roundRect">
            <a:avLst/>
          </a:prstGeom>
          <a:solidFill>
            <a:schemeClr val="accent5">
              <a:lumMod val="20000"/>
              <a:lumOff val="8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Competing Alternatives Solutions</a:t>
            </a:r>
          </a:p>
          <a:p>
            <a:pPr algn="ctr"/>
            <a:endParaRPr lang="en-GB" sz="1200">
              <a:latin typeface="Times"/>
              <a:cs typeface="Times"/>
            </a:endParaRPr>
          </a:p>
        </p:txBody>
      </p:sp>
      <p:sp>
        <p:nvSpPr>
          <p:cNvPr id="17" name="CasellaDiTesto 16"/>
          <p:cNvSpPr txBox="1"/>
          <p:nvPr/>
        </p:nvSpPr>
        <p:spPr>
          <a:xfrm>
            <a:off x="552221" y="1079714"/>
            <a:ext cx="851515" cy="276999"/>
          </a:xfrm>
          <a:prstGeom prst="rect">
            <a:avLst/>
          </a:prstGeom>
          <a:noFill/>
        </p:spPr>
        <p:txBody>
          <a:bodyPr wrap="none" rtlCol="0">
            <a:spAutoFit/>
          </a:bodyPr>
          <a:lstStyle/>
          <a:p>
            <a:r>
              <a:rPr lang="en-GB" sz="1200" smtClean="0">
                <a:latin typeface="Times"/>
                <a:cs typeface="Times"/>
              </a:rPr>
              <a:t>All known</a:t>
            </a:r>
            <a:endParaRPr lang="en-GB" sz="1200">
              <a:latin typeface="Times"/>
              <a:cs typeface="Times"/>
            </a:endParaRPr>
          </a:p>
        </p:txBody>
      </p:sp>
      <p:sp>
        <p:nvSpPr>
          <p:cNvPr id="18" name="Rettangolo 17"/>
          <p:cNvSpPr/>
          <p:nvPr/>
        </p:nvSpPr>
        <p:spPr>
          <a:xfrm>
            <a:off x="343869" y="1827595"/>
            <a:ext cx="1445378" cy="276999"/>
          </a:xfrm>
          <a:prstGeom prst="rect">
            <a:avLst/>
          </a:prstGeom>
        </p:spPr>
        <p:txBody>
          <a:bodyPr wrap="none">
            <a:spAutoFit/>
          </a:bodyPr>
          <a:lstStyle/>
          <a:p>
            <a:r>
              <a:rPr lang="en-GB" sz="1200" smtClean="0">
                <a:latin typeface="Times"/>
                <a:cs typeface="Times"/>
              </a:rPr>
              <a:t>Single interpretation</a:t>
            </a:r>
            <a:endParaRPr lang="en-GB" sz="1200">
              <a:latin typeface="Times"/>
              <a:cs typeface="Times"/>
            </a:endParaRPr>
          </a:p>
        </p:txBody>
      </p:sp>
      <p:sp>
        <p:nvSpPr>
          <p:cNvPr id="19" name="Rettangolo 18"/>
          <p:cNvSpPr/>
          <p:nvPr/>
        </p:nvSpPr>
        <p:spPr>
          <a:xfrm>
            <a:off x="552221" y="3478664"/>
            <a:ext cx="569312" cy="276999"/>
          </a:xfrm>
          <a:prstGeom prst="rect">
            <a:avLst/>
          </a:prstGeom>
        </p:spPr>
        <p:txBody>
          <a:bodyPr wrap="none">
            <a:spAutoFit/>
          </a:bodyPr>
          <a:lstStyle/>
          <a:p>
            <a:r>
              <a:rPr lang="en-GB" sz="1200" smtClean="0">
                <a:latin typeface="Times"/>
                <a:cs typeface="Times"/>
              </a:rPr>
              <a:t>Stable</a:t>
            </a:r>
            <a:endParaRPr lang="en-GB" sz="1200">
              <a:latin typeface="Times"/>
              <a:cs typeface="Times"/>
            </a:endParaRPr>
          </a:p>
        </p:txBody>
      </p:sp>
      <p:sp>
        <p:nvSpPr>
          <p:cNvPr id="20" name="Rettangolo 19"/>
          <p:cNvSpPr/>
          <p:nvPr/>
        </p:nvSpPr>
        <p:spPr>
          <a:xfrm>
            <a:off x="343869" y="2607219"/>
            <a:ext cx="1214771" cy="276999"/>
          </a:xfrm>
          <a:prstGeom prst="rect">
            <a:avLst/>
          </a:prstGeom>
        </p:spPr>
        <p:txBody>
          <a:bodyPr wrap="none">
            <a:spAutoFit/>
          </a:bodyPr>
          <a:lstStyle/>
          <a:p>
            <a:r>
              <a:rPr lang="en-GB" sz="1200" smtClean="0">
                <a:latin typeface="Times"/>
                <a:cs typeface="Times"/>
              </a:rPr>
              <a:t>Single discipline</a:t>
            </a:r>
            <a:endParaRPr lang="en-GB" sz="1200">
              <a:latin typeface="Times"/>
              <a:cs typeface="Times"/>
            </a:endParaRPr>
          </a:p>
        </p:txBody>
      </p:sp>
      <p:sp>
        <p:nvSpPr>
          <p:cNvPr id="21" name="Rettangolo 20"/>
          <p:cNvSpPr/>
          <p:nvPr/>
        </p:nvSpPr>
        <p:spPr>
          <a:xfrm>
            <a:off x="142868" y="4313027"/>
            <a:ext cx="1415772" cy="276999"/>
          </a:xfrm>
          <a:prstGeom prst="rect">
            <a:avLst/>
          </a:prstGeom>
        </p:spPr>
        <p:txBody>
          <a:bodyPr wrap="none">
            <a:spAutoFit/>
          </a:bodyPr>
          <a:lstStyle/>
          <a:p>
            <a:r>
              <a:rPr lang="en-GB" sz="1200" smtClean="0">
                <a:latin typeface="Times"/>
                <a:cs typeface="Times"/>
              </a:rPr>
              <a:t>Single solution path</a:t>
            </a:r>
            <a:endParaRPr lang="en-GB" sz="1200">
              <a:latin typeface="Times"/>
              <a:cs typeface="Times"/>
            </a:endParaRPr>
          </a:p>
        </p:txBody>
      </p:sp>
      <p:sp>
        <p:nvSpPr>
          <p:cNvPr id="22" name="CasellaDiTesto 21"/>
          <p:cNvSpPr txBox="1"/>
          <p:nvPr/>
        </p:nvSpPr>
        <p:spPr>
          <a:xfrm>
            <a:off x="6610136" y="1079714"/>
            <a:ext cx="1214846" cy="276999"/>
          </a:xfrm>
          <a:prstGeom prst="rect">
            <a:avLst/>
          </a:prstGeom>
          <a:noFill/>
        </p:spPr>
        <p:txBody>
          <a:bodyPr wrap="none" rtlCol="0">
            <a:spAutoFit/>
          </a:bodyPr>
          <a:lstStyle/>
          <a:p>
            <a:r>
              <a:rPr lang="en-GB" sz="1200" smtClean="0">
                <a:latin typeface="Times"/>
                <a:cs typeface="Times"/>
              </a:rPr>
              <a:t>Many unknowns</a:t>
            </a:r>
            <a:endParaRPr lang="en-GB" sz="1200">
              <a:latin typeface="Times"/>
              <a:cs typeface="Times"/>
            </a:endParaRPr>
          </a:p>
        </p:txBody>
      </p:sp>
      <p:sp>
        <p:nvSpPr>
          <p:cNvPr id="23" name="Rettangolo 22"/>
          <p:cNvSpPr/>
          <p:nvPr/>
        </p:nvSpPr>
        <p:spPr>
          <a:xfrm>
            <a:off x="6443474" y="1843977"/>
            <a:ext cx="1471001" cy="276999"/>
          </a:xfrm>
          <a:prstGeom prst="rect">
            <a:avLst/>
          </a:prstGeom>
        </p:spPr>
        <p:txBody>
          <a:bodyPr wrap="none">
            <a:spAutoFit/>
          </a:bodyPr>
          <a:lstStyle/>
          <a:p>
            <a:r>
              <a:rPr lang="en-GB" sz="1200" smtClean="0">
                <a:latin typeface="Times"/>
                <a:cs typeface="Times"/>
              </a:rPr>
              <a:t>Many interpretations</a:t>
            </a:r>
            <a:endParaRPr lang="en-GB" sz="1200">
              <a:latin typeface="Times"/>
              <a:cs typeface="Times"/>
            </a:endParaRPr>
          </a:p>
        </p:txBody>
      </p:sp>
      <p:sp>
        <p:nvSpPr>
          <p:cNvPr id="25" name="Rettangolo 24"/>
          <p:cNvSpPr/>
          <p:nvPr/>
        </p:nvSpPr>
        <p:spPr>
          <a:xfrm>
            <a:off x="6610136" y="2607219"/>
            <a:ext cx="1240394" cy="276999"/>
          </a:xfrm>
          <a:prstGeom prst="rect">
            <a:avLst/>
          </a:prstGeom>
        </p:spPr>
        <p:txBody>
          <a:bodyPr wrap="none">
            <a:spAutoFit/>
          </a:bodyPr>
          <a:lstStyle/>
          <a:p>
            <a:r>
              <a:rPr lang="en-GB" sz="1200" smtClean="0">
                <a:latin typeface="Times"/>
                <a:cs typeface="Times"/>
              </a:rPr>
              <a:t>Many disciplines</a:t>
            </a:r>
            <a:endParaRPr lang="en-GB" sz="1200">
              <a:latin typeface="Times"/>
              <a:cs typeface="Times"/>
            </a:endParaRPr>
          </a:p>
        </p:txBody>
      </p:sp>
      <p:sp>
        <p:nvSpPr>
          <p:cNvPr id="26" name="Rettangolo 25"/>
          <p:cNvSpPr/>
          <p:nvPr/>
        </p:nvSpPr>
        <p:spPr>
          <a:xfrm>
            <a:off x="6443474" y="4313027"/>
            <a:ext cx="1441395" cy="276999"/>
          </a:xfrm>
          <a:prstGeom prst="rect">
            <a:avLst/>
          </a:prstGeom>
        </p:spPr>
        <p:txBody>
          <a:bodyPr wrap="none">
            <a:spAutoFit/>
          </a:bodyPr>
          <a:lstStyle/>
          <a:p>
            <a:r>
              <a:rPr lang="en-GB" sz="1200" smtClean="0">
                <a:latin typeface="Times"/>
                <a:cs typeface="Times"/>
              </a:rPr>
              <a:t>Many solution paths</a:t>
            </a:r>
            <a:endParaRPr lang="en-GB" sz="1200">
              <a:latin typeface="Times"/>
              <a:cs typeface="Times"/>
            </a:endParaRPr>
          </a:p>
        </p:txBody>
      </p:sp>
      <p:sp>
        <p:nvSpPr>
          <p:cNvPr id="28" name="Rettangolo 27"/>
          <p:cNvSpPr/>
          <p:nvPr/>
        </p:nvSpPr>
        <p:spPr>
          <a:xfrm>
            <a:off x="6670024" y="3478664"/>
            <a:ext cx="1180506" cy="276999"/>
          </a:xfrm>
          <a:prstGeom prst="rect">
            <a:avLst/>
          </a:prstGeom>
        </p:spPr>
        <p:txBody>
          <a:bodyPr wrap="none">
            <a:spAutoFit/>
          </a:bodyPr>
          <a:lstStyle/>
          <a:p>
            <a:r>
              <a:rPr lang="en-GB" sz="1200" smtClean="0">
                <a:latin typeface="Times"/>
                <a:cs typeface="Times"/>
              </a:rPr>
              <a:t>Highly dynamic</a:t>
            </a:r>
            <a:endParaRPr lang="en-GB" sz="1200">
              <a:latin typeface="Times"/>
              <a:cs typeface="Times"/>
            </a:endParaRPr>
          </a:p>
        </p:txBody>
      </p:sp>
      <p:graphicFrame>
        <p:nvGraphicFramePr>
          <p:cNvPr id="29" name="Tabella 28"/>
          <p:cNvGraphicFramePr>
            <a:graphicFrameLocks noGrp="1"/>
          </p:cNvGraphicFramePr>
          <p:nvPr/>
        </p:nvGraphicFramePr>
        <p:xfrm>
          <a:off x="693539" y="5806531"/>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solidFill>
                      <a:srgbClr val="800000"/>
                    </a:solidFill>
                  </a:tcPr>
                </a:tc>
                <a:tc>
                  <a:txBody>
                    <a:bodyPr/>
                    <a:lstStyle/>
                    <a:p>
                      <a:pPr algn="ctr"/>
                      <a:r>
                        <a:rPr lang="it-IT" sz="1500" dirty="0" err="1" smtClean="0"/>
                        <a:t>2</a:t>
                      </a:r>
                      <a:endParaRPr lang="it-IT" sz="1500" dirty="0"/>
                    </a:p>
                  </a:txBody>
                  <a:tcPr>
                    <a:solidFill>
                      <a:srgbClr val="800000"/>
                    </a:solidFill>
                  </a:tcPr>
                </a:tc>
                <a:tc>
                  <a:txBody>
                    <a:bodyPr/>
                    <a:lstStyle/>
                    <a:p>
                      <a:pPr algn="ctr"/>
                      <a:r>
                        <a:rPr lang="it-IT" sz="1500" dirty="0" err="1" smtClean="0"/>
                        <a:t>3</a:t>
                      </a:r>
                      <a:endParaRPr lang="it-IT" sz="1500" dirty="0"/>
                    </a:p>
                  </a:txBody>
                  <a:tcPr>
                    <a:solidFill>
                      <a:srgbClr val="800000"/>
                    </a:solidFill>
                  </a:tcPr>
                </a:tc>
                <a:tc>
                  <a:txBody>
                    <a:bodyPr/>
                    <a:lstStyle/>
                    <a:p>
                      <a:pPr algn="ctr"/>
                      <a:r>
                        <a:rPr lang="it-IT" sz="1500" dirty="0" err="1" smtClean="0"/>
                        <a:t>4</a:t>
                      </a:r>
                      <a:endParaRPr lang="it-IT" sz="1500" dirty="0"/>
                    </a:p>
                  </a:txBody>
                  <a:tcPr>
                    <a:solidFill>
                      <a:srgbClr val="800000"/>
                    </a:solidFill>
                  </a:tcPr>
                </a:tc>
                <a:tc>
                  <a:txBody>
                    <a:bodyPr/>
                    <a:lstStyle/>
                    <a:p>
                      <a:pPr algn="ctr"/>
                      <a:r>
                        <a:rPr lang="it-IT" sz="1500" dirty="0" err="1" smtClean="0"/>
                        <a:t>5</a:t>
                      </a:r>
                      <a:endParaRPr lang="it-IT" sz="1500" dirty="0"/>
                    </a:p>
                  </a:txBody>
                  <a:tcPr>
                    <a:solidFill>
                      <a:srgbClr val="800000"/>
                    </a:solidFill>
                  </a:tcPr>
                </a:tc>
                <a:tc>
                  <a:txBody>
                    <a:bodyPr/>
                    <a:lstStyle/>
                    <a:p>
                      <a:pPr algn="ctr"/>
                      <a:r>
                        <a:rPr lang="it-IT" sz="1500" dirty="0" err="1" smtClean="0"/>
                        <a:t>6</a:t>
                      </a:r>
                      <a:endParaRPr lang="it-IT" sz="1500" dirty="0"/>
                    </a:p>
                  </a:txBody>
                  <a:tcPr>
                    <a:solidFill>
                      <a:srgbClr val="800000"/>
                    </a:solidFill>
                  </a:tcPr>
                </a:tc>
                <a:tc>
                  <a:txBody>
                    <a:bodyPr/>
                    <a:lstStyle/>
                    <a:p>
                      <a:pPr algn="ctr"/>
                      <a:r>
                        <a:rPr lang="it-IT" sz="1500" dirty="0" err="1" smtClean="0"/>
                        <a:t>7</a:t>
                      </a:r>
                      <a:endParaRPr lang="it-IT" sz="1500" dirty="0"/>
                    </a:p>
                  </a:txBody>
                  <a:tcPr>
                    <a:solidFill>
                      <a:srgbClr val="800000"/>
                    </a:solidFill>
                  </a:tcPr>
                </a:tc>
                <a:tc>
                  <a:txBody>
                    <a:bodyPr/>
                    <a:lstStyle/>
                    <a:p>
                      <a:pPr algn="ctr"/>
                      <a:r>
                        <a:rPr lang="it-IT" sz="1500" dirty="0" err="1" smtClean="0"/>
                        <a:t>8</a:t>
                      </a:r>
                      <a:endParaRPr lang="it-IT" sz="1500" dirty="0"/>
                    </a:p>
                  </a:txBody>
                  <a:tcPr>
                    <a:solidFill>
                      <a:srgbClr val="800000"/>
                    </a:solidFill>
                  </a:tcPr>
                </a:tc>
                <a:tc>
                  <a:txBody>
                    <a:bodyPr/>
                    <a:lstStyle/>
                    <a:p>
                      <a:pPr algn="ctr"/>
                      <a:r>
                        <a:rPr lang="it-IT" sz="1500" dirty="0" err="1" smtClean="0"/>
                        <a:t>9</a:t>
                      </a:r>
                      <a:endParaRPr lang="it-IT" sz="1500" dirty="0"/>
                    </a:p>
                  </a:txBody>
                  <a:tcPr>
                    <a:solidFill>
                      <a:srgbClr val="800000"/>
                    </a:solidFill>
                  </a:tcPr>
                </a:tc>
                <a:tc>
                  <a:txBody>
                    <a:bodyPr/>
                    <a:lstStyle/>
                    <a:p>
                      <a:pPr algn="ctr"/>
                      <a:r>
                        <a:rPr lang="it-IT" sz="1500" dirty="0" smtClean="0"/>
                        <a:t>10</a:t>
                      </a:r>
                      <a:endParaRPr lang="it-IT" sz="1500" dirty="0"/>
                    </a:p>
                  </a:txBody>
                  <a:tcPr>
                    <a:solidFill>
                      <a:srgbClr val="800000"/>
                    </a:solidFill>
                  </a:tcPr>
                </a:tc>
              </a:tr>
            </a:tbl>
          </a:graphicData>
        </a:graphic>
      </p:graphicFrame>
      <p:sp>
        <p:nvSpPr>
          <p:cNvPr id="30" name="Rettangolo arrotondato 29"/>
          <p:cNvSpPr/>
          <p:nvPr/>
        </p:nvSpPr>
        <p:spPr>
          <a:xfrm>
            <a:off x="2816439" y="5586193"/>
            <a:ext cx="2679119" cy="203956"/>
          </a:xfrm>
          <a:prstGeom prst="roundRect">
            <a:avLst/>
          </a:prstGeom>
          <a:solidFill>
            <a:schemeClr val="accent2">
              <a:lumMod val="40000"/>
              <a:lumOff val="6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Problem Structure = Total / 5</a:t>
            </a:r>
          </a:p>
          <a:p>
            <a:pPr algn="ctr"/>
            <a:endParaRPr lang="en-GB" sz="1200">
              <a:latin typeface="Times"/>
              <a:cs typeface="Times"/>
            </a:endParaRPr>
          </a:p>
        </p:txBody>
      </p:sp>
      <p:graphicFrame>
        <p:nvGraphicFramePr>
          <p:cNvPr id="38" name="Tabella 37"/>
          <p:cNvGraphicFramePr>
            <a:graphicFrameLocks noGrp="1"/>
          </p:cNvGraphicFramePr>
          <p:nvPr/>
        </p:nvGraphicFramePr>
        <p:xfrm>
          <a:off x="8081137" y="1356713"/>
          <a:ext cx="501156" cy="391525"/>
        </p:xfrm>
        <a:graphic>
          <a:graphicData uri="http://schemas.openxmlformats.org/drawingml/2006/table">
            <a:tbl>
              <a:tblPr firstRow="1" bandRow="1">
                <a:tableStyleId>{5C22544A-7EE6-4342-B048-85BDC9FD1C3A}</a:tableStyleId>
              </a:tblPr>
              <a:tblGrid>
                <a:gridCol w="501156"/>
              </a:tblGrid>
              <a:tr h="391525">
                <a:tc>
                  <a:txBody>
                    <a:bodyPr/>
                    <a:lstStyle/>
                    <a:p>
                      <a:endParaRPr lang="it-IT" dirty="0"/>
                    </a:p>
                  </a:txBody>
                  <a:tcPr/>
                </a:tc>
              </a:tr>
            </a:tbl>
          </a:graphicData>
        </a:graphic>
      </p:graphicFrame>
      <p:graphicFrame>
        <p:nvGraphicFramePr>
          <p:cNvPr id="39" name="Tabella 38"/>
          <p:cNvGraphicFramePr>
            <a:graphicFrameLocks noGrp="1"/>
          </p:cNvGraphicFramePr>
          <p:nvPr/>
        </p:nvGraphicFramePr>
        <p:xfrm>
          <a:off x="8081137" y="2104594"/>
          <a:ext cx="501156" cy="407907"/>
        </p:xfrm>
        <a:graphic>
          <a:graphicData uri="http://schemas.openxmlformats.org/drawingml/2006/table">
            <a:tbl>
              <a:tblPr firstRow="1" bandRow="1">
                <a:tableStyleId>{5C22544A-7EE6-4342-B048-85BDC9FD1C3A}</a:tableStyleId>
              </a:tblPr>
              <a:tblGrid>
                <a:gridCol w="501156"/>
              </a:tblGrid>
              <a:tr h="407907">
                <a:tc>
                  <a:txBody>
                    <a:bodyPr/>
                    <a:lstStyle/>
                    <a:p>
                      <a:endParaRPr lang="it-IT" dirty="0"/>
                    </a:p>
                  </a:txBody>
                  <a:tcPr/>
                </a:tc>
              </a:tr>
            </a:tbl>
          </a:graphicData>
        </a:graphic>
      </p:graphicFrame>
      <p:graphicFrame>
        <p:nvGraphicFramePr>
          <p:cNvPr id="40" name="Tabella 39"/>
          <p:cNvGraphicFramePr>
            <a:graphicFrameLocks noGrp="1"/>
          </p:cNvGraphicFramePr>
          <p:nvPr/>
        </p:nvGraphicFramePr>
        <p:xfrm>
          <a:off x="8081137" y="2884218"/>
          <a:ext cx="501156" cy="391525"/>
        </p:xfrm>
        <a:graphic>
          <a:graphicData uri="http://schemas.openxmlformats.org/drawingml/2006/table">
            <a:tbl>
              <a:tblPr firstRow="1" bandRow="1">
                <a:tableStyleId>{5C22544A-7EE6-4342-B048-85BDC9FD1C3A}</a:tableStyleId>
              </a:tblPr>
              <a:tblGrid>
                <a:gridCol w="501156"/>
              </a:tblGrid>
              <a:tr h="391525">
                <a:tc>
                  <a:txBody>
                    <a:bodyPr/>
                    <a:lstStyle/>
                    <a:p>
                      <a:endParaRPr lang="it-IT" dirty="0"/>
                    </a:p>
                  </a:txBody>
                  <a:tcPr/>
                </a:tc>
              </a:tr>
            </a:tbl>
          </a:graphicData>
        </a:graphic>
      </p:graphicFrame>
      <p:graphicFrame>
        <p:nvGraphicFramePr>
          <p:cNvPr id="41" name="Tabella 40"/>
          <p:cNvGraphicFramePr>
            <a:graphicFrameLocks noGrp="1"/>
          </p:cNvGraphicFramePr>
          <p:nvPr/>
        </p:nvGraphicFramePr>
        <p:xfrm>
          <a:off x="8081137" y="3755663"/>
          <a:ext cx="501156" cy="391525"/>
        </p:xfrm>
        <a:graphic>
          <a:graphicData uri="http://schemas.openxmlformats.org/drawingml/2006/table">
            <a:tbl>
              <a:tblPr firstRow="1" bandRow="1">
                <a:tableStyleId>{5C22544A-7EE6-4342-B048-85BDC9FD1C3A}</a:tableStyleId>
              </a:tblPr>
              <a:tblGrid>
                <a:gridCol w="501156"/>
              </a:tblGrid>
              <a:tr h="391525">
                <a:tc>
                  <a:txBody>
                    <a:bodyPr/>
                    <a:lstStyle/>
                    <a:p>
                      <a:endParaRPr lang="it-IT" dirty="0"/>
                    </a:p>
                  </a:txBody>
                  <a:tcPr/>
                </a:tc>
              </a:tr>
            </a:tbl>
          </a:graphicData>
        </a:graphic>
      </p:graphicFrame>
      <p:graphicFrame>
        <p:nvGraphicFramePr>
          <p:cNvPr id="42" name="Tabella 41"/>
          <p:cNvGraphicFramePr>
            <a:graphicFrameLocks noGrp="1"/>
          </p:cNvGraphicFramePr>
          <p:nvPr/>
        </p:nvGraphicFramePr>
        <p:xfrm>
          <a:off x="8081137" y="4590026"/>
          <a:ext cx="501156" cy="391525"/>
        </p:xfrm>
        <a:graphic>
          <a:graphicData uri="http://schemas.openxmlformats.org/drawingml/2006/table">
            <a:tbl>
              <a:tblPr firstRow="1" bandRow="1">
                <a:tableStyleId>{5C22544A-7EE6-4342-B048-85BDC9FD1C3A}</a:tableStyleId>
              </a:tblPr>
              <a:tblGrid>
                <a:gridCol w="501156"/>
              </a:tblGrid>
              <a:tr h="391525">
                <a:tc>
                  <a:txBody>
                    <a:bodyPr/>
                    <a:lstStyle/>
                    <a:p>
                      <a:endParaRPr lang="it-IT" dirty="0"/>
                    </a:p>
                  </a:txBody>
                  <a:tcPr/>
                </a:tc>
              </a:tr>
            </a:tbl>
          </a:graphicData>
        </a:graphic>
      </p:graphicFrame>
      <p:graphicFrame>
        <p:nvGraphicFramePr>
          <p:cNvPr id="43" name="Tabella 42"/>
          <p:cNvGraphicFramePr>
            <a:graphicFrameLocks noGrp="1"/>
          </p:cNvGraphicFramePr>
          <p:nvPr/>
        </p:nvGraphicFramePr>
        <p:xfrm>
          <a:off x="7850530" y="5147390"/>
          <a:ext cx="972791" cy="337027"/>
        </p:xfrm>
        <a:graphic>
          <a:graphicData uri="http://schemas.openxmlformats.org/drawingml/2006/table">
            <a:tbl>
              <a:tblPr firstRow="1" bandRow="1">
                <a:tableStyleId>{5C22544A-7EE6-4342-B048-85BDC9FD1C3A}</a:tableStyleId>
              </a:tblPr>
              <a:tblGrid>
                <a:gridCol w="972791"/>
              </a:tblGrid>
              <a:tr h="337027">
                <a:tc>
                  <a:txBody>
                    <a:bodyPr/>
                    <a:lstStyle/>
                    <a:p>
                      <a:r>
                        <a:rPr lang="it-IT" sz="1200" dirty="0" smtClean="0"/>
                        <a:t>Total:</a:t>
                      </a:r>
                      <a:endParaRPr lang="it-IT" sz="1200" dirty="0"/>
                    </a:p>
                  </a:txBody>
                  <a:tcPr/>
                </a:tc>
              </a:tr>
            </a:tbl>
          </a:graphicData>
        </a:graphic>
      </p:graphicFrame>
      <p:sp>
        <p:nvSpPr>
          <p:cNvPr id="44" name="Ovale 43"/>
          <p:cNvSpPr/>
          <p:nvPr/>
        </p:nvSpPr>
        <p:spPr>
          <a:xfrm>
            <a:off x="188528" y="4608562"/>
            <a:ext cx="363693" cy="372989"/>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Ovale 44"/>
          <p:cNvSpPr/>
          <p:nvPr/>
        </p:nvSpPr>
        <p:spPr>
          <a:xfrm>
            <a:off x="142868" y="1356713"/>
            <a:ext cx="363693" cy="372989"/>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Ovale 45"/>
          <p:cNvSpPr/>
          <p:nvPr/>
        </p:nvSpPr>
        <p:spPr>
          <a:xfrm>
            <a:off x="142868" y="2902754"/>
            <a:ext cx="363693" cy="372989"/>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Ovale 46"/>
          <p:cNvSpPr/>
          <p:nvPr/>
        </p:nvSpPr>
        <p:spPr>
          <a:xfrm>
            <a:off x="142868" y="3739281"/>
            <a:ext cx="363693" cy="372989"/>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Ovale 47"/>
          <p:cNvSpPr/>
          <p:nvPr/>
        </p:nvSpPr>
        <p:spPr>
          <a:xfrm>
            <a:off x="160403" y="2139512"/>
            <a:ext cx="363693" cy="372989"/>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Rettangolo 48"/>
          <p:cNvSpPr/>
          <p:nvPr/>
        </p:nvSpPr>
        <p:spPr>
          <a:xfrm>
            <a:off x="868418" y="305933"/>
            <a:ext cx="7930376" cy="415498"/>
          </a:xfrm>
          <a:prstGeom prst="rect">
            <a:avLst/>
          </a:prstGeom>
        </p:spPr>
        <p:txBody>
          <a:bodyPr wrap="none">
            <a:spAutoFit/>
          </a:bodyPr>
          <a:lstStyle/>
          <a:p>
            <a:r>
              <a:rPr lang="en-GB" sz="2100" b="1" smtClean="0">
                <a:solidFill>
                  <a:srgbClr val="800000"/>
                </a:solidFill>
                <a:latin typeface="Times"/>
                <a:cs typeface="Times"/>
              </a:rPr>
              <a:t>Degree of Problem Structuredness - Well-structured / Ill-structured</a:t>
            </a:r>
            <a:endParaRPr lang="en-GB" sz="2100" b="1">
              <a:solidFill>
                <a:srgbClr val="800000"/>
              </a:solidFill>
              <a:latin typeface="Times"/>
              <a:cs typeface="Time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133600" y="762000"/>
            <a:ext cx="4796753" cy="577679"/>
          </a:xfrm>
        </p:spPr>
        <p:txBody>
          <a:bodyPr>
            <a:normAutofit/>
          </a:bodyPr>
          <a:lstStyle/>
          <a:p>
            <a:r>
              <a:rPr lang="en-GB" sz="2300" b="1" dirty="0" smtClean="0">
                <a:solidFill>
                  <a:srgbClr val="800000"/>
                </a:solidFill>
                <a:latin typeface="Times"/>
                <a:cs typeface="Times"/>
              </a:rPr>
              <a:t>Brief Questionnaire</a:t>
            </a:r>
            <a:endParaRPr lang="en-GB" sz="2300" b="1" dirty="0">
              <a:solidFill>
                <a:srgbClr val="800000"/>
              </a:solidFill>
              <a:latin typeface="Times"/>
              <a:cs typeface="Times"/>
            </a:endParaRPr>
          </a:p>
        </p:txBody>
      </p:sp>
      <p:graphicFrame>
        <p:nvGraphicFramePr>
          <p:cNvPr id="4" name="Tabella 3"/>
          <p:cNvGraphicFramePr>
            <a:graphicFrameLocks noGrp="1"/>
          </p:cNvGraphicFramePr>
          <p:nvPr/>
        </p:nvGraphicFramePr>
        <p:xfrm>
          <a:off x="1524000" y="1371600"/>
          <a:ext cx="6324600" cy="3706580"/>
        </p:xfrm>
        <a:graphic>
          <a:graphicData uri="http://schemas.openxmlformats.org/drawingml/2006/table">
            <a:tbl>
              <a:tblPr firstRow="1" bandRow="1">
                <a:tableStyleId>{5C22544A-7EE6-4342-B048-85BDC9FD1C3A}</a:tableStyleId>
              </a:tblPr>
              <a:tblGrid>
                <a:gridCol w="1054100"/>
                <a:gridCol w="1054100"/>
                <a:gridCol w="1054100"/>
                <a:gridCol w="1054100"/>
                <a:gridCol w="1054100"/>
                <a:gridCol w="1054100"/>
              </a:tblGrid>
              <a:tr h="477708">
                <a:tc gridSpan="6">
                  <a:txBody>
                    <a:bodyPr/>
                    <a:lstStyle/>
                    <a:p>
                      <a:pPr algn="ctr"/>
                      <a:r>
                        <a:rPr lang="en-GB" sz="1700" baseline="0" dirty="0" smtClean="0">
                          <a:solidFill>
                            <a:srgbClr val="FFFF00"/>
                          </a:solidFill>
                          <a:latin typeface="Times"/>
                          <a:cs typeface="Times"/>
                        </a:rPr>
                        <a:t>How do you rate the usefulness of the following elements for your learning?</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pPr algn="ctr"/>
                      <a:endParaRPr lang="en-GB" sz="1500" dirty="0">
                        <a:solidFill>
                          <a:srgbClr val="FFFF00"/>
                        </a:solidFill>
                        <a:latin typeface="Times"/>
                        <a:cs typeface="Times"/>
                      </a:endParaRPr>
                    </a:p>
                  </a:txBody>
                  <a:tcPr>
                    <a:solidFill>
                      <a:schemeClr val="tx2"/>
                    </a:solidFill>
                  </a:tcPr>
                </a:tc>
              </a:tr>
              <a:tr h="408485">
                <a:tc>
                  <a:txBody>
                    <a:bodyPr/>
                    <a:lstStyle/>
                    <a:p>
                      <a:pPr algn="ctr"/>
                      <a:endParaRPr lang="en-GB" sz="1500"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Very Low</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Low</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Moderate</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High</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Very</a:t>
                      </a:r>
                      <a:r>
                        <a:rPr lang="en-GB" sz="1400" b="1" baseline="0" dirty="0" smtClean="0">
                          <a:latin typeface="Times"/>
                          <a:cs typeface="Times"/>
                        </a:rPr>
                        <a:t> High</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400" b="1" dirty="0" smtClean="0">
                          <a:latin typeface="Times"/>
                          <a:cs typeface="Times"/>
                        </a:rPr>
                        <a:t>Definition</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400" b="1" dirty="0" smtClean="0">
                          <a:latin typeface="Times"/>
                          <a:cs typeface="Times"/>
                        </a:rPr>
                        <a:t>Wisdom</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400" b="1" smtClean="0">
                          <a:latin typeface="Times"/>
                          <a:cs typeface="Times"/>
                        </a:rPr>
                        <a:t>Fun</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51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smtClean="0">
                          <a:latin typeface="Times"/>
                          <a:cs typeface="Times"/>
                        </a:rPr>
                        <a:t>Poetry</a:t>
                      </a:r>
                    </a:p>
                    <a:p>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667300">
                <a:tc>
                  <a:txBody>
                    <a:bodyPr/>
                    <a:lstStyle/>
                    <a:p>
                      <a:r>
                        <a:rPr lang="en-GB" sz="1400" b="1" dirty="0" smtClean="0">
                          <a:latin typeface="Times"/>
                          <a:cs typeface="Times"/>
                        </a:rPr>
                        <a:t>Assessment</a:t>
                      </a:r>
                      <a:r>
                        <a:rPr lang="en-GB" sz="1400" b="1" baseline="0" dirty="0" smtClean="0">
                          <a:latin typeface="Times"/>
                          <a:cs typeface="Times"/>
                        </a:rPr>
                        <a:t> Instrument</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graphicFrame>
        <p:nvGraphicFramePr>
          <p:cNvPr id="7" name="Tabella 6"/>
          <p:cNvGraphicFramePr>
            <a:graphicFrameLocks noGrp="1"/>
          </p:cNvGraphicFramePr>
          <p:nvPr/>
        </p:nvGraphicFramePr>
        <p:xfrm>
          <a:off x="1524000" y="5029200"/>
          <a:ext cx="6324600" cy="1356360"/>
        </p:xfrm>
        <a:graphic>
          <a:graphicData uri="http://schemas.openxmlformats.org/drawingml/2006/table">
            <a:tbl>
              <a:tblPr firstRow="1" bandRow="1">
                <a:tableStyleId>{5C22544A-7EE6-4342-B048-85BDC9FD1C3A}</a:tableStyleId>
              </a:tblPr>
              <a:tblGrid>
                <a:gridCol w="6324600"/>
              </a:tblGrid>
              <a:tr h="350520">
                <a:tc>
                  <a:txBody>
                    <a:bodyPr/>
                    <a:lstStyle/>
                    <a:p>
                      <a:pPr algn="ctr"/>
                      <a:r>
                        <a:rPr lang="en-GB" sz="1700" baseline="0" dirty="0" smtClean="0">
                          <a:solidFill>
                            <a:srgbClr val="FFFF00"/>
                          </a:solidFill>
                          <a:latin typeface="Times"/>
                          <a:cs typeface="Times"/>
                        </a:rPr>
                        <a:t>What other elements would you like to see in the micro-module?</a:t>
                      </a:r>
                      <a:endParaRPr lang="en-GB" sz="1700" dirty="0">
                        <a:solidFill>
                          <a:srgbClr val="FFFF00"/>
                        </a:solidFill>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r>
              <a:tr h="746760">
                <a:tc>
                  <a:txBody>
                    <a:bodyPr/>
                    <a:lstStyle/>
                    <a:p>
                      <a:pPr algn="l"/>
                      <a:endParaRPr lang="en-GB" sz="1500"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05000" y="609600"/>
            <a:ext cx="4796753" cy="533400"/>
          </a:xfrm>
        </p:spPr>
        <p:txBody>
          <a:bodyPr>
            <a:normAutofit/>
          </a:bodyPr>
          <a:lstStyle/>
          <a:p>
            <a:r>
              <a:rPr lang="en-GB" sz="2300" b="1" dirty="0" smtClean="0">
                <a:solidFill>
                  <a:srgbClr val="800000"/>
                </a:solidFill>
                <a:latin typeface="Times"/>
                <a:cs typeface="Times"/>
              </a:rPr>
              <a:t>Didactic Suggestions (1)</a:t>
            </a:r>
            <a:endParaRPr lang="en-GB" sz="2300" b="1" dirty="0">
              <a:solidFill>
                <a:srgbClr val="800000"/>
              </a:solidFill>
              <a:latin typeface="Times"/>
              <a:cs typeface="Times"/>
            </a:endParaRPr>
          </a:p>
        </p:txBody>
      </p:sp>
      <p:sp>
        <p:nvSpPr>
          <p:cNvPr id="10" name="Rettangolo arrotondato 9"/>
          <p:cNvSpPr/>
          <p:nvPr/>
        </p:nvSpPr>
        <p:spPr>
          <a:xfrm>
            <a:off x="762000" y="1143000"/>
            <a:ext cx="7543800" cy="11430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smtClean="0">
                <a:latin typeface="Times"/>
                <a:cs typeface="Times"/>
              </a:rPr>
              <a:t>T</a:t>
            </a:r>
            <a:r>
              <a:rPr lang="en-GB" sz="1400" dirty="0" smtClean="0">
                <a:latin typeface="Times"/>
                <a:cs typeface="Times"/>
              </a:rPr>
              <a:t>hese are only suggestions, any group of learners is free to experiment with the use of the micro-module. The types, number and order of use of the elements in the micro-module are open to choice.  Depending on the learning strategy adopted, elements can be also eliminated or added. For this purpose, the micro-modules can be copied and modified.</a:t>
            </a:r>
            <a:endParaRPr lang="en-GB" sz="1400" dirty="0">
              <a:latin typeface="Times"/>
              <a:cs typeface="Times"/>
            </a:endParaRPr>
          </a:p>
        </p:txBody>
      </p:sp>
      <p:sp>
        <p:nvSpPr>
          <p:cNvPr id="6" name="Rettangolo arrotondato 5"/>
          <p:cNvSpPr/>
          <p:nvPr/>
        </p:nvSpPr>
        <p:spPr>
          <a:xfrm>
            <a:off x="762000" y="2514600"/>
            <a:ext cx="7543800" cy="35814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ttangolo 6"/>
          <p:cNvSpPr/>
          <p:nvPr/>
        </p:nvSpPr>
        <p:spPr>
          <a:xfrm>
            <a:off x="990600" y="2667000"/>
            <a:ext cx="6934200" cy="2970044"/>
          </a:xfrm>
          <a:prstGeom prst="rect">
            <a:avLst/>
          </a:prstGeom>
        </p:spPr>
        <p:txBody>
          <a:bodyPr wrap="square">
            <a:spAutoFit/>
          </a:bodyPr>
          <a:lstStyle/>
          <a:p>
            <a:r>
              <a:rPr lang="en-GB" sz="1100" b="1" dirty="0" err="1" smtClean="0">
                <a:latin typeface="Times"/>
                <a:cs typeface="Times"/>
              </a:rPr>
              <a:t>Ia</a:t>
            </a:r>
            <a:r>
              <a:rPr lang="en-GB" sz="1100" b="1" dirty="0" smtClean="0">
                <a:latin typeface="Times"/>
                <a:cs typeface="Times"/>
              </a:rPr>
              <a:t>) Try to start by connecting with the current state of knowledge and experience of the individual in the group/</a:t>
            </a:r>
            <a:r>
              <a:rPr lang="en-GB" sz="1100" b="1" dirty="0" err="1" smtClean="0">
                <a:latin typeface="Times"/>
                <a:cs typeface="Times"/>
              </a:rPr>
              <a:t>s</a:t>
            </a:r>
            <a:r>
              <a:rPr lang="en-GB" sz="1100" b="1" dirty="0" smtClean="0">
                <a:latin typeface="Times"/>
                <a:cs typeface="Times"/>
              </a:rPr>
              <a:t>.  Ask the participants if they can distinguish between the complexity (simple / complex) and the structure (well-structured / ill-structured) of a problem. If so, follow the steps below.  If the participants are not able to distinguish the difference, then it is better to use the micro-module.</a:t>
            </a:r>
          </a:p>
          <a:p>
            <a:endParaRPr lang="en-GB" sz="1100" dirty="0" smtClean="0">
              <a:latin typeface="Times"/>
              <a:cs typeface="Times"/>
            </a:endParaRPr>
          </a:p>
          <a:p>
            <a:pPr marL="342900" indent="-342900">
              <a:buAutoNum type="arabicParenBoth"/>
            </a:pPr>
            <a:r>
              <a:rPr lang="en-GB" sz="1100" dirty="0" smtClean="0">
                <a:latin typeface="Times"/>
                <a:cs typeface="Times"/>
              </a:rPr>
              <a:t>Organize students into group/</a:t>
            </a:r>
            <a:r>
              <a:rPr lang="en-GB" sz="1100" dirty="0" err="1" smtClean="0">
                <a:latin typeface="Times"/>
                <a:cs typeface="Times"/>
              </a:rPr>
              <a:t>s</a:t>
            </a:r>
            <a:r>
              <a:rPr lang="en-GB" sz="1100" dirty="0" smtClean="0">
                <a:latin typeface="Times"/>
                <a:cs typeface="Times"/>
              </a:rPr>
              <a:t> of 4 or 5</a:t>
            </a:r>
          </a:p>
          <a:p>
            <a:endParaRPr lang="en-GB" sz="1100" dirty="0" smtClean="0">
              <a:latin typeface="Times"/>
              <a:cs typeface="Times"/>
            </a:endParaRPr>
          </a:p>
          <a:p>
            <a:r>
              <a:rPr lang="en-GB" sz="1100" dirty="0" smtClean="0">
                <a:latin typeface="Times"/>
                <a:cs typeface="Times"/>
              </a:rPr>
              <a:t>(2)    Ask the participants in the group/</a:t>
            </a:r>
            <a:r>
              <a:rPr lang="en-GB" sz="1100" dirty="0" err="1" smtClean="0">
                <a:latin typeface="Times"/>
                <a:cs typeface="Times"/>
              </a:rPr>
              <a:t>s</a:t>
            </a:r>
            <a:r>
              <a:rPr lang="en-GB" sz="1100" dirty="0" smtClean="0">
                <a:latin typeface="Times"/>
                <a:cs typeface="Times"/>
              </a:rPr>
              <a:t> to identify: </a:t>
            </a:r>
          </a:p>
          <a:p>
            <a:pPr marL="800100" lvl="1" indent="-342900"/>
            <a:r>
              <a:rPr lang="en-GB" sz="1100" dirty="0" smtClean="0">
                <a:latin typeface="Times"/>
                <a:cs typeface="Times"/>
              </a:rPr>
              <a:t>(a) 2 problems they think are </a:t>
            </a:r>
            <a:r>
              <a:rPr lang="en-GB" sz="1100" b="1" dirty="0" smtClean="0">
                <a:latin typeface="Times"/>
                <a:cs typeface="Times"/>
              </a:rPr>
              <a:t>well-structured</a:t>
            </a:r>
            <a:r>
              <a:rPr lang="en-GB" sz="1100" dirty="0" smtClean="0">
                <a:latin typeface="Times"/>
                <a:cs typeface="Times"/>
              </a:rPr>
              <a:t>, and </a:t>
            </a:r>
          </a:p>
          <a:p>
            <a:pPr marL="800100" lvl="1" indent="-342900"/>
            <a:r>
              <a:rPr lang="en-GB" sz="1100" dirty="0" smtClean="0">
                <a:latin typeface="Times"/>
                <a:cs typeface="Times"/>
              </a:rPr>
              <a:t>(</a:t>
            </a:r>
            <a:r>
              <a:rPr lang="en-GB" sz="1100" dirty="0" err="1" smtClean="0">
                <a:latin typeface="Times"/>
                <a:cs typeface="Times"/>
              </a:rPr>
              <a:t>b</a:t>
            </a:r>
            <a:r>
              <a:rPr lang="en-GB" sz="1100" dirty="0" smtClean="0">
                <a:latin typeface="Times"/>
                <a:cs typeface="Times"/>
              </a:rPr>
              <a:t>) 2 problems they think are </a:t>
            </a:r>
            <a:r>
              <a:rPr lang="en-GB" sz="1100" b="1" dirty="0" smtClean="0">
                <a:latin typeface="Times"/>
                <a:cs typeface="Times"/>
              </a:rPr>
              <a:t>ill-structured</a:t>
            </a:r>
            <a:r>
              <a:rPr lang="en-GB" sz="1100" dirty="0" smtClean="0">
                <a:latin typeface="Times"/>
                <a:cs typeface="Times"/>
              </a:rPr>
              <a:t>.</a:t>
            </a:r>
          </a:p>
          <a:p>
            <a:pPr marL="342900" indent="-342900"/>
            <a:endParaRPr lang="en-GB" sz="1100" dirty="0" smtClean="0">
              <a:latin typeface="Times"/>
              <a:cs typeface="Times"/>
            </a:endParaRPr>
          </a:p>
          <a:p>
            <a:pPr marL="342900" indent="-342900">
              <a:buAutoNum type="arabicParenBoth" startAt="3"/>
            </a:pPr>
            <a:r>
              <a:rPr lang="en-GB" sz="1100" dirty="0" smtClean="0">
                <a:latin typeface="Times"/>
                <a:cs typeface="Times"/>
              </a:rPr>
              <a:t>Ask them to reflect: Why do they think the first two problems are </a:t>
            </a:r>
            <a:r>
              <a:rPr lang="en-GB" sz="1100" b="1" dirty="0" smtClean="0">
                <a:latin typeface="Times"/>
                <a:cs typeface="Times"/>
              </a:rPr>
              <a:t>well-structured </a:t>
            </a:r>
            <a:r>
              <a:rPr lang="en-GB" sz="1100" dirty="0" smtClean="0">
                <a:latin typeface="Times"/>
                <a:cs typeface="Times"/>
              </a:rPr>
              <a:t>and the second two problems are </a:t>
            </a:r>
            <a:r>
              <a:rPr lang="en-GB" sz="1100" b="1" dirty="0" smtClean="0">
                <a:latin typeface="Times"/>
                <a:cs typeface="Times"/>
              </a:rPr>
              <a:t>ill-structured</a:t>
            </a:r>
            <a:r>
              <a:rPr lang="en-GB" sz="1100" dirty="0" smtClean="0">
                <a:latin typeface="Times"/>
                <a:cs typeface="Times"/>
              </a:rPr>
              <a:t>?  What is it that differentiates them?</a:t>
            </a:r>
          </a:p>
          <a:p>
            <a:pPr marL="342900" indent="-342900"/>
            <a:endParaRPr lang="en-GB" sz="1100" dirty="0" smtClean="0">
              <a:latin typeface="Times"/>
              <a:cs typeface="Times"/>
            </a:endParaRPr>
          </a:p>
          <a:p>
            <a:pPr marL="342900" indent="-342900">
              <a:buAutoNum type="arabicParenBoth" startAt="4"/>
            </a:pPr>
            <a:r>
              <a:rPr lang="en-GB" sz="1100" dirty="0" smtClean="0">
                <a:latin typeface="Times"/>
                <a:cs typeface="Times"/>
              </a:rPr>
              <a:t>Ask the the groups to convene and share their results by selecting and presenting 2 “well-structured problems” and 2 “ill-structured problems” per group.  Then, they present their conclusions regarding “Why a problem is </a:t>
            </a:r>
            <a:r>
              <a:rPr lang="en-GB" sz="1100" b="1" dirty="0" smtClean="0">
                <a:latin typeface="Times"/>
                <a:cs typeface="Times"/>
              </a:rPr>
              <a:t>well-structured</a:t>
            </a:r>
            <a:r>
              <a:rPr lang="en-GB" sz="1100" dirty="0" smtClean="0">
                <a:latin typeface="Times"/>
                <a:cs typeface="Times"/>
              </a:rPr>
              <a:t>? and Why a problem is </a:t>
            </a:r>
            <a:r>
              <a:rPr lang="en-GB" sz="1100" b="1" dirty="0" smtClean="0">
                <a:latin typeface="Times"/>
                <a:cs typeface="Times"/>
              </a:rPr>
              <a:t>ill-structured</a:t>
            </a:r>
            <a:r>
              <a:rPr lang="en-GB" sz="1100" dirty="0" smtClean="0">
                <a:latin typeface="Times"/>
                <a:cs typeface="Times"/>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1295400"/>
            <a:ext cx="4796753" cy="724560"/>
          </a:xfrm>
        </p:spPr>
        <p:txBody>
          <a:bodyPr>
            <a:normAutofit/>
          </a:bodyPr>
          <a:lstStyle/>
          <a:p>
            <a:r>
              <a:rPr lang="en-GB" sz="2700" b="1" smtClean="0">
                <a:solidFill>
                  <a:srgbClr val="800000"/>
                </a:solidFill>
                <a:latin typeface="Times"/>
                <a:cs typeface="Times"/>
              </a:rPr>
              <a:t>Acknowledgements</a:t>
            </a:r>
            <a:endParaRPr lang="en-GB" sz="2700" b="1">
              <a:solidFill>
                <a:srgbClr val="800000"/>
              </a:solidFill>
              <a:latin typeface="Times"/>
              <a:cs typeface="Times"/>
            </a:endParaRPr>
          </a:p>
        </p:txBody>
      </p:sp>
      <p:sp>
        <p:nvSpPr>
          <p:cNvPr id="5" name="CasellaDiTesto 4"/>
          <p:cNvSpPr txBox="1"/>
          <p:nvPr/>
        </p:nvSpPr>
        <p:spPr>
          <a:xfrm>
            <a:off x="1603831" y="2586780"/>
            <a:ext cx="5149642" cy="1938992"/>
          </a:xfrm>
          <a:prstGeom prst="rect">
            <a:avLst/>
          </a:prstGeom>
          <a:noFill/>
        </p:spPr>
        <p:txBody>
          <a:bodyPr wrap="none" rtlCol="0">
            <a:spAutoFit/>
          </a:bodyPr>
          <a:lstStyle/>
          <a:p>
            <a:r>
              <a:rPr lang="en-GB" sz="1500" b="1" smtClean="0">
                <a:latin typeface="Times"/>
                <a:cs typeface="Times"/>
              </a:rPr>
              <a:t>Developed by  </a:t>
            </a:r>
          </a:p>
          <a:p>
            <a:r>
              <a:rPr lang="en-GB" sz="1500" smtClean="0">
                <a:latin typeface="Times"/>
                <a:cs typeface="Times"/>
              </a:rPr>
              <a:t>Alfonso Molina</a:t>
            </a:r>
          </a:p>
          <a:p>
            <a:endParaRPr lang="en-GB" sz="1500" smtClean="0">
              <a:latin typeface="Times"/>
              <a:cs typeface="Times"/>
            </a:endParaRPr>
          </a:p>
          <a:p>
            <a:r>
              <a:rPr lang="en-GB" sz="1500" b="1" smtClean="0">
                <a:latin typeface="Times"/>
                <a:cs typeface="Times"/>
              </a:rPr>
              <a:t>Sources</a:t>
            </a:r>
          </a:p>
          <a:p>
            <a:r>
              <a:rPr lang="en-GB" sz="1500" smtClean="0">
                <a:latin typeface="Times"/>
                <a:cs typeface="Times"/>
              </a:rPr>
              <a:t>Various works by David Jonassen</a:t>
            </a:r>
          </a:p>
          <a:p>
            <a:r>
              <a:rPr lang="en-GB" sz="1500" smtClean="0">
                <a:latin typeface="Times"/>
                <a:cs typeface="Times"/>
              </a:rPr>
              <a:t>Various Quotation Websites</a:t>
            </a:r>
          </a:p>
          <a:p>
            <a:r>
              <a:rPr lang="en-GB" sz="1500" smtClean="0">
                <a:latin typeface="Times"/>
                <a:cs typeface="Times"/>
              </a:rPr>
              <a:t>Various Poetry Websites</a:t>
            </a:r>
          </a:p>
          <a:p>
            <a:r>
              <a:rPr lang="en-GB" sz="1500" smtClean="0">
                <a:latin typeface="Times"/>
                <a:cs typeface="Times"/>
              </a:rPr>
              <a:t>Various websites with images relating to the concept of Problem</a:t>
            </a:r>
            <a:endParaRPr lang="en-GB" sz="1500">
              <a:latin typeface="Times"/>
              <a:cs typeface="Time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609600"/>
            <a:ext cx="4796753" cy="457200"/>
          </a:xfrm>
        </p:spPr>
        <p:txBody>
          <a:bodyPr>
            <a:normAutofit/>
          </a:bodyPr>
          <a:lstStyle/>
          <a:p>
            <a:r>
              <a:rPr lang="en-GB" sz="2300" b="1" dirty="0" smtClean="0">
                <a:solidFill>
                  <a:srgbClr val="800000"/>
                </a:solidFill>
                <a:latin typeface="Times"/>
                <a:cs typeface="Times"/>
              </a:rPr>
              <a:t>Didactic Suggestions (3)</a:t>
            </a:r>
            <a:endParaRPr lang="en-GB" sz="2300" b="1" dirty="0">
              <a:solidFill>
                <a:srgbClr val="800000"/>
              </a:solidFill>
              <a:latin typeface="Times"/>
              <a:cs typeface="Times"/>
            </a:endParaRPr>
          </a:p>
        </p:txBody>
      </p:sp>
      <p:sp>
        <p:nvSpPr>
          <p:cNvPr id="5" name="CasellaDiTesto 4"/>
          <p:cNvSpPr txBox="1"/>
          <p:nvPr/>
        </p:nvSpPr>
        <p:spPr>
          <a:xfrm>
            <a:off x="762000" y="1600200"/>
            <a:ext cx="7391400" cy="3970318"/>
          </a:xfrm>
          <a:prstGeom prst="rect">
            <a:avLst/>
          </a:prstGeom>
          <a:noFill/>
        </p:spPr>
        <p:txBody>
          <a:bodyPr wrap="square" rtlCol="0">
            <a:spAutoFit/>
          </a:bodyPr>
          <a:lstStyle/>
          <a:p>
            <a:r>
              <a:rPr lang="en-GB" sz="1400" b="1" dirty="0" smtClean="0">
                <a:latin typeface="Times"/>
                <a:cs typeface="Times"/>
              </a:rPr>
              <a:t>(</a:t>
            </a:r>
            <a:r>
              <a:rPr lang="en-GB" sz="1400" b="1" dirty="0" err="1" smtClean="0">
                <a:latin typeface="Times"/>
                <a:cs typeface="Times"/>
              </a:rPr>
              <a:t>IIa</a:t>
            </a:r>
            <a:r>
              <a:rPr lang="en-GB" sz="1400" b="1" dirty="0" smtClean="0">
                <a:latin typeface="Times"/>
                <a:cs typeface="Times"/>
              </a:rPr>
              <a:t>) Use the micro-module “Nature of the Problems - Structure” to reinforce and deepen the understanding of the concept of Structure in “Nature of Problems.”</a:t>
            </a:r>
          </a:p>
          <a:p>
            <a:pPr marL="342900" indent="-342900">
              <a:buAutoNum type="arabicParenBoth" startAt="4"/>
            </a:pPr>
            <a:endParaRPr lang="en-GB" sz="1400" dirty="0" smtClean="0">
              <a:latin typeface="Times"/>
              <a:cs typeface="Times"/>
            </a:endParaRPr>
          </a:p>
          <a:p>
            <a:pPr marL="342900" indent="-342900">
              <a:buAutoNum type="arabicParenBoth"/>
            </a:pPr>
            <a:r>
              <a:rPr lang="en-GB" sz="1400" dirty="0" smtClean="0">
                <a:latin typeface="Times"/>
                <a:cs typeface="Times"/>
              </a:rPr>
              <a:t>Introduce the micro-module “</a:t>
            </a:r>
            <a:r>
              <a:rPr lang="en-GB" sz="1400" b="1" dirty="0" smtClean="0">
                <a:latin typeface="Times"/>
                <a:cs typeface="Times"/>
              </a:rPr>
              <a:t>Nature of Problems - Structure</a:t>
            </a:r>
            <a:r>
              <a:rPr lang="en-GB" sz="1400" dirty="0" smtClean="0">
                <a:latin typeface="Times"/>
                <a:cs typeface="Times"/>
              </a:rPr>
              <a:t>” to the participants, explaining its multimedia, multi-dimensional, multi-role, multi-didactic intention.  Explain that this is a more complex micro-module made up of several concepts.</a:t>
            </a:r>
          </a:p>
          <a:p>
            <a:pPr marL="342900" indent="-342900">
              <a:buAutoNum type="arabicParenBoth"/>
            </a:pPr>
            <a:endParaRPr lang="en-GB" sz="1400" dirty="0" smtClean="0">
              <a:latin typeface="Times"/>
              <a:cs typeface="Times"/>
            </a:endParaRPr>
          </a:p>
          <a:p>
            <a:pPr marL="342900" indent="-342900">
              <a:buAutoNum type="arabicParenBoth"/>
            </a:pPr>
            <a:r>
              <a:rPr lang="en-GB" sz="1400" dirty="0" smtClean="0">
                <a:latin typeface="Times"/>
                <a:cs typeface="Times"/>
              </a:rPr>
              <a:t>Ask the participants in the group/</a:t>
            </a:r>
            <a:r>
              <a:rPr lang="en-GB" sz="1400" dirty="0" err="1" smtClean="0">
                <a:latin typeface="Times"/>
                <a:cs typeface="Times"/>
              </a:rPr>
              <a:t>s</a:t>
            </a:r>
            <a:r>
              <a:rPr lang="en-GB" sz="1400" dirty="0" smtClean="0">
                <a:latin typeface="Times"/>
                <a:cs typeface="Times"/>
              </a:rPr>
              <a:t> to focus first on the concept of </a:t>
            </a:r>
            <a:r>
              <a:rPr lang="en-GB" sz="1400" b="1" dirty="0" smtClean="0">
                <a:latin typeface="Times"/>
                <a:cs typeface="Times"/>
              </a:rPr>
              <a:t>Structure </a:t>
            </a:r>
            <a:r>
              <a:rPr lang="en-GB" sz="1400" dirty="0" smtClean="0">
                <a:latin typeface="Times"/>
                <a:cs typeface="Times"/>
              </a:rPr>
              <a:t>and explore individually the micro-module searching, focusing their attention and reflecting on those elements they find most effective in reinforcing and deepening their understanding of the concept of “</a:t>
            </a:r>
            <a:r>
              <a:rPr lang="en-GB" sz="1400" b="1" dirty="0" smtClean="0">
                <a:latin typeface="Times"/>
                <a:cs typeface="Times"/>
              </a:rPr>
              <a:t>Structure</a:t>
            </a:r>
            <a:r>
              <a:rPr lang="en-GB" sz="1400" dirty="0" smtClean="0">
                <a:latin typeface="Times"/>
                <a:cs typeface="Times"/>
              </a:rPr>
              <a:t>” in the “</a:t>
            </a:r>
            <a:r>
              <a:rPr lang="en-GB" sz="1400" b="1" dirty="0" smtClean="0">
                <a:latin typeface="Times"/>
                <a:cs typeface="Times"/>
              </a:rPr>
              <a:t>Nature of Problems</a:t>
            </a:r>
            <a:r>
              <a:rPr lang="en-GB" sz="1400" dirty="0" smtClean="0">
                <a:latin typeface="Times"/>
                <a:cs typeface="Times"/>
              </a:rPr>
              <a:t>.” </a:t>
            </a:r>
          </a:p>
          <a:p>
            <a:pPr marL="342900" indent="-342900"/>
            <a:endParaRPr lang="en-GB" sz="1400" dirty="0" smtClean="0">
              <a:latin typeface="Times"/>
              <a:cs typeface="Times"/>
            </a:endParaRPr>
          </a:p>
          <a:p>
            <a:pPr marL="342900" indent="-342900">
              <a:buAutoNum type="arabicParenBoth"/>
            </a:pPr>
            <a:r>
              <a:rPr lang="en-GB" sz="1400" dirty="0" smtClean="0">
                <a:latin typeface="Times"/>
                <a:cs typeface="Times"/>
              </a:rPr>
              <a:t>The participants tell their groups about their first 3 choices of “most effective elements” and explain why they have selected them.  The participants reflect collectively about their choices and their reasons. If some participants do not find the types of elements most appropriate to them, they can tell about those element and, even better, find them and contribute them to the micro-module.</a:t>
            </a:r>
          </a:p>
          <a:p>
            <a:pPr marL="342900" indent="-342900">
              <a:buAutoNum type="arabicParenBoth"/>
            </a:pPr>
            <a:endParaRPr lang="it-IT" sz="1400" dirty="0" smtClean="0">
              <a:latin typeface="Times"/>
              <a:cs typeface="Times"/>
            </a:endParaRPr>
          </a:p>
        </p:txBody>
      </p:sp>
      <p:sp>
        <p:nvSpPr>
          <p:cNvPr id="6" name="Rettangolo arrotondato 5"/>
          <p:cNvSpPr/>
          <p:nvPr/>
        </p:nvSpPr>
        <p:spPr>
          <a:xfrm>
            <a:off x="685800" y="1295400"/>
            <a:ext cx="7467600" cy="45720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685800"/>
            <a:ext cx="4796753" cy="457200"/>
          </a:xfrm>
        </p:spPr>
        <p:txBody>
          <a:bodyPr>
            <a:normAutofit/>
          </a:bodyPr>
          <a:lstStyle/>
          <a:p>
            <a:r>
              <a:rPr lang="en-GB" sz="2300" b="1" dirty="0" smtClean="0">
                <a:solidFill>
                  <a:srgbClr val="800000"/>
                </a:solidFill>
                <a:latin typeface="Times"/>
                <a:cs typeface="Times"/>
              </a:rPr>
              <a:t>Didactic Suggestions (4)</a:t>
            </a:r>
            <a:endParaRPr lang="en-GB" sz="2300" b="1" dirty="0">
              <a:solidFill>
                <a:srgbClr val="800000"/>
              </a:solidFill>
              <a:latin typeface="Times"/>
              <a:cs typeface="Times"/>
            </a:endParaRPr>
          </a:p>
        </p:txBody>
      </p:sp>
      <p:sp>
        <p:nvSpPr>
          <p:cNvPr id="5" name="CasellaDiTesto 4"/>
          <p:cNvSpPr txBox="1"/>
          <p:nvPr/>
        </p:nvSpPr>
        <p:spPr>
          <a:xfrm>
            <a:off x="685800" y="1752600"/>
            <a:ext cx="7391400" cy="4708981"/>
          </a:xfrm>
          <a:prstGeom prst="rect">
            <a:avLst/>
          </a:prstGeom>
          <a:noFill/>
        </p:spPr>
        <p:txBody>
          <a:bodyPr wrap="square" rtlCol="0">
            <a:spAutoFit/>
          </a:bodyPr>
          <a:lstStyle/>
          <a:p>
            <a:r>
              <a:rPr lang="en-GB" sz="1400" b="1" dirty="0" smtClean="0">
                <a:latin typeface="Times"/>
                <a:cs typeface="Times"/>
              </a:rPr>
              <a:t>(</a:t>
            </a:r>
            <a:r>
              <a:rPr lang="en-GB" sz="1400" b="1" dirty="0" err="1" smtClean="0">
                <a:latin typeface="Times"/>
                <a:cs typeface="Times"/>
              </a:rPr>
              <a:t>IIb</a:t>
            </a:r>
            <a:r>
              <a:rPr lang="en-GB" sz="1400" b="1" dirty="0" smtClean="0">
                <a:latin typeface="Times"/>
                <a:cs typeface="Times"/>
              </a:rPr>
              <a:t>) Use the micro-module “Nature of Problems - Structure” to reinforce and deepen the understanding of the concept of Structure in “Nature of Problems.”</a:t>
            </a:r>
          </a:p>
          <a:p>
            <a:pPr marL="342900" indent="-342900"/>
            <a:endParaRPr lang="en-GB" sz="1400" dirty="0" smtClean="0">
              <a:latin typeface="Times"/>
              <a:cs typeface="Times"/>
            </a:endParaRPr>
          </a:p>
          <a:p>
            <a:pPr marL="342900" indent="-342900"/>
            <a:r>
              <a:rPr lang="en-GB" sz="1400" dirty="0" smtClean="0">
                <a:latin typeface="Times"/>
                <a:cs typeface="Times"/>
              </a:rPr>
              <a:t>(4)   Ask the participants in each group to return to the 2 </a:t>
            </a:r>
            <a:r>
              <a:rPr lang="en-GB" sz="1400" b="1" dirty="0" smtClean="0">
                <a:latin typeface="Times"/>
                <a:cs typeface="Times"/>
              </a:rPr>
              <a:t>well-structured </a:t>
            </a:r>
            <a:r>
              <a:rPr lang="en-GB" sz="1400" dirty="0" smtClean="0">
                <a:latin typeface="Times"/>
                <a:cs typeface="Times"/>
              </a:rPr>
              <a:t>and the 2 </a:t>
            </a:r>
            <a:r>
              <a:rPr lang="en-GB" sz="1400" b="1" dirty="0" smtClean="0">
                <a:latin typeface="Times"/>
                <a:cs typeface="Times"/>
              </a:rPr>
              <a:t>ill-structured </a:t>
            </a:r>
            <a:r>
              <a:rPr lang="en-GB" sz="1400" dirty="0" smtClean="0">
                <a:latin typeface="Times"/>
                <a:cs typeface="Times"/>
              </a:rPr>
              <a:t>problems they identified in the first part of the activity and assess them individually using the instrument provided in the micro-module.  Use one copy of the instrument per problem.  The participants compare their individual assessments with those of the other members of the group.  They discuss the reasons for the differences and agree on a group assessment, again using one copy of the instrument per problem.</a:t>
            </a:r>
          </a:p>
          <a:p>
            <a:pPr marL="342900" indent="-342900">
              <a:buFontTx/>
              <a:buAutoNum type="arabicParenBoth"/>
            </a:pPr>
            <a:endParaRPr lang="en-GB" sz="1400" dirty="0" smtClean="0">
              <a:latin typeface="Times"/>
              <a:cs typeface="Times"/>
            </a:endParaRPr>
          </a:p>
          <a:p>
            <a:pPr marL="342900" indent="-342900"/>
            <a:r>
              <a:rPr lang="en-GB" sz="1400" dirty="0" smtClean="0">
                <a:latin typeface="Times"/>
                <a:cs typeface="Times"/>
              </a:rPr>
              <a:t>(5)   The groups convene and share their results, first, by selecting and presenting 3 choices of “most effective elements” per group, along with their conclusions as to why different people may have different preferences regarding elements and ways of learning; second, by presenting their collective assessment of the </a:t>
            </a:r>
            <a:r>
              <a:rPr lang="en-GB" sz="1400" b="1" dirty="0" smtClean="0">
                <a:latin typeface="Times"/>
                <a:cs typeface="Times"/>
              </a:rPr>
              <a:t>structure </a:t>
            </a:r>
            <a:r>
              <a:rPr lang="en-GB" sz="1400" dirty="0" smtClean="0">
                <a:latin typeface="Times"/>
                <a:cs typeface="Times"/>
              </a:rPr>
              <a:t>of their selected problems and the reasons for this assessment.  The groups discuss to see whether they arrive to a general agreement or a diversity of opinions prevails.</a:t>
            </a:r>
          </a:p>
          <a:p>
            <a:pPr marL="342900" indent="-342900">
              <a:buAutoNum type="arabicParenBoth" startAt="4"/>
            </a:pPr>
            <a:endParaRPr lang="en-GB" sz="1400" dirty="0" smtClean="0">
              <a:latin typeface="Times"/>
              <a:cs typeface="Times"/>
            </a:endParaRPr>
          </a:p>
          <a:p>
            <a:pPr marL="342900" indent="-342900"/>
            <a:r>
              <a:rPr lang="en-GB" sz="1400" dirty="0" smtClean="0">
                <a:latin typeface="Times"/>
                <a:cs typeface="Times"/>
              </a:rPr>
              <a:t>(6)   Participants fill in the brief questionnaire about their preferences regarding the elements in the micro-module.</a:t>
            </a:r>
          </a:p>
          <a:p>
            <a:pPr marL="342900" indent="-342900">
              <a:buAutoNum type="arabicParenBoth"/>
            </a:pPr>
            <a:endParaRPr lang="it-IT" sz="1400" dirty="0" smtClean="0">
              <a:latin typeface="Times"/>
              <a:cs typeface="Times"/>
            </a:endParaRPr>
          </a:p>
        </p:txBody>
      </p:sp>
      <p:sp>
        <p:nvSpPr>
          <p:cNvPr id="6" name="Rettangolo arrotondato 5"/>
          <p:cNvSpPr/>
          <p:nvPr/>
        </p:nvSpPr>
        <p:spPr>
          <a:xfrm>
            <a:off x="533400" y="1447800"/>
            <a:ext cx="7696200" cy="49530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133600" y="2209800"/>
            <a:ext cx="4796753" cy="1295400"/>
          </a:xfrm>
        </p:spPr>
        <p:txBody>
          <a:bodyPr>
            <a:normAutofit fontScale="92500" lnSpcReduction="20000"/>
          </a:bodyPr>
          <a:lstStyle/>
          <a:p>
            <a:r>
              <a:rPr lang="en-GB" sz="2800" b="1" dirty="0" smtClean="0">
                <a:solidFill>
                  <a:srgbClr val="800000"/>
                </a:solidFill>
                <a:latin typeface="Times"/>
                <a:cs typeface="Times"/>
              </a:rPr>
              <a:t>Nature of Problems</a:t>
            </a:r>
          </a:p>
          <a:p>
            <a:endParaRPr lang="en-GB" sz="2800" b="1" dirty="0" smtClean="0">
              <a:solidFill>
                <a:srgbClr val="800000"/>
              </a:solidFill>
              <a:latin typeface="Times"/>
              <a:cs typeface="Times"/>
            </a:endParaRPr>
          </a:p>
          <a:p>
            <a:r>
              <a:rPr lang="en-GB" sz="2800" b="1" dirty="0" smtClean="0">
                <a:solidFill>
                  <a:srgbClr val="800000"/>
                </a:solidFill>
                <a:latin typeface="Times"/>
                <a:cs typeface="Times"/>
              </a:rPr>
              <a:t>Structure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entagono regolare 22"/>
          <p:cNvSpPr/>
          <p:nvPr/>
        </p:nvSpPr>
        <p:spPr>
          <a:xfrm>
            <a:off x="1981200" y="1447800"/>
            <a:ext cx="5334000" cy="4724400"/>
          </a:xfrm>
          <a:prstGeom prst="pentagon">
            <a:avLst/>
          </a:prstGeom>
          <a:noFill/>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e 37"/>
          <p:cNvSpPr/>
          <p:nvPr/>
        </p:nvSpPr>
        <p:spPr>
          <a:xfrm>
            <a:off x="3657600" y="3048000"/>
            <a:ext cx="1828800" cy="16764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700" b="1" dirty="0" smtClean="0">
                <a:latin typeface="Times"/>
                <a:cs typeface="Times"/>
              </a:rPr>
              <a:t>Problem Structure</a:t>
            </a:r>
            <a:endParaRPr lang="en-GB" sz="1700" b="1" dirty="0">
              <a:latin typeface="Times"/>
              <a:cs typeface="Times"/>
            </a:endParaRPr>
          </a:p>
        </p:txBody>
      </p:sp>
      <p:sp>
        <p:nvSpPr>
          <p:cNvPr id="3" name="Sottotitolo 2"/>
          <p:cNvSpPr>
            <a:spLocks noGrp="1"/>
          </p:cNvSpPr>
          <p:nvPr>
            <p:ph type="subTitle" idx="1"/>
          </p:nvPr>
        </p:nvSpPr>
        <p:spPr>
          <a:xfrm>
            <a:off x="1600200" y="457200"/>
            <a:ext cx="6324600" cy="724560"/>
          </a:xfrm>
        </p:spPr>
        <p:txBody>
          <a:bodyPr>
            <a:normAutofit/>
          </a:bodyPr>
          <a:lstStyle/>
          <a:p>
            <a:r>
              <a:rPr lang="it-IT" sz="2800" b="1" dirty="0" smtClean="0">
                <a:solidFill>
                  <a:srgbClr val="800000"/>
                </a:solidFill>
                <a:latin typeface="Times"/>
                <a:cs typeface="Times"/>
              </a:rPr>
              <a:t>Nature </a:t>
            </a:r>
            <a:r>
              <a:rPr lang="en-GB" sz="2800" b="1" dirty="0" smtClean="0">
                <a:solidFill>
                  <a:srgbClr val="800000"/>
                </a:solidFill>
                <a:latin typeface="Times"/>
                <a:cs typeface="Times"/>
              </a:rPr>
              <a:t>of Problems</a:t>
            </a:r>
            <a:r>
              <a:rPr lang="it-IT" sz="2800" b="1" dirty="0" smtClean="0">
                <a:solidFill>
                  <a:srgbClr val="800000"/>
                </a:solidFill>
                <a:latin typeface="Times"/>
                <a:cs typeface="Times"/>
              </a:rPr>
              <a:t> - STRUCTURE</a:t>
            </a:r>
          </a:p>
        </p:txBody>
      </p:sp>
      <p:sp>
        <p:nvSpPr>
          <p:cNvPr id="18" name="Rettangolo arrotondato 17"/>
          <p:cNvSpPr/>
          <p:nvPr/>
        </p:nvSpPr>
        <p:spPr>
          <a:xfrm>
            <a:off x="2286000" y="2057400"/>
            <a:ext cx="1828801" cy="762000"/>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b="1" dirty="0" smtClean="0">
              <a:solidFill>
                <a:srgbClr val="000000"/>
              </a:solidFill>
              <a:latin typeface="Times"/>
              <a:cs typeface="Times"/>
            </a:endParaRPr>
          </a:p>
          <a:p>
            <a:pPr algn="ctr"/>
            <a:r>
              <a:rPr lang="en-GB" sz="1400" b="1" dirty="0" smtClean="0">
                <a:solidFill>
                  <a:srgbClr val="000000"/>
                </a:solidFill>
                <a:latin typeface="Times"/>
                <a:cs typeface="Times"/>
              </a:rPr>
              <a:t>Transparency</a:t>
            </a:r>
          </a:p>
          <a:p>
            <a:pPr algn="ctr"/>
            <a:endParaRPr lang="en-GB" sz="1400" dirty="0">
              <a:latin typeface="Times"/>
              <a:cs typeface="Times"/>
            </a:endParaRPr>
          </a:p>
        </p:txBody>
      </p:sp>
      <p:sp>
        <p:nvSpPr>
          <p:cNvPr id="14" name="Rettangolo arrotondato 13"/>
          <p:cNvSpPr/>
          <p:nvPr/>
        </p:nvSpPr>
        <p:spPr>
          <a:xfrm>
            <a:off x="5105400" y="2057400"/>
            <a:ext cx="1828800" cy="755724"/>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b="1" dirty="0" smtClean="0">
              <a:latin typeface="Times"/>
              <a:cs typeface="Times"/>
            </a:endParaRPr>
          </a:p>
          <a:p>
            <a:pPr algn="ctr"/>
            <a:endParaRPr lang="en-GB" sz="1400" b="1" dirty="0" smtClean="0">
              <a:solidFill>
                <a:srgbClr val="000000"/>
              </a:solidFill>
              <a:latin typeface="Times"/>
              <a:cs typeface="Times"/>
            </a:endParaRPr>
          </a:p>
          <a:p>
            <a:pPr algn="ctr"/>
            <a:r>
              <a:rPr lang="en-GB" sz="1400" b="1" dirty="0" smtClean="0">
                <a:solidFill>
                  <a:srgbClr val="000000"/>
                </a:solidFill>
                <a:latin typeface="Times"/>
                <a:cs typeface="Times"/>
              </a:rPr>
              <a:t>Heterogeneity of Interpretation</a:t>
            </a:r>
          </a:p>
          <a:p>
            <a:endParaRPr lang="en-GB" sz="1400" dirty="0" smtClean="0">
              <a:solidFill>
                <a:schemeClr val="tx1"/>
              </a:solidFill>
              <a:latin typeface="Times"/>
              <a:cs typeface="Times"/>
            </a:endParaRPr>
          </a:p>
          <a:p>
            <a:pPr algn="ctr"/>
            <a:endParaRPr lang="en-GB" sz="1400" dirty="0">
              <a:latin typeface="Times"/>
              <a:cs typeface="Times"/>
            </a:endParaRPr>
          </a:p>
        </p:txBody>
      </p:sp>
      <p:sp>
        <p:nvSpPr>
          <p:cNvPr id="19" name="Rettangolo arrotondato 18"/>
          <p:cNvSpPr/>
          <p:nvPr/>
        </p:nvSpPr>
        <p:spPr>
          <a:xfrm>
            <a:off x="1524000" y="4495800"/>
            <a:ext cx="1828800" cy="762000"/>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endParaRPr lang="en-GB" sz="1400" dirty="0" smtClean="0">
              <a:solidFill>
                <a:srgbClr val="000000"/>
              </a:solidFill>
              <a:latin typeface="Times"/>
              <a:cs typeface="Times"/>
            </a:endParaRPr>
          </a:p>
          <a:p>
            <a:pPr algn="ctr"/>
            <a:endParaRPr lang="en-GB" sz="1400" b="1" dirty="0" smtClean="0">
              <a:solidFill>
                <a:srgbClr val="000000"/>
              </a:solidFill>
              <a:latin typeface="Times"/>
              <a:cs typeface="Times"/>
            </a:endParaRPr>
          </a:p>
          <a:p>
            <a:pPr algn="ctr"/>
            <a:r>
              <a:rPr lang="en-GB" sz="1400" b="1" dirty="0" err="1" smtClean="0">
                <a:solidFill>
                  <a:srgbClr val="000000"/>
                </a:solidFill>
                <a:latin typeface="Times"/>
                <a:cs typeface="Times"/>
              </a:rPr>
              <a:t>Dinamicity</a:t>
            </a:r>
            <a:endParaRPr lang="en-GB" sz="1400" dirty="0" smtClean="0">
              <a:solidFill>
                <a:srgbClr val="000000"/>
              </a:solidFill>
              <a:latin typeface="Times"/>
              <a:cs typeface="Times"/>
            </a:endParaRPr>
          </a:p>
          <a:p>
            <a:endParaRPr lang="en-GB" sz="1400" dirty="0" smtClean="0">
              <a:solidFill>
                <a:schemeClr val="tx1"/>
              </a:solidFill>
              <a:latin typeface="Times"/>
              <a:cs typeface="Times"/>
            </a:endParaRPr>
          </a:p>
          <a:p>
            <a:pPr algn="ctr"/>
            <a:endParaRPr lang="en-GB" sz="1400" dirty="0">
              <a:latin typeface="Times"/>
              <a:cs typeface="Times"/>
            </a:endParaRPr>
          </a:p>
        </p:txBody>
      </p:sp>
      <p:sp>
        <p:nvSpPr>
          <p:cNvPr id="20" name="Rettangolo arrotondato 19"/>
          <p:cNvSpPr/>
          <p:nvPr/>
        </p:nvSpPr>
        <p:spPr>
          <a:xfrm>
            <a:off x="3657600" y="5791200"/>
            <a:ext cx="1828800" cy="762000"/>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b="1" dirty="0" smtClean="0">
              <a:solidFill>
                <a:srgbClr val="000000"/>
              </a:solidFill>
              <a:latin typeface="Times"/>
              <a:cs typeface="Times"/>
            </a:endParaRPr>
          </a:p>
          <a:p>
            <a:pPr algn="ctr"/>
            <a:r>
              <a:rPr lang="en-GB" sz="1400" b="1" dirty="0" err="1" smtClean="0">
                <a:solidFill>
                  <a:srgbClr val="000000"/>
                </a:solidFill>
                <a:latin typeface="Times"/>
                <a:cs typeface="Times"/>
              </a:rPr>
              <a:t>Interdisciplinarity</a:t>
            </a:r>
            <a:endParaRPr lang="en-GB" sz="1400" b="1" dirty="0" smtClean="0">
              <a:solidFill>
                <a:srgbClr val="000000"/>
              </a:solidFill>
              <a:latin typeface="Times"/>
              <a:cs typeface="Times"/>
            </a:endParaRPr>
          </a:p>
          <a:p>
            <a:pPr algn="ctr"/>
            <a:endParaRPr lang="en-GB" sz="1400" dirty="0">
              <a:latin typeface="Times"/>
              <a:cs typeface="Times"/>
            </a:endParaRPr>
          </a:p>
        </p:txBody>
      </p:sp>
      <p:sp>
        <p:nvSpPr>
          <p:cNvPr id="15" name="CasellaDiTesto 14"/>
          <p:cNvSpPr txBox="1"/>
          <p:nvPr/>
        </p:nvSpPr>
        <p:spPr>
          <a:xfrm>
            <a:off x="914400" y="1066800"/>
            <a:ext cx="7479005" cy="353943"/>
          </a:xfrm>
          <a:prstGeom prst="rect">
            <a:avLst/>
          </a:prstGeom>
          <a:noFill/>
        </p:spPr>
        <p:txBody>
          <a:bodyPr wrap="none" rtlCol="0">
            <a:spAutoFit/>
          </a:bodyPr>
          <a:lstStyle/>
          <a:p>
            <a:r>
              <a:rPr lang="en-GB" sz="1700" b="1" dirty="0" smtClean="0">
                <a:latin typeface="Times"/>
                <a:cs typeface="Times"/>
              </a:rPr>
              <a:t>The STRUCTURE of a problem is defined by the combination of 5 dimensions:</a:t>
            </a:r>
            <a:endParaRPr lang="en-GB" sz="1700" b="1" dirty="0">
              <a:latin typeface="Times"/>
              <a:cs typeface="Times"/>
            </a:endParaRPr>
          </a:p>
        </p:txBody>
      </p:sp>
      <p:sp>
        <p:nvSpPr>
          <p:cNvPr id="22" name="Rettangolo arrotondato 21"/>
          <p:cNvSpPr/>
          <p:nvPr/>
        </p:nvSpPr>
        <p:spPr>
          <a:xfrm>
            <a:off x="5791200" y="4495800"/>
            <a:ext cx="1828800" cy="791260"/>
          </a:xfrm>
          <a:prstGeom prst="roundRect">
            <a:avLst/>
          </a:prstGeom>
          <a:solidFill>
            <a:srgbClr val="A8FF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b="1" dirty="0" smtClean="0">
              <a:solidFill>
                <a:srgbClr val="000000"/>
              </a:solidFill>
              <a:latin typeface="Times"/>
              <a:cs typeface="Times"/>
            </a:endParaRPr>
          </a:p>
          <a:p>
            <a:pPr algn="ctr"/>
            <a:r>
              <a:rPr lang="en-GB" sz="1400" b="1" dirty="0" smtClean="0">
                <a:solidFill>
                  <a:srgbClr val="000000"/>
                </a:solidFill>
                <a:latin typeface="Times"/>
                <a:cs typeface="Times"/>
              </a:rPr>
              <a:t>Legitimacy of Competing Alternatives </a:t>
            </a:r>
            <a:endParaRPr lang="en-GB" sz="1400" dirty="0" smtClean="0">
              <a:solidFill>
                <a:srgbClr val="000000"/>
              </a:solidFill>
              <a:latin typeface="Times"/>
              <a:cs typeface="Times"/>
            </a:endParaRPr>
          </a:p>
          <a:p>
            <a:pPr algn="ctr"/>
            <a:endParaRPr lang="en-GB" sz="1200" dirty="0">
              <a:latin typeface="Times"/>
              <a:cs typeface="Times"/>
            </a:endParaRPr>
          </a:p>
        </p:txBody>
      </p:sp>
      <p:cxnSp>
        <p:nvCxnSpPr>
          <p:cNvPr id="26" name="Connettore 1 25"/>
          <p:cNvCxnSpPr>
            <a:stCxn id="38" idx="7"/>
            <a:endCxn id="14" idx="2"/>
          </p:cNvCxnSpPr>
          <p:nvPr/>
        </p:nvCxnSpPr>
        <p:spPr>
          <a:xfrm rot="5400000" flipH="1" flipV="1">
            <a:off x="5379000" y="2652703"/>
            <a:ext cx="480379" cy="801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nettore 1 27"/>
          <p:cNvCxnSpPr>
            <a:stCxn id="38" idx="5"/>
            <a:endCxn id="22" idx="1"/>
          </p:cNvCxnSpPr>
          <p:nvPr/>
        </p:nvCxnSpPr>
        <p:spPr>
          <a:xfrm rot="16200000" flipH="1">
            <a:off x="5298623" y="4398852"/>
            <a:ext cx="412533" cy="5726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nettore 1 30"/>
          <p:cNvCxnSpPr>
            <a:stCxn id="38" idx="4"/>
            <a:endCxn id="20" idx="0"/>
          </p:cNvCxnSpPr>
          <p:nvPr/>
        </p:nvCxnSpPr>
        <p:spPr>
          <a:xfrm rot="5400000">
            <a:off x="4038600" y="5257800"/>
            <a:ext cx="1066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Connettore 1 33"/>
          <p:cNvCxnSpPr>
            <a:stCxn id="38" idx="1"/>
            <a:endCxn id="18" idx="2"/>
          </p:cNvCxnSpPr>
          <p:nvPr/>
        </p:nvCxnSpPr>
        <p:spPr>
          <a:xfrm rot="16200000" flipV="1">
            <a:off x="3325861" y="2693941"/>
            <a:ext cx="474103" cy="7250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nettore 1 39"/>
          <p:cNvCxnSpPr>
            <a:stCxn id="38" idx="3"/>
            <a:endCxn id="19" idx="3"/>
          </p:cNvCxnSpPr>
          <p:nvPr/>
        </p:nvCxnSpPr>
        <p:spPr>
          <a:xfrm rot="5400000">
            <a:off x="3440160" y="4391537"/>
            <a:ext cx="397903" cy="572622"/>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155005" y="132356"/>
            <a:ext cx="4796753" cy="724560"/>
          </a:xfrm>
        </p:spPr>
        <p:txBody>
          <a:bodyPr>
            <a:normAutofit fontScale="77500" lnSpcReduction="20000"/>
          </a:bodyPr>
          <a:lstStyle/>
          <a:p>
            <a:r>
              <a:rPr lang="en-GB" sz="2800" b="1" smtClean="0">
                <a:solidFill>
                  <a:srgbClr val="800000"/>
                </a:solidFill>
                <a:latin typeface="Times"/>
                <a:cs typeface="Times"/>
              </a:rPr>
              <a:t>Nature of Problems</a:t>
            </a:r>
          </a:p>
          <a:p>
            <a:r>
              <a:rPr lang="en-GB" sz="2800" b="1" smtClean="0">
                <a:solidFill>
                  <a:srgbClr val="800000"/>
                </a:solidFill>
                <a:latin typeface="Times"/>
                <a:cs typeface="Times"/>
              </a:rPr>
              <a:t>Problems can vary in STRUCTURE</a:t>
            </a:r>
          </a:p>
        </p:txBody>
      </p:sp>
      <p:sp>
        <p:nvSpPr>
          <p:cNvPr id="31" name="CasellaDiTesto 30"/>
          <p:cNvSpPr txBox="1"/>
          <p:nvPr/>
        </p:nvSpPr>
        <p:spPr>
          <a:xfrm>
            <a:off x="314100" y="1051029"/>
            <a:ext cx="2313454" cy="323165"/>
          </a:xfrm>
          <a:prstGeom prst="rect">
            <a:avLst/>
          </a:prstGeom>
          <a:noFill/>
        </p:spPr>
        <p:txBody>
          <a:bodyPr wrap="none" rtlCol="0">
            <a:spAutoFit/>
          </a:bodyPr>
          <a:lstStyle/>
          <a:p>
            <a:r>
              <a:rPr lang="en-GB" sz="1500" b="1" smtClean="0">
                <a:latin typeface="Times New Roman"/>
                <a:cs typeface="Times New Roman"/>
              </a:rPr>
              <a:t>Well-structured Problems</a:t>
            </a:r>
            <a:endParaRPr lang="en-GB" sz="1500" b="1">
              <a:latin typeface="Times New Roman"/>
              <a:cs typeface="Times New Roman"/>
            </a:endParaRPr>
          </a:p>
        </p:txBody>
      </p:sp>
      <p:sp>
        <p:nvSpPr>
          <p:cNvPr id="33" name="Rettangolo 32"/>
          <p:cNvSpPr/>
          <p:nvPr/>
        </p:nvSpPr>
        <p:spPr>
          <a:xfrm>
            <a:off x="6898303" y="1051029"/>
            <a:ext cx="2121093" cy="323165"/>
          </a:xfrm>
          <a:prstGeom prst="rect">
            <a:avLst/>
          </a:prstGeom>
        </p:spPr>
        <p:txBody>
          <a:bodyPr wrap="none">
            <a:spAutoFit/>
          </a:bodyPr>
          <a:lstStyle/>
          <a:p>
            <a:r>
              <a:rPr lang="en-GB" sz="1500" b="1" smtClean="0">
                <a:latin typeface="Times New Roman"/>
                <a:cs typeface="Times New Roman"/>
              </a:rPr>
              <a:t>Ill-structured Problems</a:t>
            </a:r>
            <a:endParaRPr lang="en-GB" sz="1500" b="1">
              <a:latin typeface="Times New Roman"/>
              <a:cs typeface="Times New Roman"/>
            </a:endParaRPr>
          </a:p>
        </p:txBody>
      </p:sp>
      <p:cxnSp>
        <p:nvCxnSpPr>
          <p:cNvPr id="42" name="Connettore 2 41"/>
          <p:cNvCxnSpPr/>
          <p:nvPr/>
        </p:nvCxnSpPr>
        <p:spPr>
          <a:xfrm>
            <a:off x="457200" y="1524000"/>
            <a:ext cx="8305800" cy="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811704" y="856916"/>
            <a:ext cx="1408430" cy="1203833"/>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Problems</a:t>
            </a:r>
            <a:endParaRPr lang="en-GB" sz="1500" b="1">
              <a:latin typeface="Times"/>
              <a:cs typeface="Times"/>
            </a:endParaRPr>
          </a:p>
        </p:txBody>
      </p:sp>
      <p:cxnSp>
        <p:nvCxnSpPr>
          <p:cNvPr id="23" name="Connettore 2 22"/>
          <p:cNvCxnSpPr/>
          <p:nvPr/>
        </p:nvCxnSpPr>
        <p:spPr>
          <a:xfrm>
            <a:off x="457200" y="2514600"/>
            <a:ext cx="8305800" cy="1588"/>
          </a:xfrm>
          <a:prstGeom prst="straightConnector1">
            <a:avLst/>
          </a:prstGeom>
          <a:ln w="6350" cap="flat" cmpd="sng" algn="ctr">
            <a:solidFill>
              <a:schemeClr val="tx1"/>
            </a:solidFill>
            <a:prstDash val="sys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4" name="Connettore 2 23"/>
          <p:cNvCxnSpPr/>
          <p:nvPr/>
        </p:nvCxnSpPr>
        <p:spPr>
          <a:xfrm>
            <a:off x="457200" y="3429000"/>
            <a:ext cx="8305800" cy="1"/>
          </a:xfrm>
          <a:prstGeom prst="straightConnector1">
            <a:avLst/>
          </a:prstGeom>
          <a:ln w="6350" cap="flat" cmpd="sng" algn="ctr">
            <a:solidFill>
              <a:schemeClr val="tx1"/>
            </a:solidFill>
            <a:prstDash val="sys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Connettore 2 24"/>
          <p:cNvCxnSpPr/>
          <p:nvPr/>
        </p:nvCxnSpPr>
        <p:spPr>
          <a:xfrm>
            <a:off x="457200" y="4419600"/>
            <a:ext cx="8305800" cy="1588"/>
          </a:xfrm>
          <a:prstGeom prst="straightConnector1">
            <a:avLst/>
          </a:prstGeom>
          <a:ln w="6350" cap="flat" cmpd="sng" algn="ctr">
            <a:solidFill>
              <a:schemeClr val="tx1"/>
            </a:solidFill>
            <a:prstDash val="sys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Connettore 2 25"/>
          <p:cNvCxnSpPr/>
          <p:nvPr/>
        </p:nvCxnSpPr>
        <p:spPr>
          <a:xfrm>
            <a:off x="457200" y="5257800"/>
            <a:ext cx="8305800" cy="1588"/>
          </a:xfrm>
          <a:prstGeom prst="straightConnector1">
            <a:avLst/>
          </a:prstGeom>
          <a:ln w="6350" cap="flat" cmpd="sng" algn="ctr">
            <a:solidFill>
              <a:schemeClr val="tx1"/>
            </a:solidFill>
            <a:prstDash val="sys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Connettore 2 26"/>
          <p:cNvCxnSpPr/>
          <p:nvPr/>
        </p:nvCxnSpPr>
        <p:spPr>
          <a:xfrm>
            <a:off x="457200" y="6172200"/>
            <a:ext cx="8285354" cy="77788"/>
          </a:xfrm>
          <a:prstGeom prst="straightConnector1">
            <a:avLst/>
          </a:prstGeom>
          <a:ln w="6350" cap="flat" cmpd="sng" algn="ctr">
            <a:solidFill>
              <a:schemeClr val="tx1"/>
            </a:solidFill>
            <a:prstDash val="sys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Rettangolo arrotondato 17"/>
          <p:cNvSpPr/>
          <p:nvPr/>
        </p:nvSpPr>
        <p:spPr>
          <a:xfrm>
            <a:off x="2627554" y="2171883"/>
            <a:ext cx="3574277" cy="632866"/>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100" b="1" smtClean="0">
                <a:solidFill>
                  <a:srgbClr val="000000"/>
                </a:solidFill>
                <a:latin typeface="Times"/>
                <a:cs typeface="Times"/>
              </a:rPr>
              <a:t>Transparency</a:t>
            </a:r>
          </a:p>
          <a:p>
            <a:r>
              <a:rPr lang="en-GB" sz="1100" smtClean="0">
                <a:solidFill>
                  <a:schemeClr val="tx1"/>
                </a:solidFill>
                <a:latin typeface="Times"/>
                <a:cs typeface="Times"/>
              </a:rPr>
              <a:t>The more we know about the problems (and problem area), the better structured, transparent and easier they are.</a:t>
            </a:r>
          </a:p>
          <a:p>
            <a:pPr algn="ctr"/>
            <a:endParaRPr lang="en-GB" sz="1200">
              <a:latin typeface="Times"/>
              <a:cs typeface="Times"/>
            </a:endParaRPr>
          </a:p>
        </p:txBody>
      </p:sp>
      <p:sp>
        <p:nvSpPr>
          <p:cNvPr id="14" name="Rettangolo arrotondato 13"/>
          <p:cNvSpPr/>
          <p:nvPr/>
        </p:nvSpPr>
        <p:spPr>
          <a:xfrm>
            <a:off x="2627555" y="3046269"/>
            <a:ext cx="3574276" cy="755724"/>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100" b="1" smtClean="0">
              <a:latin typeface="Times"/>
              <a:cs typeface="Times"/>
            </a:endParaRPr>
          </a:p>
          <a:p>
            <a:pPr algn="ctr"/>
            <a:endParaRPr lang="en-GB" sz="1100" b="1" smtClean="0">
              <a:solidFill>
                <a:srgbClr val="000000"/>
              </a:solidFill>
              <a:latin typeface="Times"/>
              <a:cs typeface="Times"/>
            </a:endParaRPr>
          </a:p>
          <a:p>
            <a:pPr algn="ctr"/>
            <a:r>
              <a:rPr lang="en-GB" sz="1100" b="1" smtClean="0">
                <a:solidFill>
                  <a:srgbClr val="000000"/>
                </a:solidFill>
                <a:latin typeface="Times"/>
                <a:cs typeface="Times"/>
              </a:rPr>
              <a:t>Heterogeneity of Interpretations </a:t>
            </a:r>
          </a:p>
          <a:p>
            <a:r>
              <a:rPr lang="en-GB" sz="1100" smtClean="0">
                <a:solidFill>
                  <a:srgbClr val="000000"/>
                </a:solidFill>
                <a:latin typeface="Times"/>
                <a:cs typeface="Times"/>
              </a:rPr>
              <a:t>The less open to different interpretations is the understanding or solutions of problems, the better structured and easier they are.  </a:t>
            </a:r>
          </a:p>
          <a:p>
            <a:endParaRPr lang="en-GB" sz="1200" smtClean="0">
              <a:solidFill>
                <a:schemeClr val="tx1"/>
              </a:solidFill>
              <a:latin typeface="Times"/>
              <a:cs typeface="Times"/>
            </a:endParaRPr>
          </a:p>
          <a:p>
            <a:pPr algn="ctr"/>
            <a:endParaRPr lang="en-GB" sz="1200">
              <a:latin typeface="Times"/>
              <a:cs typeface="Times"/>
            </a:endParaRPr>
          </a:p>
        </p:txBody>
      </p:sp>
      <p:sp>
        <p:nvSpPr>
          <p:cNvPr id="19" name="Rettangolo arrotondato 18"/>
          <p:cNvSpPr/>
          <p:nvPr/>
        </p:nvSpPr>
        <p:spPr>
          <a:xfrm>
            <a:off x="2627554" y="4090258"/>
            <a:ext cx="3574275" cy="630809"/>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endParaRPr lang="en-GB" sz="1100" smtClean="0">
              <a:solidFill>
                <a:srgbClr val="000000"/>
              </a:solidFill>
              <a:latin typeface="Times"/>
              <a:cs typeface="Times"/>
            </a:endParaRPr>
          </a:p>
          <a:p>
            <a:pPr algn="ctr"/>
            <a:r>
              <a:rPr lang="en-GB" sz="1100" b="1" smtClean="0">
                <a:solidFill>
                  <a:srgbClr val="000000"/>
                </a:solidFill>
                <a:latin typeface="Times"/>
                <a:cs typeface="Times"/>
              </a:rPr>
              <a:t>Dinamicity</a:t>
            </a:r>
          </a:p>
          <a:p>
            <a:r>
              <a:rPr lang="en-GB" sz="1100" smtClean="0">
                <a:solidFill>
                  <a:srgbClr val="000000"/>
                </a:solidFill>
                <a:latin typeface="Times"/>
                <a:cs typeface="Times"/>
              </a:rPr>
              <a:t>The greater the stability and continuity of problems, the better structured and easier to comprehend they are. </a:t>
            </a:r>
          </a:p>
          <a:p>
            <a:endParaRPr lang="en-GB" sz="1200" smtClean="0">
              <a:solidFill>
                <a:schemeClr val="tx1"/>
              </a:solidFill>
              <a:latin typeface="Times"/>
              <a:cs typeface="Times"/>
            </a:endParaRPr>
          </a:p>
          <a:p>
            <a:pPr algn="ctr"/>
            <a:endParaRPr lang="en-GB" sz="1200">
              <a:latin typeface="Times"/>
              <a:cs typeface="Times"/>
            </a:endParaRPr>
          </a:p>
        </p:txBody>
      </p:sp>
      <p:sp>
        <p:nvSpPr>
          <p:cNvPr id="20" name="Rettangolo arrotondato 19"/>
          <p:cNvSpPr/>
          <p:nvPr/>
        </p:nvSpPr>
        <p:spPr>
          <a:xfrm>
            <a:off x="2627553" y="4978429"/>
            <a:ext cx="3574276" cy="654442"/>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100" b="1" smtClean="0">
                <a:solidFill>
                  <a:srgbClr val="000000"/>
                </a:solidFill>
                <a:latin typeface="Times"/>
                <a:cs typeface="Times"/>
              </a:rPr>
              <a:t>Interdisciplinarity</a:t>
            </a:r>
          </a:p>
          <a:p>
            <a:r>
              <a:rPr lang="en-GB" sz="1100" smtClean="0">
                <a:solidFill>
                  <a:srgbClr val="000000"/>
                </a:solidFill>
                <a:latin typeface="Times"/>
                <a:cs typeface="Times"/>
              </a:rPr>
              <a:t>The lower the interdisciplinarity of problems, the better structured  and easier to comprehend, they are. </a:t>
            </a:r>
          </a:p>
          <a:p>
            <a:pPr algn="ctr"/>
            <a:endParaRPr lang="en-GB" sz="1200">
              <a:latin typeface="Times"/>
              <a:cs typeface="Times"/>
            </a:endParaRPr>
          </a:p>
        </p:txBody>
      </p:sp>
      <p:sp>
        <p:nvSpPr>
          <p:cNvPr id="22" name="Rettangolo arrotondato 21"/>
          <p:cNvSpPr/>
          <p:nvPr/>
        </p:nvSpPr>
        <p:spPr>
          <a:xfrm>
            <a:off x="2627556" y="5967882"/>
            <a:ext cx="3574275" cy="638860"/>
          </a:xfrm>
          <a:prstGeom prst="roundRect">
            <a:avLst/>
          </a:prstGeom>
          <a:solidFill>
            <a:srgbClr val="A8FF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100" b="1" smtClean="0">
                <a:solidFill>
                  <a:srgbClr val="000000"/>
                </a:solidFill>
                <a:latin typeface="Times"/>
                <a:cs typeface="Times"/>
              </a:rPr>
              <a:t>Legitimacy of Competing Alternatives </a:t>
            </a:r>
            <a:endParaRPr lang="en-GB" sz="1100" smtClean="0">
              <a:solidFill>
                <a:srgbClr val="000000"/>
              </a:solidFill>
              <a:latin typeface="Times"/>
              <a:cs typeface="Times"/>
            </a:endParaRPr>
          </a:p>
          <a:p>
            <a:r>
              <a:rPr lang="en-GB" sz="1100" smtClean="0">
                <a:solidFill>
                  <a:srgbClr val="000000"/>
                </a:solidFill>
                <a:latin typeface="Times"/>
                <a:cs typeface="Times"/>
              </a:rPr>
              <a:t>The lower the number of conceivable solution paths to problems, the better structured and easier they are.</a:t>
            </a:r>
          </a:p>
          <a:p>
            <a:pPr algn="ctr"/>
            <a:endParaRPr lang="en-GB" sz="1200">
              <a:latin typeface="Times"/>
              <a:cs typeface="Time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80337" y="326468"/>
            <a:ext cx="6490107" cy="1069733"/>
          </a:xfrm>
        </p:spPr>
        <p:txBody>
          <a:bodyPr>
            <a:noAutofit/>
          </a:bodyPr>
          <a:lstStyle/>
          <a:p>
            <a:r>
              <a:rPr lang="en-GB" sz="2300" b="1" smtClean="0">
                <a:solidFill>
                  <a:srgbClr val="800000"/>
                </a:solidFill>
                <a:latin typeface="Times"/>
                <a:cs typeface="Times"/>
              </a:rPr>
              <a:t>Nature of Problems</a:t>
            </a:r>
          </a:p>
          <a:p>
            <a:r>
              <a:rPr lang="en-GB" sz="2300" b="1" smtClean="0">
                <a:solidFill>
                  <a:srgbClr val="800000"/>
                </a:solidFill>
                <a:latin typeface="Times"/>
                <a:cs typeface="Times"/>
              </a:rPr>
              <a:t>Problems can vary in STRUCTURE</a:t>
            </a:r>
          </a:p>
          <a:p>
            <a:endParaRPr lang="en-GB" sz="2300" b="1" smtClean="0">
              <a:solidFill>
                <a:schemeClr val="tx1"/>
              </a:solidFill>
              <a:latin typeface="Times"/>
              <a:cs typeface="Times"/>
            </a:endParaRPr>
          </a:p>
          <a:p>
            <a:endParaRPr lang="en-GB" sz="2300" b="1" smtClean="0">
              <a:solidFill>
                <a:schemeClr val="tx1"/>
              </a:solidFill>
              <a:latin typeface="Times"/>
              <a:cs typeface="Times"/>
            </a:endParaRPr>
          </a:p>
        </p:txBody>
      </p:sp>
      <p:sp>
        <p:nvSpPr>
          <p:cNvPr id="31" name="CasellaDiTesto 30"/>
          <p:cNvSpPr txBox="1"/>
          <p:nvPr/>
        </p:nvSpPr>
        <p:spPr>
          <a:xfrm>
            <a:off x="410103" y="1506752"/>
            <a:ext cx="1484695" cy="323165"/>
          </a:xfrm>
          <a:prstGeom prst="rect">
            <a:avLst/>
          </a:prstGeom>
          <a:noFill/>
        </p:spPr>
        <p:txBody>
          <a:bodyPr wrap="none" rtlCol="0">
            <a:spAutoFit/>
          </a:bodyPr>
          <a:lstStyle/>
          <a:p>
            <a:r>
              <a:rPr lang="en-GB" sz="1500" b="1" smtClean="0">
                <a:latin typeface="Times New Roman"/>
                <a:cs typeface="Times New Roman"/>
              </a:rPr>
              <a:t>Well-structured</a:t>
            </a:r>
            <a:endParaRPr lang="en-GB" sz="1500" b="1">
              <a:latin typeface="Times New Roman"/>
              <a:cs typeface="Times New Roman"/>
            </a:endParaRPr>
          </a:p>
        </p:txBody>
      </p:sp>
      <p:sp>
        <p:nvSpPr>
          <p:cNvPr id="33" name="Rettangolo 32"/>
          <p:cNvSpPr/>
          <p:nvPr/>
        </p:nvSpPr>
        <p:spPr>
          <a:xfrm>
            <a:off x="7607244" y="1506752"/>
            <a:ext cx="1292429" cy="323165"/>
          </a:xfrm>
          <a:prstGeom prst="rect">
            <a:avLst/>
          </a:prstGeom>
        </p:spPr>
        <p:txBody>
          <a:bodyPr wrap="none">
            <a:spAutoFit/>
          </a:bodyPr>
          <a:lstStyle/>
          <a:p>
            <a:r>
              <a:rPr lang="en-GB" sz="1500" b="1" smtClean="0">
                <a:latin typeface="Times New Roman"/>
                <a:cs typeface="Times New Roman"/>
              </a:rPr>
              <a:t>Ill-structured</a:t>
            </a:r>
            <a:endParaRPr lang="en-GB" sz="1500" b="1">
              <a:latin typeface="Times New Roman"/>
              <a:cs typeface="Times New Roman"/>
            </a:endParaRPr>
          </a:p>
        </p:txBody>
      </p:sp>
      <p:cxnSp>
        <p:nvCxnSpPr>
          <p:cNvPr id="42" name="Connettore 2 41"/>
          <p:cNvCxnSpPr/>
          <p:nvPr/>
        </p:nvCxnSpPr>
        <p:spPr>
          <a:xfrm>
            <a:off x="410103" y="1829917"/>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532288" y="1506751"/>
            <a:ext cx="2038452"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Structuredness</a:t>
            </a:r>
            <a:endParaRPr lang="en-GB" sz="1500" b="1">
              <a:latin typeface="Times"/>
              <a:cs typeface="Times"/>
            </a:endParaRPr>
          </a:p>
        </p:txBody>
      </p:sp>
      <p:sp>
        <p:nvSpPr>
          <p:cNvPr id="10" name="Rettangolo arrotondato 9"/>
          <p:cNvSpPr/>
          <p:nvPr/>
        </p:nvSpPr>
        <p:spPr>
          <a:xfrm>
            <a:off x="1724861" y="2306127"/>
            <a:ext cx="3729011" cy="416293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smtClean="0">
              <a:solidFill>
                <a:schemeClr val="tx1"/>
              </a:solidFill>
              <a:latin typeface="Times"/>
              <a:cs typeface="Times"/>
            </a:endParaRPr>
          </a:p>
          <a:p>
            <a:pPr algn="ctr"/>
            <a:r>
              <a:rPr lang="en-GB" sz="1400" b="1" dirty="0" smtClean="0">
                <a:solidFill>
                  <a:srgbClr val="800000"/>
                </a:solidFill>
                <a:latin typeface="Times"/>
                <a:cs typeface="Times"/>
              </a:rPr>
              <a:t> WELL-STRUCTURED PROBLEM</a:t>
            </a:r>
          </a:p>
          <a:p>
            <a:pPr algn="ctr"/>
            <a:r>
              <a:rPr lang="en-GB" sz="1400" dirty="0" smtClean="0">
                <a:solidFill>
                  <a:schemeClr val="tx1"/>
                </a:solidFill>
                <a:latin typeface="Times"/>
                <a:cs typeface="Times"/>
              </a:rPr>
              <a:t>A problem is well structured when:</a:t>
            </a:r>
          </a:p>
          <a:p>
            <a:endParaRPr lang="en-GB" sz="1400" dirty="0" smtClean="0">
              <a:solidFill>
                <a:schemeClr val="tx1"/>
              </a:solidFill>
              <a:latin typeface="Times"/>
              <a:cs typeface="Times"/>
            </a:endParaRPr>
          </a:p>
          <a:p>
            <a:pPr marL="342900" indent="-342900">
              <a:buAutoNum type="alphaLcParenBoth"/>
            </a:pPr>
            <a:r>
              <a:rPr lang="en-GB" sz="1400" dirty="0" smtClean="0">
                <a:solidFill>
                  <a:schemeClr val="tx1"/>
                </a:solidFill>
                <a:latin typeface="Times"/>
                <a:cs typeface="Times"/>
              </a:rPr>
              <a:t>all necessary knowledge is known</a:t>
            </a:r>
          </a:p>
          <a:p>
            <a:pPr marL="342900" indent="-342900">
              <a:buAutoNum type="alphaLcParenBoth"/>
            </a:pPr>
            <a:endParaRPr lang="en-GB" sz="1400" dirty="0" smtClean="0">
              <a:solidFill>
                <a:schemeClr val="tx1"/>
              </a:solidFill>
              <a:latin typeface="Times"/>
              <a:cs typeface="Times"/>
            </a:endParaRPr>
          </a:p>
          <a:p>
            <a:pPr marL="342900" indent="-342900"/>
            <a:endParaRPr sz="1400"/>
          </a:p>
          <a:p>
            <a:pPr marL="342900" indent="-342900">
              <a:buAutoNum type="alphaLcParenBoth"/>
            </a:pPr>
            <a:r>
              <a:rPr lang="en-GB" sz="1400" dirty="0" smtClean="0">
                <a:solidFill>
                  <a:schemeClr val="tx1"/>
                </a:solidFill>
                <a:latin typeface="Times"/>
                <a:cs typeface="Times"/>
              </a:rPr>
              <a:t>it is open to a single interpretation</a:t>
            </a:r>
          </a:p>
          <a:p>
            <a:pPr marL="342900" indent="-342900">
              <a:buAutoNum type="alphaLcParenBoth"/>
            </a:pPr>
            <a:endParaRPr lang="en-GB" sz="1400" dirty="0" smtClean="0">
              <a:solidFill>
                <a:schemeClr val="tx1"/>
              </a:solidFill>
              <a:latin typeface="Times"/>
              <a:cs typeface="Times"/>
            </a:endParaRPr>
          </a:p>
          <a:p>
            <a:pPr marL="342900" indent="-342900">
              <a:buAutoNum type="alphaLcParenBoth"/>
            </a:pPr>
            <a:endParaRPr lang="en-GB" sz="1400" dirty="0" smtClean="0">
              <a:solidFill>
                <a:schemeClr val="tx1"/>
              </a:solidFill>
              <a:latin typeface="Times"/>
              <a:cs typeface="Times"/>
            </a:endParaRPr>
          </a:p>
          <a:p>
            <a:pPr marL="342900" indent="-342900">
              <a:buAutoNum type="alphaLcParenBoth"/>
            </a:pPr>
            <a:r>
              <a:rPr lang="en-GB" sz="1400" dirty="0" smtClean="0">
                <a:solidFill>
                  <a:schemeClr val="tx1"/>
                </a:solidFill>
                <a:latin typeface="Times"/>
                <a:cs typeface="Times"/>
              </a:rPr>
              <a:t>it belongs to a single discipline</a:t>
            </a:r>
          </a:p>
          <a:p>
            <a:pPr marL="342900" indent="-342900">
              <a:buAutoNum type="alphaLcParenBoth"/>
            </a:pPr>
            <a:endParaRPr lang="en-GB" sz="1400" dirty="0" smtClean="0">
              <a:solidFill>
                <a:schemeClr val="tx1"/>
              </a:solidFill>
              <a:latin typeface="Times"/>
              <a:cs typeface="Times"/>
            </a:endParaRPr>
          </a:p>
          <a:p>
            <a:pPr marL="342900" indent="-342900">
              <a:buAutoNum type="alphaLcParenBoth"/>
            </a:pPr>
            <a:endParaRPr lang="en-GB" sz="1400" dirty="0" smtClean="0">
              <a:solidFill>
                <a:schemeClr val="tx1"/>
              </a:solidFill>
              <a:latin typeface="Times"/>
              <a:cs typeface="Times"/>
            </a:endParaRPr>
          </a:p>
          <a:p>
            <a:pPr marL="342900" indent="-342900">
              <a:buAutoNum type="alphaLcParenBoth"/>
            </a:pPr>
            <a:r>
              <a:rPr lang="en-GB" sz="1400" dirty="0" smtClean="0">
                <a:solidFill>
                  <a:schemeClr val="tx1"/>
                </a:solidFill>
                <a:latin typeface="Times"/>
                <a:cs typeface="Times"/>
              </a:rPr>
              <a:t>it does not change with time (stable)</a:t>
            </a:r>
          </a:p>
          <a:p>
            <a:pPr marL="342900" indent="-342900">
              <a:buAutoNum type="alphaLcParenBoth"/>
            </a:pPr>
            <a:endParaRPr lang="en-GB" sz="1400" dirty="0" smtClean="0">
              <a:solidFill>
                <a:schemeClr val="tx1"/>
              </a:solidFill>
              <a:latin typeface="Times"/>
              <a:cs typeface="Times"/>
            </a:endParaRPr>
          </a:p>
          <a:p>
            <a:pPr marL="342900" indent="-342900">
              <a:buAutoNum type="alphaLcParenBoth"/>
            </a:pPr>
            <a:endParaRPr lang="en-GB" sz="1400" dirty="0" smtClean="0">
              <a:solidFill>
                <a:schemeClr val="tx1"/>
              </a:solidFill>
              <a:latin typeface="Times"/>
              <a:cs typeface="Times"/>
            </a:endParaRPr>
          </a:p>
          <a:p>
            <a:pPr marL="342900" indent="-342900">
              <a:buAutoNum type="alphaLcParenBoth"/>
            </a:pPr>
            <a:r>
              <a:rPr lang="en-GB" sz="1400" dirty="0" smtClean="0">
                <a:solidFill>
                  <a:schemeClr val="tx1"/>
                </a:solidFill>
                <a:latin typeface="Times"/>
                <a:cs typeface="Times"/>
              </a:rPr>
              <a:t>it has a single solution path</a:t>
            </a:r>
          </a:p>
          <a:p>
            <a:pPr algn="ctr"/>
            <a:endParaRPr lang="en-GB" sz="1400" dirty="0"/>
          </a:p>
        </p:txBody>
      </p:sp>
      <p:sp>
        <p:nvSpPr>
          <p:cNvPr id="13" name="Freccia angolare bidirezionale 12"/>
          <p:cNvSpPr/>
          <p:nvPr/>
        </p:nvSpPr>
        <p:spPr>
          <a:xfrm flipH="1">
            <a:off x="562762" y="1956330"/>
            <a:ext cx="1162095" cy="1822226"/>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 name="Immagine 18" descr="121617903283528754wariat_Toilet_Signs.svg.med.png"/>
          <p:cNvPicPr>
            <a:picLocks noChangeAspect="1"/>
          </p:cNvPicPr>
          <p:nvPr/>
        </p:nvPicPr>
        <p:blipFill>
          <a:blip r:embed="rId2" cstate="print"/>
          <a:stretch>
            <a:fillRect/>
          </a:stretch>
        </p:blipFill>
        <p:spPr>
          <a:xfrm>
            <a:off x="5619750" y="3778556"/>
            <a:ext cx="746260" cy="517407"/>
          </a:xfrm>
          <a:prstGeom prst="rect">
            <a:avLst/>
          </a:prstGeom>
        </p:spPr>
      </p:pic>
      <p:pic>
        <p:nvPicPr>
          <p:cNvPr id="20" name="Immagine 19" descr="images-2.jpeg"/>
          <p:cNvPicPr>
            <a:picLocks noChangeAspect="1"/>
          </p:cNvPicPr>
          <p:nvPr/>
        </p:nvPicPr>
        <p:blipFill>
          <a:blip r:embed="rId3" cstate="print"/>
          <a:stretch>
            <a:fillRect/>
          </a:stretch>
        </p:blipFill>
        <p:spPr>
          <a:xfrm>
            <a:off x="5759143" y="4425270"/>
            <a:ext cx="467474" cy="520147"/>
          </a:xfrm>
          <a:prstGeom prst="rect">
            <a:avLst/>
          </a:prstGeom>
        </p:spPr>
      </p:pic>
      <p:pic>
        <p:nvPicPr>
          <p:cNvPr id="21" name="Immagine 20" descr="images-6.jpeg"/>
          <p:cNvPicPr>
            <a:picLocks noChangeAspect="1"/>
          </p:cNvPicPr>
          <p:nvPr/>
        </p:nvPicPr>
        <p:blipFill>
          <a:blip r:embed="rId4"/>
          <a:stretch>
            <a:fillRect/>
          </a:stretch>
        </p:blipFill>
        <p:spPr>
          <a:xfrm>
            <a:off x="6765222" y="3756363"/>
            <a:ext cx="542009" cy="539600"/>
          </a:xfrm>
          <a:prstGeom prst="rect">
            <a:avLst/>
          </a:prstGeom>
        </p:spPr>
      </p:pic>
      <p:pic>
        <p:nvPicPr>
          <p:cNvPr id="23" name="Immagine 22" descr="Unknown.jpeg"/>
          <p:cNvPicPr>
            <a:picLocks noChangeAspect="1"/>
          </p:cNvPicPr>
          <p:nvPr/>
        </p:nvPicPr>
        <p:blipFill>
          <a:blip r:embed="rId5"/>
          <a:stretch>
            <a:fillRect/>
          </a:stretch>
        </p:blipFill>
        <p:spPr>
          <a:xfrm>
            <a:off x="5992880" y="5098459"/>
            <a:ext cx="751447" cy="562860"/>
          </a:xfrm>
          <a:prstGeom prst="rect">
            <a:avLst/>
          </a:prstGeom>
        </p:spPr>
      </p:pic>
      <p:pic>
        <p:nvPicPr>
          <p:cNvPr id="24" name="Immagine 23" descr="parmesan-roasted-potatoes-ingredients.jpg"/>
          <p:cNvPicPr>
            <a:picLocks noChangeAspect="1"/>
          </p:cNvPicPr>
          <p:nvPr/>
        </p:nvPicPr>
        <p:blipFill>
          <a:blip r:embed="rId6" cstate="print"/>
          <a:stretch>
            <a:fillRect/>
          </a:stretch>
        </p:blipFill>
        <p:spPr>
          <a:xfrm>
            <a:off x="6755527" y="2980603"/>
            <a:ext cx="882417" cy="587738"/>
          </a:xfrm>
          <a:prstGeom prst="rect">
            <a:avLst/>
          </a:prstGeom>
        </p:spPr>
      </p:pic>
      <p:pic>
        <p:nvPicPr>
          <p:cNvPr id="25" name="Immagine 24" descr="3.jpg"/>
          <p:cNvPicPr>
            <a:picLocks noChangeAspect="1"/>
          </p:cNvPicPr>
          <p:nvPr/>
        </p:nvPicPr>
        <p:blipFill>
          <a:blip r:embed="rId7" cstate="print"/>
          <a:stretch>
            <a:fillRect/>
          </a:stretch>
        </p:blipFill>
        <p:spPr>
          <a:xfrm>
            <a:off x="5654471" y="5853733"/>
            <a:ext cx="711539" cy="711539"/>
          </a:xfrm>
          <a:prstGeom prst="rect">
            <a:avLst/>
          </a:prstGeom>
        </p:spPr>
      </p:pic>
      <p:pic>
        <p:nvPicPr>
          <p:cNvPr id="26" name="Immagine 25" descr="pantheon-c-paradox.jpg"/>
          <p:cNvPicPr>
            <a:picLocks noChangeAspect="1"/>
          </p:cNvPicPr>
          <p:nvPr/>
        </p:nvPicPr>
        <p:blipFill>
          <a:blip r:embed="rId8" cstate="print"/>
          <a:stretch>
            <a:fillRect/>
          </a:stretch>
        </p:blipFill>
        <p:spPr>
          <a:xfrm>
            <a:off x="7021149" y="5098459"/>
            <a:ext cx="767462" cy="539416"/>
          </a:xfrm>
          <a:prstGeom prst="rect">
            <a:avLst/>
          </a:prstGeom>
        </p:spPr>
      </p:pic>
      <p:pic>
        <p:nvPicPr>
          <p:cNvPr id="27" name="Immagine 26" descr="images-8.jpeg"/>
          <p:cNvPicPr>
            <a:picLocks noChangeAspect="1"/>
          </p:cNvPicPr>
          <p:nvPr/>
        </p:nvPicPr>
        <p:blipFill>
          <a:blip r:embed="rId9"/>
          <a:stretch>
            <a:fillRect/>
          </a:stretch>
        </p:blipFill>
        <p:spPr>
          <a:xfrm>
            <a:off x="5759143" y="2980602"/>
            <a:ext cx="815243" cy="542507"/>
          </a:xfrm>
          <a:prstGeom prst="rect">
            <a:avLst/>
          </a:prstGeom>
        </p:spPr>
      </p:pic>
      <p:pic>
        <p:nvPicPr>
          <p:cNvPr id="28" name="Immagine 27" descr="images-9.jpeg"/>
          <p:cNvPicPr>
            <a:picLocks noChangeAspect="1"/>
          </p:cNvPicPr>
          <p:nvPr/>
        </p:nvPicPr>
        <p:blipFill>
          <a:blip r:embed="rId10"/>
          <a:stretch>
            <a:fillRect/>
          </a:stretch>
        </p:blipFill>
        <p:spPr>
          <a:xfrm>
            <a:off x="6675260" y="5757526"/>
            <a:ext cx="537518" cy="807746"/>
          </a:xfrm>
          <a:prstGeom prst="rect">
            <a:avLst/>
          </a:prstGeom>
        </p:spPr>
      </p:pic>
      <p:pic>
        <p:nvPicPr>
          <p:cNvPr id="29" name="Immagine 28" descr="hasenohrl1.jpg"/>
          <p:cNvPicPr>
            <a:picLocks noChangeAspect="1"/>
          </p:cNvPicPr>
          <p:nvPr/>
        </p:nvPicPr>
        <p:blipFill>
          <a:blip r:embed="rId11" cstate="print"/>
          <a:stretch>
            <a:fillRect/>
          </a:stretch>
        </p:blipFill>
        <p:spPr>
          <a:xfrm>
            <a:off x="6496812" y="4425270"/>
            <a:ext cx="782978" cy="520147"/>
          </a:xfrm>
          <a:prstGeom prst="rect">
            <a:avLst/>
          </a:prstGeom>
        </p:spPr>
      </p:pic>
      <p:cxnSp>
        <p:nvCxnSpPr>
          <p:cNvPr id="32" name="Connettore 1 31"/>
          <p:cNvCxnSpPr/>
          <p:nvPr/>
        </p:nvCxnSpPr>
        <p:spPr>
          <a:xfrm>
            <a:off x="5052121" y="3380572"/>
            <a:ext cx="567629" cy="1588"/>
          </a:xfrm>
          <a:prstGeom prst="line">
            <a:avLst/>
          </a:prstGeom>
          <a:ln w="9525" cap="flat" cmpd="sng" algn="ctr">
            <a:solidFill>
              <a:srgbClr val="8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flipV="1">
            <a:off x="5052121" y="4098049"/>
            <a:ext cx="518619" cy="13120"/>
          </a:xfrm>
          <a:prstGeom prst="line">
            <a:avLst/>
          </a:prstGeom>
          <a:ln w="9525" cap="flat" cmpd="sng" algn="ctr">
            <a:solidFill>
              <a:srgbClr val="8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4792834" y="4752491"/>
            <a:ext cx="966309" cy="1588"/>
          </a:xfrm>
          <a:prstGeom prst="line">
            <a:avLst/>
          </a:prstGeom>
          <a:ln w="9525" cap="flat" cmpd="sng" algn="ctr">
            <a:solidFill>
              <a:srgbClr val="8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flipV="1">
            <a:off x="5160404" y="5490973"/>
            <a:ext cx="651673" cy="1"/>
          </a:xfrm>
          <a:prstGeom prst="line">
            <a:avLst/>
          </a:prstGeom>
          <a:ln w="9525" cap="flat" cmpd="sng" algn="ctr">
            <a:solidFill>
              <a:srgbClr val="8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4533957" y="6140871"/>
            <a:ext cx="1036783" cy="1588"/>
          </a:xfrm>
          <a:prstGeom prst="line">
            <a:avLst/>
          </a:prstGeom>
          <a:ln w="9525" cap="flat" cmpd="sng" algn="ctr">
            <a:solidFill>
              <a:srgbClr val="8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30" name="Immagine 29" descr="images.jpeg"/>
          <p:cNvPicPr>
            <a:picLocks noChangeAspect="1"/>
          </p:cNvPicPr>
          <p:nvPr/>
        </p:nvPicPr>
        <p:blipFill>
          <a:blip r:embed="rId12"/>
          <a:stretch>
            <a:fillRect/>
          </a:stretch>
        </p:blipFill>
        <p:spPr>
          <a:xfrm>
            <a:off x="7970444" y="5049410"/>
            <a:ext cx="803857" cy="5398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p:cNvSpPr txBox="1"/>
          <p:nvPr/>
        </p:nvSpPr>
        <p:spPr>
          <a:xfrm>
            <a:off x="524329" y="1031247"/>
            <a:ext cx="1484695" cy="323165"/>
          </a:xfrm>
          <a:prstGeom prst="rect">
            <a:avLst/>
          </a:prstGeom>
          <a:noFill/>
        </p:spPr>
        <p:txBody>
          <a:bodyPr wrap="none" rtlCol="0">
            <a:spAutoFit/>
          </a:bodyPr>
          <a:lstStyle/>
          <a:p>
            <a:r>
              <a:rPr lang="en-GB" sz="1500" b="1" smtClean="0">
                <a:latin typeface="Times New Roman"/>
                <a:cs typeface="Times New Roman"/>
              </a:rPr>
              <a:t>Well-structured</a:t>
            </a:r>
            <a:endParaRPr lang="en-GB" sz="1500" b="1">
              <a:latin typeface="Times New Roman"/>
              <a:cs typeface="Times New Roman"/>
            </a:endParaRPr>
          </a:p>
        </p:txBody>
      </p:sp>
      <p:sp>
        <p:nvSpPr>
          <p:cNvPr id="33" name="Rettangolo 32"/>
          <p:cNvSpPr/>
          <p:nvPr/>
        </p:nvSpPr>
        <p:spPr>
          <a:xfrm>
            <a:off x="7721470" y="1031247"/>
            <a:ext cx="1292429" cy="323165"/>
          </a:xfrm>
          <a:prstGeom prst="rect">
            <a:avLst/>
          </a:prstGeom>
        </p:spPr>
        <p:txBody>
          <a:bodyPr wrap="none">
            <a:spAutoFit/>
          </a:bodyPr>
          <a:lstStyle/>
          <a:p>
            <a:r>
              <a:rPr lang="en-GB" sz="1500" b="1" smtClean="0">
                <a:latin typeface="Times New Roman"/>
                <a:cs typeface="Times New Roman"/>
              </a:rPr>
              <a:t>Ill-structured</a:t>
            </a:r>
            <a:endParaRPr lang="en-GB" sz="1500" b="1">
              <a:latin typeface="Times New Roman"/>
              <a:cs typeface="Times New Roman"/>
            </a:endParaRPr>
          </a:p>
        </p:txBody>
      </p:sp>
      <p:cxnSp>
        <p:nvCxnSpPr>
          <p:cNvPr id="42" name="Connettore 2 41"/>
          <p:cNvCxnSpPr/>
          <p:nvPr/>
        </p:nvCxnSpPr>
        <p:spPr>
          <a:xfrm>
            <a:off x="524329" y="1354412"/>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591765" y="1031246"/>
            <a:ext cx="2033514"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Structuredness</a:t>
            </a:r>
            <a:endParaRPr lang="en-GB" sz="1500" b="1">
              <a:latin typeface="Times"/>
              <a:cs typeface="Times"/>
            </a:endParaRPr>
          </a:p>
        </p:txBody>
      </p:sp>
      <p:sp>
        <p:nvSpPr>
          <p:cNvPr id="10" name="Rettangolo arrotondato 9"/>
          <p:cNvSpPr/>
          <p:nvPr/>
        </p:nvSpPr>
        <p:spPr>
          <a:xfrm>
            <a:off x="3892173" y="1858651"/>
            <a:ext cx="3829297" cy="4600744"/>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smtClean="0">
                <a:solidFill>
                  <a:srgbClr val="800000"/>
                </a:solidFill>
                <a:latin typeface="Times"/>
                <a:cs typeface="Times"/>
              </a:rPr>
              <a:t>ILL-STRUCTURED PROBLEM</a:t>
            </a:r>
            <a:endParaRPr lang="en-GB" sz="1400" b="1" smtClean="0">
              <a:solidFill>
                <a:srgbClr val="000000"/>
              </a:solidFill>
              <a:latin typeface="Times"/>
              <a:cs typeface="Times"/>
            </a:endParaRPr>
          </a:p>
          <a:p>
            <a:pPr algn="ctr"/>
            <a:r>
              <a:rPr lang="en-GB" sz="1400" smtClean="0">
                <a:solidFill>
                  <a:srgbClr val="000000"/>
                </a:solidFill>
                <a:latin typeface="Times"/>
                <a:cs typeface="Times"/>
              </a:rPr>
              <a:t>A problem is ILL-STRUCTURED when:</a:t>
            </a:r>
          </a:p>
          <a:p>
            <a:endParaRPr/>
          </a:p>
          <a:p>
            <a:pPr marL="342900" indent="-342900">
              <a:buAutoNum type="alphaLcParenBoth"/>
            </a:pPr>
            <a:r>
              <a:rPr lang="en-GB" sz="1400" smtClean="0">
                <a:solidFill>
                  <a:srgbClr val="000000"/>
                </a:solidFill>
                <a:latin typeface="Times"/>
                <a:cs typeface="Times"/>
              </a:rPr>
              <a:t>it has many unknown areas</a:t>
            </a:r>
          </a:p>
          <a:p>
            <a:pPr marL="342900" indent="-342900">
              <a:buAutoNum type="alphaLcParenBoth"/>
            </a:pPr>
            <a:endParaRPr lang="en-GB" sz="1400" i="1" smtClean="0">
              <a:solidFill>
                <a:srgbClr val="000000"/>
              </a:solidFill>
              <a:latin typeface="Times"/>
              <a:cs typeface="Times"/>
            </a:endParaRPr>
          </a:p>
          <a:p>
            <a:pPr marL="342900" indent="-342900">
              <a:buAutoNum type="alphaLcParenBoth"/>
            </a:pPr>
            <a:endParaRPr lang="en-GB" sz="1400" smtClean="0">
              <a:solidFill>
                <a:srgbClr val="000000"/>
              </a:solidFill>
              <a:latin typeface="Times"/>
              <a:cs typeface="Times"/>
            </a:endParaRPr>
          </a:p>
          <a:p>
            <a:pPr marL="342900" indent="-342900"/>
            <a:r>
              <a:rPr lang="en-GB" sz="1400" smtClean="0">
                <a:solidFill>
                  <a:srgbClr val="000000"/>
                </a:solidFill>
                <a:latin typeface="Times"/>
                <a:cs typeface="Times"/>
              </a:rPr>
              <a:t>(b) it is open to many possible interpretations</a:t>
            </a:r>
          </a:p>
          <a:p>
            <a:pPr marL="342900" indent="-342900"/>
            <a:endParaRPr lang="en-GB" sz="1400" i="1" smtClean="0">
              <a:solidFill>
                <a:srgbClr val="000000"/>
              </a:solidFill>
              <a:latin typeface="Times"/>
              <a:cs typeface="Times"/>
            </a:endParaRPr>
          </a:p>
          <a:p>
            <a:pPr marL="342900" indent="-342900"/>
            <a:endParaRPr lang="en-GB" sz="1400" i="1" smtClean="0">
              <a:solidFill>
                <a:srgbClr val="000000"/>
              </a:solidFill>
              <a:latin typeface="Times"/>
              <a:cs typeface="Times"/>
            </a:endParaRPr>
          </a:p>
          <a:p>
            <a:pPr marL="342900" indent="-342900"/>
            <a:r>
              <a:rPr lang="en-GB" sz="1400" smtClean="0">
                <a:solidFill>
                  <a:srgbClr val="000000"/>
                </a:solidFill>
                <a:latin typeface="Times"/>
                <a:cs typeface="Times"/>
              </a:rPr>
              <a:t>(c) it involves a large number of disciplines</a:t>
            </a:r>
          </a:p>
          <a:p>
            <a:pPr marL="342900" indent="-342900"/>
            <a:endParaRPr lang="en-GB" sz="1400" smtClean="0">
              <a:solidFill>
                <a:srgbClr val="000000"/>
              </a:solidFill>
              <a:latin typeface="Times"/>
              <a:cs typeface="Times"/>
            </a:endParaRPr>
          </a:p>
          <a:p>
            <a:pPr marL="342900" indent="-342900"/>
            <a:endParaRPr lang="en-GB" sz="1400" smtClean="0">
              <a:solidFill>
                <a:srgbClr val="000000"/>
              </a:solidFill>
              <a:latin typeface="Times"/>
              <a:cs typeface="Times"/>
            </a:endParaRPr>
          </a:p>
          <a:p>
            <a:pPr marL="342900" indent="-342900"/>
            <a:r>
              <a:rPr lang="en-GB" sz="1400" smtClean="0">
                <a:solidFill>
                  <a:srgbClr val="000000"/>
                </a:solidFill>
                <a:latin typeface="Times"/>
                <a:cs typeface="Times"/>
              </a:rPr>
              <a:t>(d) it is highly dynamic (unstable) in time</a:t>
            </a:r>
          </a:p>
          <a:p>
            <a:pPr marL="342900" indent="-342900"/>
            <a:endParaRPr lang="en-GB" sz="1400" i="1" smtClean="0">
              <a:solidFill>
                <a:srgbClr val="000000"/>
              </a:solidFill>
            </a:endParaRPr>
          </a:p>
          <a:p>
            <a:pPr marL="342900" indent="-342900"/>
            <a:endParaRPr lang="en-GB" sz="1400" smtClean="0">
              <a:solidFill>
                <a:srgbClr val="000000"/>
              </a:solidFill>
              <a:latin typeface="Times"/>
              <a:cs typeface="Times"/>
            </a:endParaRPr>
          </a:p>
          <a:p>
            <a:pPr marL="342900" indent="-342900"/>
            <a:r>
              <a:rPr lang="en-GB" sz="1400" smtClean="0">
                <a:solidFill>
                  <a:srgbClr val="000000"/>
                </a:solidFill>
                <a:latin typeface="Times"/>
                <a:cs typeface="Times"/>
              </a:rPr>
              <a:t>(e) it has a large number of conceivable solution paths</a:t>
            </a:r>
            <a:endParaRPr lang="en-GB"/>
          </a:p>
        </p:txBody>
      </p:sp>
      <p:sp>
        <p:nvSpPr>
          <p:cNvPr id="13" name="Freccia angolare bidirezionale 12"/>
          <p:cNvSpPr/>
          <p:nvPr/>
        </p:nvSpPr>
        <p:spPr>
          <a:xfrm>
            <a:off x="7721470" y="1858651"/>
            <a:ext cx="933750" cy="1822226"/>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ttangolo 14"/>
          <p:cNvSpPr/>
          <p:nvPr/>
        </p:nvSpPr>
        <p:spPr>
          <a:xfrm>
            <a:off x="1622972" y="179192"/>
            <a:ext cx="6241133" cy="800219"/>
          </a:xfrm>
          <a:prstGeom prst="rect">
            <a:avLst/>
          </a:prstGeom>
        </p:spPr>
        <p:txBody>
          <a:bodyPr wrap="square">
            <a:spAutoFit/>
          </a:bodyPr>
          <a:lstStyle/>
          <a:p>
            <a:pPr algn="ctr"/>
            <a:r>
              <a:rPr lang="en-GB" sz="2300" b="1" smtClean="0">
                <a:solidFill>
                  <a:srgbClr val="800000"/>
                </a:solidFill>
                <a:latin typeface="Times"/>
                <a:cs typeface="Times"/>
              </a:rPr>
              <a:t>Nature of Problems</a:t>
            </a:r>
          </a:p>
          <a:p>
            <a:pPr algn="ctr"/>
            <a:r>
              <a:rPr lang="en-GB" sz="2300" b="1" smtClean="0">
                <a:solidFill>
                  <a:srgbClr val="800000"/>
                </a:solidFill>
                <a:latin typeface="Times"/>
                <a:cs typeface="Times"/>
              </a:rPr>
              <a:t>Problems can vary in STRUCTURE</a:t>
            </a:r>
          </a:p>
        </p:txBody>
      </p:sp>
      <p:pic>
        <p:nvPicPr>
          <p:cNvPr id="11" name="Immagine 10" descr="CARAV.jpeg"/>
          <p:cNvPicPr>
            <a:picLocks noChangeAspect="1"/>
          </p:cNvPicPr>
          <p:nvPr/>
        </p:nvPicPr>
        <p:blipFill>
          <a:blip r:embed="rId2" cstate="print"/>
          <a:stretch>
            <a:fillRect/>
          </a:stretch>
        </p:blipFill>
        <p:spPr>
          <a:xfrm>
            <a:off x="1600200" y="2337645"/>
            <a:ext cx="1138659" cy="810725"/>
          </a:xfrm>
          <a:prstGeom prst="rect">
            <a:avLst/>
          </a:prstGeom>
        </p:spPr>
      </p:pic>
      <p:pic>
        <p:nvPicPr>
          <p:cNvPr id="12" name="Immagine 11" descr="images-2.jpeg"/>
          <p:cNvPicPr>
            <a:picLocks noChangeAspect="1"/>
          </p:cNvPicPr>
          <p:nvPr/>
        </p:nvPicPr>
        <p:blipFill>
          <a:blip r:embed="rId3"/>
          <a:stretch>
            <a:fillRect/>
          </a:stretch>
        </p:blipFill>
        <p:spPr>
          <a:xfrm>
            <a:off x="2809996" y="2362200"/>
            <a:ext cx="827719" cy="904716"/>
          </a:xfrm>
          <a:prstGeom prst="rect">
            <a:avLst/>
          </a:prstGeom>
        </p:spPr>
      </p:pic>
      <p:pic>
        <p:nvPicPr>
          <p:cNvPr id="17" name="Immagine 16" descr="Unknown-1.jpeg"/>
          <p:cNvPicPr>
            <a:picLocks noChangeAspect="1"/>
          </p:cNvPicPr>
          <p:nvPr/>
        </p:nvPicPr>
        <p:blipFill>
          <a:blip r:embed="rId4"/>
          <a:stretch>
            <a:fillRect/>
          </a:stretch>
        </p:blipFill>
        <p:spPr>
          <a:xfrm>
            <a:off x="1824798" y="3514436"/>
            <a:ext cx="1781597" cy="525012"/>
          </a:xfrm>
          <a:prstGeom prst="rect">
            <a:avLst/>
          </a:prstGeom>
        </p:spPr>
      </p:pic>
      <p:pic>
        <p:nvPicPr>
          <p:cNvPr id="18" name="Immagine 17" descr="images-5.jpeg"/>
          <p:cNvPicPr>
            <a:picLocks noChangeAspect="1"/>
          </p:cNvPicPr>
          <p:nvPr/>
        </p:nvPicPr>
        <p:blipFill>
          <a:blip r:embed="rId5"/>
          <a:stretch>
            <a:fillRect/>
          </a:stretch>
        </p:blipFill>
        <p:spPr>
          <a:xfrm>
            <a:off x="866155" y="3266916"/>
            <a:ext cx="899037" cy="670820"/>
          </a:xfrm>
          <a:prstGeom prst="rect">
            <a:avLst/>
          </a:prstGeom>
        </p:spPr>
      </p:pic>
      <p:pic>
        <p:nvPicPr>
          <p:cNvPr id="19" name="Immagine 18" descr="Unknown-3.jpeg"/>
          <p:cNvPicPr>
            <a:picLocks noChangeAspect="1"/>
          </p:cNvPicPr>
          <p:nvPr/>
        </p:nvPicPr>
        <p:blipFill>
          <a:blip r:embed="rId6"/>
          <a:stretch>
            <a:fillRect/>
          </a:stretch>
        </p:blipFill>
        <p:spPr>
          <a:xfrm>
            <a:off x="2629935" y="4840830"/>
            <a:ext cx="714902" cy="714902"/>
          </a:xfrm>
          <a:prstGeom prst="rect">
            <a:avLst/>
          </a:prstGeom>
        </p:spPr>
      </p:pic>
      <p:pic>
        <p:nvPicPr>
          <p:cNvPr id="20" name="Immagine 19" descr="Agamemnon-in-storm.jpg"/>
          <p:cNvPicPr>
            <a:picLocks noChangeAspect="1"/>
          </p:cNvPicPr>
          <p:nvPr/>
        </p:nvPicPr>
        <p:blipFill>
          <a:blip r:embed="rId7" cstate="print"/>
          <a:stretch>
            <a:fillRect/>
          </a:stretch>
        </p:blipFill>
        <p:spPr>
          <a:xfrm>
            <a:off x="1476242" y="4881900"/>
            <a:ext cx="951292" cy="673832"/>
          </a:xfrm>
          <a:prstGeom prst="rect">
            <a:avLst/>
          </a:prstGeom>
        </p:spPr>
      </p:pic>
      <p:pic>
        <p:nvPicPr>
          <p:cNvPr id="21" name="Immagine 20" descr="beckmap1.jpg"/>
          <p:cNvPicPr>
            <a:picLocks noChangeAspect="1"/>
          </p:cNvPicPr>
          <p:nvPr/>
        </p:nvPicPr>
        <p:blipFill>
          <a:blip r:embed="rId8" cstate="print"/>
          <a:stretch>
            <a:fillRect/>
          </a:stretch>
        </p:blipFill>
        <p:spPr>
          <a:xfrm>
            <a:off x="1728931" y="5727946"/>
            <a:ext cx="1047558" cy="731449"/>
          </a:xfrm>
          <a:prstGeom prst="rect">
            <a:avLst/>
          </a:prstGeom>
        </p:spPr>
      </p:pic>
      <p:pic>
        <p:nvPicPr>
          <p:cNvPr id="22" name="Immagine 21" descr="Unknown-1.jpeg"/>
          <p:cNvPicPr>
            <a:picLocks noChangeAspect="1"/>
          </p:cNvPicPr>
          <p:nvPr/>
        </p:nvPicPr>
        <p:blipFill>
          <a:blip r:embed="rId9"/>
          <a:stretch>
            <a:fillRect/>
          </a:stretch>
        </p:blipFill>
        <p:spPr>
          <a:xfrm>
            <a:off x="2951338" y="5727946"/>
            <a:ext cx="921626" cy="731449"/>
          </a:xfrm>
          <a:prstGeom prst="rect">
            <a:avLst/>
          </a:prstGeom>
        </p:spPr>
      </p:pic>
      <p:pic>
        <p:nvPicPr>
          <p:cNvPr id="24" name="Immagine 23" descr="images-1.jpeg"/>
          <p:cNvPicPr>
            <a:picLocks noChangeAspect="1"/>
          </p:cNvPicPr>
          <p:nvPr/>
        </p:nvPicPr>
        <p:blipFill>
          <a:blip r:embed="rId10"/>
          <a:stretch>
            <a:fillRect/>
          </a:stretch>
        </p:blipFill>
        <p:spPr>
          <a:xfrm>
            <a:off x="1446435" y="4039448"/>
            <a:ext cx="756726" cy="756726"/>
          </a:xfrm>
          <a:prstGeom prst="rect">
            <a:avLst/>
          </a:prstGeom>
        </p:spPr>
      </p:pic>
      <p:pic>
        <p:nvPicPr>
          <p:cNvPr id="25" name="Immagine 24" descr="Unknown-1.jpeg"/>
          <p:cNvPicPr>
            <a:picLocks noChangeAspect="1"/>
          </p:cNvPicPr>
          <p:nvPr/>
        </p:nvPicPr>
        <p:blipFill>
          <a:blip r:embed="rId11"/>
          <a:stretch>
            <a:fillRect/>
          </a:stretch>
        </p:blipFill>
        <p:spPr>
          <a:xfrm>
            <a:off x="2264961" y="4039448"/>
            <a:ext cx="1372754" cy="62061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e29489c09c3c63187c2677341ee6319b0e3d0"/>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2501</TotalTime>
  <Words>1831</Words>
  <Application>Microsoft Macintosh PowerPoint</Application>
  <PresentationFormat>Presentazione su schermo (4:3)</PresentationFormat>
  <Paragraphs>311</Paragraphs>
  <Slides>20</Slides>
  <Notes>1</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Fondazione Mondo Digitale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f.fagnini</dc:creator>
  <cp:lastModifiedBy>Sala Acquedotti</cp:lastModifiedBy>
  <cp:revision>220</cp:revision>
  <dcterms:created xsi:type="dcterms:W3CDTF">2013-03-25T14:45:47Z</dcterms:created>
  <dcterms:modified xsi:type="dcterms:W3CDTF">2013-03-26T12:12:59Z</dcterms:modified>
</cp:coreProperties>
</file>