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6" r:id="rId2"/>
    <p:sldId id="327" r:id="rId3"/>
    <p:sldId id="338" r:id="rId4"/>
    <p:sldId id="334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35" r:id="rId18"/>
    <p:sldId id="324" r:id="rId19"/>
    <p:sldId id="336" r:id="rId20"/>
    <p:sldId id="325" r:id="rId21"/>
    <p:sldId id="332" r:id="rId22"/>
    <p:sldId id="333" r:id="rId23"/>
  </p:sldIdLst>
  <p:sldSz cx="9144000" cy="6858000" type="screen4x3"/>
  <p:notesSz cx="6858000" cy="9144000"/>
  <p:custDataLst>
    <p:tags r:id="rId25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407"/>
    <a:srgbClr val="4FD71F"/>
    <a:srgbClr val="08E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53134-C31E-B14A-B91B-EB6445119C97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997F6-F01B-F14E-9E17-1A0CBD1BE9B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391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2A92-00BD-4BAD-A02D-B05B4CC5B5ED}" type="datetimeFigureOut">
              <a:rPr lang="it-IT" smtClean="0"/>
              <a:pPr/>
              <a:t>04/04/2013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arrotondato 7"/>
          <p:cNvSpPr/>
          <p:nvPr/>
        </p:nvSpPr>
        <p:spPr>
          <a:xfrm>
            <a:off x="2133600" y="2971800"/>
            <a:ext cx="5105400" cy="22098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09800" y="1981200"/>
            <a:ext cx="4796753" cy="724560"/>
          </a:xfrm>
        </p:spPr>
        <p:txBody>
          <a:bodyPr>
            <a:normAutofit/>
          </a:bodyPr>
          <a:lstStyle/>
          <a:p>
            <a:r>
              <a:rPr lang="it-IT" sz="3300" b="1" smtClean="0">
                <a:solidFill>
                  <a:srgbClr val="800000"/>
                </a:solidFill>
                <a:latin typeface="Times"/>
                <a:cs typeface="Times"/>
              </a:rPr>
              <a:t>Tipi di </a:t>
            </a:r>
            <a:r>
              <a:rPr lang="it-IT" sz="3300" b="1" smtClean="0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it-IT" sz="3300" b="1" smtClean="0">
                <a:solidFill>
                  <a:srgbClr val="800000"/>
                </a:solidFill>
                <a:latin typeface="Times"/>
                <a:cs typeface="Times"/>
              </a:rPr>
              <a:t>roblema</a:t>
            </a:r>
            <a:endParaRPr lang="it-IT" sz="3300" b="1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5" name="Immagine 4" descr="cu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352800"/>
            <a:ext cx="856336" cy="892887"/>
          </a:xfrm>
          <a:prstGeom prst="rect">
            <a:avLst/>
          </a:prstGeom>
        </p:spPr>
      </p:pic>
      <p:pic>
        <p:nvPicPr>
          <p:cNvPr id="6" name="Immagine 5" descr="1-s2.0-S073231231200003X-gr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4038600"/>
            <a:ext cx="1197786" cy="990600"/>
          </a:xfrm>
          <a:prstGeom prst="rect">
            <a:avLst/>
          </a:prstGeom>
        </p:spPr>
      </p:pic>
      <p:pic>
        <p:nvPicPr>
          <p:cNvPr id="7" name="Immagine 6" descr="unique-shape-of-a-building-scheme-for-home-design-idea-with-balcony-each-ro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3276600"/>
            <a:ext cx="1844950" cy="12395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371600" y="990600"/>
            <a:ext cx="512960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Tipi di </a:t>
            </a:r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roblema – Decision-making</a:t>
            </a:r>
            <a:endParaRPr lang="it-IT" sz="2500" b="1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45317" y="1937929"/>
            <a:ext cx="6113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Problemi decision-making</a:t>
            </a:r>
          </a:p>
          <a:p>
            <a:endParaRPr lang="it-IT" sz="1500" smtClean="0">
              <a:latin typeface="Times"/>
              <a:cs typeface="Times"/>
            </a:endParaRPr>
          </a:p>
          <a:p>
            <a:pPr algn="just"/>
            <a:r>
              <a:rPr lang="it-IT" sz="1500" smtClean="0">
                <a:latin typeface="Times"/>
                <a:cs typeface="Times"/>
              </a:rPr>
              <a:t>I problemi decision-making prevedono la selezione di una soluzione da un gruppo di soluzioni alternative. Si usano uno o più criteri per identificare la soluzione migliore. E’ colui che prende la decisione a dover identificare questi criteri; in altri casi invece essi gli vengono forniti.</a:t>
            </a:r>
            <a:endParaRPr lang="it-IT" sz="1500">
              <a:latin typeface="Times"/>
              <a:cs typeface="Times"/>
            </a:endParaRPr>
          </a:p>
        </p:txBody>
      </p:sp>
      <p:pic>
        <p:nvPicPr>
          <p:cNvPr id="7" name="Immagine 6" descr="king-solomon-ba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0632" y="3617591"/>
            <a:ext cx="1949100" cy="1992690"/>
          </a:xfrm>
          <a:prstGeom prst="rect">
            <a:avLst/>
          </a:prstGeom>
        </p:spPr>
      </p:pic>
      <p:pic>
        <p:nvPicPr>
          <p:cNvPr id="8" name="Immagine 7" descr="kasparov_1-021110_jpg_230x722_q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933056"/>
            <a:ext cx="1742657" cy="1992690"/>
          </a:xfrm>
          <a:prstGeom prst="rect">
            <a:avLst/>
          </a:prstGeom>
        </p:spPr>
      </p:pic>
      <p:pic>
        <p:nvPicPr>
          <p:cNvPr id="9" name="Immagine 8" descr="executive_decision_making_1920x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7414" y="4708755"/>
            <a:ext cx="2548668" cy="159291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261810" y="1721804"/>
            <a:ext cx="67533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La riparazione di malfunzionamenti</a:t>
            </a:r>
          </a:p>
          <a:p>
            <a:endParaRPr lang="it-IT" sz="1500" smtClean="0">
              <a:latin typeface="Times"/>
              <a:cs typeface="Times"/>
            </a:endParaRPr>
          </a:p>
          <a:p>
            <a:pPr algn="just"/>
            <a:r>
              <a:rPr lang="it-IT" sz="1500" smtClean="0">
                <a:latin typeface="Times"/>
                <a:cs typeface="Times"/>
              </a:rPr>
              <a:t>I problemi di riparazione di malfunzionamenti implicano la diagnosi, la manutenzione e la capacità di riparazione di sistemi o processi, inclusi casi medici e psicologici. La riparazione di malfunzionamenti richiede modelli concettuali dei sistemi, delle loro componenti ed interazioni, oltre ad una conoscenza delle caratteristiche difettose, dei sintomi, delle informazioni di contesto e delle probabilità di occorrenza. Comunemente viene insegnata come procedura.</a:t>
            </a:r>
            <a:endParaRPr lang="it-IT" sz="1000"/>
          </a:p>
        </p:txBody>
      </p:sp>
      <p:sp>
        <p:nvSpPr>
          <p:cNvPr id="5" name="Rettangolo 4"/>
          <p:cNvSpPr/>
          <p:nvPr/>
        </p:nvSpPr>
        <p:spPr>
          <a:xfrm>
            <a:off x="899592" y="775172"/>
            <a:ext cx="76328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Tipi di </a:t>
            </a:r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roblema – Riparazione di  malfunzionamenti</a:t>
            </a:r>
            <a:endParaRPr lang="it-IT" sz="2500" b="1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4" name="Immagine 3" descr="DoginCar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3459" y="4786067"/>
            <a:ext cx="2299680" cy="1564121"/>
          </a:xfrm>
          <a:prstGeom prst="rect">
            <a:avLst/>
          </a:prstGeom>
        </p:spPr>
      </p:pic>
      <p:pic>
        <p:nvPicPr>
          <p:cNvPr id="11" name="Immagine 10" descr="troubleshooting_tr_interfac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3096"/>
            <a:ext cx="2272741" cy="2972959"/>
          </a:xfrm>
          <a:prstGeom prst="rect">
            <a:avLst/>
          </a:prstGeom>
        </p:spPr>
      </p:pic>
      <p:pic>
        <p:nvPicPr>
          <p:cNvPr id="12" name="Immagine 11" descr="images-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2296" y="3873007"/>
            <a:ext cx="2259576" cy="17933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99892" y="1598062"/>
            <a:ext cx="705616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Ricerca di diagnosi</a:t>
            </a:r>
          </a:p>
          <a:p>
            <a:endParaRPr lang="it-IT" sz="1500" smtClean="0">
              <a:latin typeface="Times"/>
              <a:cs typeface="Times"/>
            </a:endParaRPr>
          </a:p>
          <a:p>
            <a:pPr algn="just"/>
            <a:r>
              <a:rPr lang="it-IT" sz="1500" smtClean="0">
                <a:latin typeface="Times"/>
                <a:cs typeface="Times"/>
              </a:rPr>
              <a:t>I problemi che implicano una ricerca di diagnosi e la soluzione sono inizialmente molto simili a quelli di riparazione di malfunzionamenti poiché entrambi richiedono di identificare una condizione difettosa. La differenza sta nelle strategie di soluzione: nella riparazione di malfunzionamenti le strategie sono limitate (il fine è riparare e riportare il sistema all’efficienza in breve tempo) mentre nei problemi di ricerca di diagnosi e soluzione (per esempio una persona malata) esistono strategie di soluzione multiple che spesso dipendono da fattori contestuali e dalla storia del paziente (per esempio la terapia o strategia di soluzione dipenderà dal paziente, dalla istituzione medica, dalla compagnia assicurativa e da altri fattori).</a:t>
            </a:r>
            <a:endParaRPr lang="it-IT" sz="1500">
              <a:latin typeface="Times"/>
              <a:cs typeface="Time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14400" y="838200"/>
            <a:ext cx="726476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500" b="1" dirty="0" smtClean="0">
                <a:solidFill>
                  <a:srgbClr val="800000"/>
                </a:solidFill>
                <a:latin typeface="Times"/>
                <a:cs typeface="Times"/>
              </a:rPr>
              <a:t>Tipi di problema – Ricerca di diagnosi</a:t>
            </a:r>
            <a:endParaRPr lang="it-IT" sz="2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6" name="Immagine 5" descr="pill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365104"/>
            <a:ext cx="2510091" cy="1793819"/>
          </a:xfrm>
          <a:prstGeom prst="rect">
            <a:avLst/>
          </a:prstGeom>
        </p:spPr>
      </p:pic>
      <p:pic>
        <p:nvPicPr>
          <p:cNvPr id="8" name="Immagine 7" descr="Physical_Therapy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339594"/>
            <a:ext cx="1734646" cy="2518406"/>
          </a:xfrm>
          <a:prstGeom prst="rect">
            <a:avLst/>
          </a:prstGeom>
        </p:spPr>
      </p:pic>
      <p:pic>
        <p:nvPicPr>
          <p:cNvPr id="10" name="Immagine 9" descr="images-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8065" y="4331954"/>
            <a:ext cx="1483671" cy="205072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575201" y="1854250"/>
            <a:ext cx="5787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Comportamenti strategici</a:t>
            </a:r>
          </a:p>
          <a:p>
            <a:pPr algn="just"/>
            <a:endParaRPr lang="it-IT" sz="1500" smtClean="0">
              <a:latin typeface="Times"/>
              <a:cs typeface="Times"/>
            </a:endParaRPr>
          </a:p>
          <a:p>
            <a:pPr algn="just"/>
            <a:r>
              <a:rPr lang="it-IT" sz="1500" smtClean="0">
                <a:latin typeface="Times"/>
                <a:cs typeface="Times"/>
              </a:rPr>
              <a:t>I problemi legati a comportamenti strategici implicano un’attività complessa  in real-time da parte di coloro che risolvono il problema. Essi applicano una serie di attività tattiche per raggiungere gli obiettivi strategici, e di solito sotto una considerevole pressione temporale.  Un esecutore esperto sa, nella difficoltà, improvvisare e costruire nuove tattiche per attualizzare la strategia. </a:t>
            </a:r>
            <a:endParaRPr lang="it-IT" sz="1500" smtClean="0">
              <a:latin typeface="Times"/>
              <a:cs typeface="Time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38200" y="914400"/>
            <a:ext cx="77662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Tipi di </a:t>
            </a:r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roblema – Comportamenti strategici</a:t>
            </a:r>
            <a:endParaRPr lang="it-IT" sz="2500" b="1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6" name="Immagine 5" descr="VEOF100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2875" y="3829358"/>
            <a:ext cx="2437603" cy="1828203"/>
          </a:xfrm>
          <a:prstGeom prst="rect">
            <a:avLst/>
          </a:prstGeom>
        </p:spPr>
      </p:pic>
      <p:pic>
        <p:nvPicPr>
          <p:cNvPr id="7" name="Immagine 6" descr="4ce0c4d21bef6.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971" y="3829358"/>
            <a:ext cx="1794461" cy="2251233"/>
          </a:xfrm>
          <a:prstGeom prst="rect">
            <a:avLst/>
          </a:prstGeom>
        </p:spPr>
      </p:pic>
      <p:pic>
        <p:nvPicPr>
          <p:cNvPr id="8" name="Immagine 7" descr="Futebol Arte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9845" y="4785621"/>
            <a:ext cx="1736915" cy="150532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78755" y="1377166"/>
            <a:ext cx="664055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b="1" smtClean="0"/>
              <a:t> </a:t>
            </a:r>
            <a:endParaRPr lang="it-IT" sz="1500" smtClean="0">
              <a:latin typeface="Times"/>
              <a:cs typeface="Times"/>
            </a:endParaRPr>
          </a:p>
          <a:p>
            <a:pPr algn="ctr"/>
            <a:r>
              <a:rPr lang="it-IT" sz="1500" b="1" smtClean="0">
                <a:latin typeface="Times"/>
                <a:cs typeface="Times"/>
              </a:rPr>
              <a:t>Studi di caso</a:t>
            </a:r>
          </a:p>
          <a:p>
            <a:pPr algn="just"/>
            <a:endParaRPr lang="it-IT" sz="1500" smtClean="0">
              <a:latin typeface="Times"/>
              <a:cs typeface="Times"/>
            </a:endParaRPr>
          </a:p>
          <a:p>
            <a:pPr algn="just"/>
            <a:r>
              <a:rPr lang="it-IT" sz="1500" smtClean="0">
                <a:latin typeface="Times"/>
                <a:cs typeface="Times"/>
              </a:rPr>
              <a:t>I problemi legati allo studio del caso riguardano la soluzione di problemi sociali e spesso coinvolgono elementi complessi e sfaccettati per i quali esistono prospettive e posizioni diverse. I problemi politico-sociali non sono sempre chiari e i diversi stakeholder  possono anche avere diverse opinioni al proposito. Il contesto è essenziale nei problemi politico-sociali (situati contestualmente) e la loro soluzione richiede un’analisi approfondita dei fattori contestuali. Le soluzioni richiedono anche che si articolino diverse prospettive al fine, prima, di definire i problemi effettivi e poi di suggerire le soluzioni appropriate.. </a:t>
            </a:r>
            <a:endParaRPr lang="it-IT" sz="1500" smtClean="0">
              <a:latin typeface="Times"/>
              <a:cs typeface="Time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99592" y="620688"/>
            <a:ext cx="73914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Tipi di </a:t>
            </a:r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roblema – Case study</a:t>
            </a:r>
            <a:endParaRPr lang="it-IT" sz="2500" b="1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4" name="Immagine 3" descr="Homeless_cuddling_dog_by_Kirsten_Bole_100_d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437112"/>
            <a:ext cx="1954935" cy="2147917"/>
          </a:xfrm>
          <a:prstGeom prst="rect">
            <a:avLst/>
          </a:prstGeom>
        </p:spPr>
      </p:pic>
      <p:pic>
        <p:nvPicPr>
          <p:cNvPr id="6" name="Immagine 5" descr="Unknow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1015" y="4735311"/>
            <a:ext cx="1319920" cy="1888609"/>
          </a:xfrm>
          <a:prstGeom prst="rect">
            <a:avLst/>
          </a:prstGeom>
        </p:spPr>
      </p:pic>
      <p:pic>
        <p:nvPicPr>
          <p:cNvPr id="7" name="Immagine 6" descr="coastal_pollu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509120"/>
            <a:ext cx="2620243" cy="17349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90690" y="1459631"/>
            <a:ext cx="711726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Progetti</a:t>
            </a:r>
          </a:p>
          <a:p>
            <a:pPr algn="just"/>
            <a:endParaRPr lang="it-IT" sz="1500" baseline="30000" smtClean="0">
              <a:latin typeface="Times"/>
              <a:cs typeface="Times"/>
            </a:endParaRPr>
          </a:p>
          <a:p>
            <a:pPr algn="just"/>
            <a:r>
              <a:rPr lang="it-IT" sz="1500" smtClean="0">
                <a:latin typeface="Times"/>
                <a:cs typeface="Times"/>
              </a:rPr>
              <a:t>I problemi legati alla progettazione comprendono la creazione di nuovi prodotti, processi e servizi, quali automobili, edifici e processi industriali.  I problemi legati alla progettazione cercano di trovare una soluzione ottimale all’interno di determinati vincoli. Hanno comunque solitamente un ambito  molto specifico e traguardi definiti vagamente o addirittura poco chiari, nonché percorsi multipli per la soluzione e vincoli non dichiarati. Essi hanno anche criteri multipli di valutazione delle soluzioni e questi criteri sono altamente soggettivi e spesso restano non conosciuti fino alla fine del processo. </a:t>
            </a:r>
            <a:endParaRPr lang="it-IT" sz="1500" smtClean="0">
              <a:latin typeface="Times"/>
              <a:cs typeface="Time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86614" y="667967"/>
            <a:ext cx="391196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Tipi di </a:t>
            </a:r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roblema – Progetti</a:t>
            </a:r>
            <a:endParaRPr lang="it-IT" sz="2500" b="1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5" name="Immagine 4" descr="unique-shape-of-a-building-scheme-for-home-design-idea-with-balcony-each-r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650" y="4062651"/>
            <a:ext cx="2967394" cy="1993718"/>
          </a:xfrm>
          <a:prstGeom prst="rect">
            <a:avLst/>
          </a:prstGeom>
        </p:spPr>
      </p:pic>
      <p:pic>
        <p:nvPicPr>
          <p:cNvPr id="8" name="Immagine 7" descr="70059main_2003-81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1437" y="3810802"/>
            <a:ext cx="2636586" cy="1656631"/>
          </a:xfrm>
          <a:prstGeom prst="rect">
            <a:avLst/>
          </a:prstGeom>
        </p:spPr>
      </p:pic>
      <p:pic>
        <p:nvPicPr>
          <p:cNvPr id="10" name="Immagine 9" descr="tr000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5735" y="4366409"/>
            <a:ext cx="2491591" cy="249159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16599" y="1766655"/>
            <a:ext cx="6174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Dilemmi</a:t>
            </a:r>
          </a:p>
          <a:p>
            <a:pPr algn="just"/>
            <a:endParaRPr lang="it-IT" sz="1500" smtClean="0">
              <a:latin typeface="Times"/>
              <a:cs typeface="Times"/>
            </a:endParaRPr>
          </a:p>
          <a:p>
            <a:pPr algn="just"/>
            <a:r>
              <a:rPr lang="it-IT" sz="1500" smtClean="0">
                <a:latin typeface="Times"/>
                <a:cs typeface="Times"/>
              </a:rPr>
              <a:t>I dilemmi sono problemi che richiedono una scelta tra opzioni che si escludono mutualmente ed egualemente indesiderate. I dilemmi non hanno soluzioni accettabili per tutte le persone implicate nel problema. Esisterà sempre una parte significativa di persone che sarà scontenta della soluzione. Tali problemi sono complessi e non prevedibili.</a:t>
            </a:r>
          </a:p>
          <a:p>
            <a:pPr algn="just"/>
            <a:endParaRPr lang="it-IT" sz="1500" smtClean="0"/>
          </a:p>
        </p:txBody>
      </p:sp>
      <p:sp>
        <p:nvSpPr>
          <p:cNvPr id="5" name="Rettangolo 4"/>
          <p:cNvSpPr/>
          <p:nvPr/>
        </p:nvSpPr>
        <p:spPr>
          <a:xfrm>
            <a:off x="1936924" y="940102"/>
            <a:ext cx="390972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Tipi di problema– Dilemmi</a:t>
            </a:r>
            <a:endParaRPr lang="it-IT" sz="2500" b="1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7" name="Immagine 6" descr="dilemma(606x45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1086" y="4670767"/>
            <a:ext cx="2308331" cy="1733154"/>
          </a:xfrm>
          <a:prstGeom prst="rect">
            <a:avLst/>
          </a:prstGeom>
        </p:spPr>
      </p:pic>
      <p:pic>
        <p:nvPicPr>
          <p:cNvPr id="9" name="Immagine 8" descr="Human-rob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7768" y="3660497"/>
            <a:ext cx="1644650" cy="2336800"/>
          </a:xfrm>
          <a:prstGeom prst="rect">
            <a:avLst/>
          </a:prstGeom>
        </p:spPr>
      </p:pic>
      <p:pic>
        <p:nvPicPr>
          <p:cNvPr id="10" name="Immagine 9" descr="which-w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87768" y="667962"/>
            <a:ext cx="1302998" cy="1302998"/>
          </a:xfrm>
          <a:prstGeom prst="rect">
            <a:avLst/>
          </a:prstGeom>
        </p:spPr>
      </p:pic>
      <p:pic>
        <p:nvPicPr>
          <p:cNvPr id="11" name="Immagine 10" descr="Military-Explosion-528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3767" y="3660497"/>
            <a:ext cx="2943035" cy="20205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057400" y="2209800"/>
            <a:ext cx="4796753" cy="2133600"/>
          </a:xfrm>
        </p:spPr>
        <p:txBody>
          <a:bodyPr>
            <a:noAutofit/>
          </a:bodyPr>
          <a:lstStyle/>
          <a:p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Tipi di </a:t>
            </a:r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roblema</a:t>
            </a:r>
          </a:p>
          <a:p>
            <a:endParaRPr lang="it-IT" sz="2500" b="1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Spettro della Complessità e della Struttura</a:t>
            </a:r>
            <a:endParaRPr lang="it-IT" sz="2500" b="1" smtClean="0">
              <a:solidFill>
                <a:srgbClr val="8000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295400" y="533400"/>
            <a:ext cx="6400800" cy="533400"/>
          </a:xfrm>
        </p:spPr>
        <p:txBody>
          <a:bodyPr>
            <a:norm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Tipi di 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roblema – Complessità &amp; Struttura</a:t>
            </a:r>
            <a:endParaRPr lang="it-IT" sz="2300" b="1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7" name="Ovale 6"/>
          <p:cNvSpPr/>
          <p:nvPr/>
        </p:nvSpPr>
        <p:spPr>
          <a:xfrm>
            <a:off x="196927" y="2759833"/>
            <a:ext cx="1152005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Problemi logici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8" name="Ovale 7"/>
          <p:cNvSpPr/>
          <p:nvPr/>
        </p:nvSpPr>
        <p:spPr>
          <a:xfrm>
            <a:off x="539433" y="3354146"/>
            <a:ext cx="1152005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Problemi algoritmici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9" name="Ovale 8"/>
          <p:cNvSpPr/>
          <p:nvPr/>
        </p:nvSpPr>
        <p:spPr>
          <a:xfrm>
            <a:off x="3683503" y="5292157"/>
            <a:ext cx="1711993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Riparazioni di malfunzionamenti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1115436" y="3948459"/>
            <a:ext cx="1152005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Problemi basati su racconti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1793095" y="4542771"/>
            <a:ext cx="1152005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Problemi sull’uso di regole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734195" y="4995001"/>
            <a:ext cx="1261741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Decision-making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5148064" y="4941168"/>
            <a:ext cx="1377244" cy="7200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Ricerca di diagnosi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4" name="Ovale 13"/>
          <p:cNvSpPr/>
          <p:nvPr/>
        </p:nvSpPr>
        <p:spPr>
          <a:xfrm>
            <a:off x="5735744" y="4400688"/>
            <a:ext cx="1552425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Comportamenti strategici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5" name="Ovale 14"/>
          <p:cNvSpPr/>
          <p:nvPr/>
        </p:nvSpPr>
        <p:spPr>
          <a:xfrm>
            <a:off x="6692812" y="3798989"/>
            <a:ext cx="1152005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Case study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6" name="Ovale 15"/>
          <p:cNvSpPr/>
          <p:nvPr/>
        </p:nvSpPr>
        <p:spPr>
          <a:xfrm>
            <a:off x="7020272" y="3212062"/>
            <a:ext cx="1440159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Progetti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7" name="Ovale 16"/>
          <p:cNvSpPr/>
          <p:nvPr/>
        </p:nvSpPr>
        <p:spPr>
          <a:xfrm>
            <a:off x="7749731" y="2617749"/>
            <a:ext cx="1152005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Dilemmi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990600" y="1066800"/>
            <a:ext cx="7391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00" smtClean="0">
                <a:latin typeface="Times"/>
                <a:cs typeface="Times"/>
              </a:rPr>
              <a:t>Jonassen sostiene che in generale muovendosi da sinistra a destra i problemi cambiano da ben strutturati e statici a mal strutturati e dinamici</a:t>
            </a:r>
            <a:endParaRPr lang="it-IT" sz="1900">
              <a:latin typeface="Times"/>
              <a:cs typeface="Times"/>
            </a:endParaRPr>
          </a:p>
        </p:txBody>
      </p:sp>
      <p:cxnSp>
        <p:nvCxnSpPr>
          <p:cNvPr id="21" name="Connettore 1 20"/>
          <p:cNvCxnSpPr>
            <a:stCxn id="18" idx="4"/>
            <a:endCxn id="7" idx="6"/>
          </p:cNvCxnSpPr>
          <p:nvPr/>
        </p:nvCxnSpPr>
        <p:spPr>
          <a:xfrm rot="5400000">
            <a:off x="2821195" y="1287571"/>
            <a:ext cx="297157" cy="32416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>
            <a:stCxn id="18" idx="4"/>
            <a:endCxn id="8" idx="6"/>
          </p:cNvCxnSpPr>
          <p:nvPr/>
        </p:nvCxnSpPr>
        <p:spPr>
          <a:xfrm rot="5400000">
            <a:off x="2695291" y="1755981"/>
            <a:ext cx="891470" cy="2899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>
            <a:stCxn id="10" idx="6"/>
            <a:endCxn id="18" idx="4"/>
          </p:cNvCxnSpPr>
          <p:nvPr/>
        </p:nvCxnSpPr>
        <p:spPr>
          <a:xfrm flipV="1">
            <a:off x="2267441" y="2759833"/>
            <a:ext cx="2323172" cy="14857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>
            <a:stCxn id="11" idx="7"/>
            <a:endCxn id="18" idx="4"/>
          </p:cNvCxnSpPr>
          <p:nvPr/>
        </p:nvCxnSpPr>
        <p:spPr>
          <a:xfrm rot="5400000" flipH="1" flipV="1">
            <a:off x="2748517" y="2787710"/>
            <a:ext cx="1869973" cy="18142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>
            <a:stCxn id="12" idx="0"/>
            <a:endCxn id="18" idx="4"/>
          </p:cNvCxnSpPr>
          <p:nvPr/>
        </p:nvCxnSpPr>
        <p:spPr>
          <a:xfrm flipV="1">
            <a:off x="3365066" y="2759833"/>
            <a:ext cx="1225547" cy="2235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e 17"/>
          <p:cNvSpPr/>
          <p:nvPr/>
        </p:nvSpPr>
        <p:spPr>
          <a:xfrm>
            <a:off x="3886200" y="1905000"/>
            <a:ext cx="1408826" cy="854833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smtClean="0">
                <a:solidFill>
                  <a:schemeClr val="bg1"/>
                </a:solidFill>
                <a:latin typeface="Times"/>
                <a:cs typeface="Times"/>
              </a:rPr>
              <a:t>Tipi di </a:t>
            </a:r>
            <a:r>
              <a:rPr lang="it-IT" sz="1500" smtClean="0">
                <a:solidFill>
                  <a:schemeClr val="bg1"/>
                </a:solidFill>
                <a:latin typeface="Times"/>
                <a:cs typeface="Times"/>
              </a:rPr>
              <a:t>Problema</a:t>
            </a:r>
            <a:endParaRPr lang="it-IT" sz="1500">
              <a:solidFill>
                <a:schemeClr val="bg1"/>
              </a:solidFill>
              <a:latin typeface="Times"/>
              <a:cs typeface="Times"/>
            </a:endParaRPr>
          </a:p>
        </p:txBody>
      </p:sp>
      <p:cxnSp>
        <p:nvCxnSpPr>
          <p:cNvPr id="46" name="Connettore 1 45"/>
          <p:cNvCxnSpPr>
            <a:stCxn id="9" idx="0"/>
            <a:endCxn id="18" idx="4"/>
          </p:cNvCxnSpPr>
          <p:nvPr/>
        </p:nvCxnSpPr>
        <p:spPr>
          <a:xfrm flipV="1">
            <a:off x="4539500" y="2759833"/>
            <a:ext cx="51113" cy="25323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>
            <a:stCxn id="13" idx="1"/>
            <a:endCxn id="18" idx="4"/>
          </p:cNvCxnSpPr>
          <p:nvPr/>
        </p:nvCxnSpPr>
        <p:spPr>
          <a:xfrm flipH="1" flipV="1">
            <a:off x="4590613" y="2759833"/>
            <a:ext cx="759144" cy="22867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>
            <a:stCxn id="14" idx="1"/>
          </p:cNvCxnSpPr>
          <p:nvPr/>
        </p:nvCxnSpPr>
        <p:spPr>
          <a:xfrm flipH="1" flipV="1">
            <a:off x="4590805" y="2759833"/>
            <a:ext cx="1372286" cy="17278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>
            <a:stCxn id="15" idx="1"/>
            <a:endCxn id="18" idx="4"/>
          </p:cNvCxnSpPr>
          <p:nvPr/>
        </p:nvCxnSpPr>
        <p:spPr>
          <a:xfrm flipH="1" flipV="1">
            <a:off x="4590613" y="2759833"/>
            <a:ext cx="2270906" cy="1126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>
            <a:stCxn id="16" idx="1"/>
            <a:endCxn id="18" idx="4"/>
          </p:cNvCxnSpPr>
          <p:nvPr/>
        </p:nvCxnSpPr>
        <p:spPr>
          <a:xfrm flipH="1" flipV="1">
            <a:off x="4590613" y="2759833"/>
            <a:ext cx="2640566" cy="539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>
            <a:stCxn id="17" idx="2"/>
            <a:endCxn id="18" idx="4"/>
          </p:cNvCxnSpPr>
          <p:nvPr/>
        </p:nvCxnSpPr>
        <p:spPr>
          <a:xfrm rot="10800000">
            <a:off x="4590613" y="2759834"/>
            <a:ext cx="3159118" cy="1550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2258" y="5562600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smtClean="0">
                <a:latin typeface="Times"/>
                <a:cs typeface="Times"/>
              </a:rPr>
              <a:t>Ben strutturati, statici </a:t>
            </a:r>
          </a:p>
          <a:p>
            <a:pPr algn="ctr"/>
            <a:r>
              <a:rPr lang="it-IT" sz="1200" b="1" smtClean="0">
                <a:latin typeface="Times"/>
                <a:cs typeface="Times"/>
              </a:rPr>
              <a:t>e più semplici</a:t>
            </a:r>
            <a:endParaRPr lang="it-IT" sz="1200" b="1" smtClean="0">
              <a:latin typeface="Times"/>
              <a:cs typeface="Times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7367982" y="5486400"/>
            <a:ext cx="1776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Mal strutturati</a:t>
            </a:r>
          </a:p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Dinamici e complessi</a:t>
            </a:r>
            <a:endParaRPr lang="it-IT" sz="1200" b="1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30" name="Freccia destra 29"/>
          <p:cNvSpPr/>
          <p:nvPr/>
        </p:nvSpPr>
        <p:spPr>
          <a:xfrm>
            <a:off x="152400" y="5867400"/>
            <a:ext cx="8857209" cy="5373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057400" y="2209800"/>
            <a:ext cx="4796753" cy="2133600"/>
          </a:xfrm>
        </p:spPr>
        <p:txBody>
          <a:bodyPr>
            <a:noAutofit/>
          </a:bodyPr>
          <a:lstStyle/>
          <a:p>
            <a:r>
              <a:rPr lang="it-IT" sz="2500" b="1" dirty="0" smtClean="0">
                <a:solidFill>
                  <a:srgbClr val="800000"/>
                </a:solidFill>
                <a:latin typeface="Times"/>
                <a:cs typeface="Times"/>
              </a:rPr>
              <a:t>Tipi di problema</a:t>
            </a:r>
          </a:p>
          <a:p>
            <a:endParaRPr lang="it-IT" sz="25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it-IT" sz="2500" b="1" dirty="0" smtClean="0">
                <a:solidFill>
                  <a:srgbClr val="800000"/>
                </a:solidFill>
                <a:latin typeface="Times"/>
                <a:cs typeface="Times"/>
              </a:rPr>
              <a:t>Combinazioni e Aggregati</a:t>
            </a:r>
            <a:endParaRPr lang="it-IT" sz="2500" b="1" dirty="0" smtClean="0">
              <a:solidFill>
                <a:srgbClr val="8000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05000" y="188640"/>
            <a:ext cx="4796753" cy="533400"/>
          </a:xfrm>
        </p:spPr>
        <p:txBody>
          <a:bodyPr>
            <a:normAutofit/>
          </a:bodyPr>
          <a:lstStyle/>
          <a:p>
            <a:r>
              <a:rPr lang="en-GB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Suggerimenti</a:t>
            </a:r>
            <a:r>
              <a:rPr lang="en-GB" sz="23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didattici</a:t>
            </a:r>
            <a:r>
              <a:rPr lang="en-GB" sz="2300" b="1" dirty="0" smtClean="0">
                <a:solidFill>
                  <a:srgbClr val="800000"/>
                </a:solidFill>
                <a:latin typeface="Times"/>
                <a:cs typeface="Times"/>
              </a:rPr>
              <a:t> (1)</a:t>
            </a:r>
            <a:endParaRPr lang="en-GB" sz="23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90600" y="1988840"/>
            <a:ext cx="716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mtClean="0">
                <a:latin typeface="Times"/>
                <a:cs typeface="Times"/>
              </a:rPr>
              <a:t>(Ia)  Per iniziare provate a mettervi in contatto con lo stato attuale della conoscenza e dell’esperienza dei singoli nel gruppo</a:t>
            </a:r>
          </a:p>
          <a:p>
            <a:endParaRPr lang="it-IT" sz="1400" smtClean="0">
              <a:latin typeface="Times"/>
              <a:cs typeface="Times"/>
            </a:endParaRPr>
          </a:p>
          <a:p>
            <a:pPr marL="342900" indent="-342900">
              <a:buAutoNum type="arabicParenBoth"/>
            </a:pPr>
            <a:r>
              <a:rPr lang="it-IT" sz="1400" smtClean="0">
                <a:latin typeface="Times"/>
                <a:cs typeface="Times"/>
              </a:rPr>
              <a:t>Organizzate gli studenti in gruppi di 4/5</a:t>
            </a:r>
          </a:p>
          <a:p>
            <a:pPr marL="342900" indent="-342900"/>
            <a:endParaRPr lang="it-IT" sz="1400" smtClean="0">
              <a:latin typeface="Times"/>
              <a:cs typeface="Times"/>
            </a:endParaRPr>
          </a:p>
          <a:p>
            <a:pPr marL="342900" indent="-342900">
              <a:buAutoNum type="arabicParenBoth" startAt="2"/>
            </a:pPr>
            <a:r>
              <a:rPr lang="it-IT" sz="1400" smtClean="0">
                <a:latin typeface="Times"/>
                <a:cs typeface="Times"/>
              </a:rPr>
              <a:t>Chiedete ai participanti dei gruppi di:</a:t>
            </a:r>
          </a:p>
          <a:p>
            <a:pPr marL="800100" lvl="1" indent="-342900"/>
            <a:r>
              <a:rPr lang="it-IT" sz="1400" smtClean="0">
                <a:latin typeface="Times"/>
                <a:cs typeface="Times"/>
              </a:rPr>
              <a:t>(a) Fare esempi di problemi che reputano essere di tipo diverso (quanti più possibile)</a:t>
            </a:r>
          </a:p>
          <a:p>
            <a:pPr marL="800100" lvl="1" indent="-342900"/>
            <a:r>
              <a:rPr lang="it-IT" sz="1400" smtClean="0">
                <a:latin typeface="Times"/>
                <a:cs typeface="Times"/>
              </a:rPr>
              <a:t>(b) Fare una lista e identificare le caratteristiche principali per ogni categoria di problema.</a:t>
            </a:r>
          </a:p>
          <a:p>
            <a:pPr marL="342900" indent="-342900"/>
            <a:endParaRPr lang="it-IT" sz="1400" smtClean="0">
              <a:latin typeface="Times"/>
              <a:cs typeface="Times"/>
            </a:endParaRPr>
          </a:p>
          <a:p>
            <a:pPr marL="342900" indent="-342900">
              <a:buAutoNum type="arabicParenBoth" startAt="3"/>
            </a:pPr>
            <a:r>
              <a:rPr lang="it-IT" sz="1400" smtClean="0">
                <a:latin typeface="Times"/>
                <a:cs typeface="Times"/>
              </a:rPr>
              <a:t>Chiedete loro di riflettere: perché credono che i problemi appartegano a categorie diverse? C’è una qualche relazione con  i concetti di “Complessità” e “Struttura dei problemi”?</a:t>
            </a:r>
          </a:p>
          <a:p>
            <a:pPr marL="342900" indent="-342900"/>
            <a:endParaRPr lang="it-IT" sz="1400" smtClean="0">
              <a:latin typeface="Times"/>
              <a:cs typeface="Times"/>
            </a:endParaRPr>
          </a:p>
          <a:p>
            <a:pPr marL="342900" indent="-342900">
              <a:buAutoNum type="arabicParenBoth" startAt="4"/>
            </a:pPr>
            <a:r>
              <a:rPr lang="it-IT" sz="1400" smtClean="0">
                <a:latin typeface="Times"/>
                <a:cs typeface="Times"/>
              </a:rPr>
              <a:t>Chiedete ai gruppi di riunirsi e di condividere i risultati presentando i loro elenchi di problemi unitamente alle caratteristiche salienti che giustifichino la classificazione. Gli elenchi e le caratteristiche principali identidicate dai singoli gruppi coincidono? Se no estendete le liste e discutete le differenze  così da produrre un elenco condiviso.</a:t>
            </a:r>
          </a:p>
          <a:p>
            <a:pPr marL="342900" indent="-342900">
              <a:buAutoNum type="arabicParenBoth" startAt="4"/>
            </a:pPr>
            <a:endParaRPr lang="it-IT" sz="1400" smtClean="0">
              <a:latin typeface="Times"/>
              <a:cs typeface="Times"/>
            </a:endParaRPr>
          </a:p>
          <a:p>
            <a:pPr marL="342900" indent="-342900">
              <a:buAutoNum type="arabicParenBoth" startAt="4"/>
            </a:pPr>
            <a:r>
              <a:rPr lang="it-IT" sz="1400" smtClean="0">
                <a:latin typeface="Times"/>
                <a:cs typeface="Times"/>
              </a:rPr>
              <a:t>Chiedete ai gruppi di selezionare a caso 2 problemi dai giornali e di discutere se  appartengano ad una singola categoria o se contengano diverse classi di problemi. Identificatele. </a:t>
            </a:r>
            <a:endParaRPr lang="it-IT" sz="1400" smtClean="0">
              <a:latin typeface="Times"/>
              <a:cs typeface="Times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755576" y="1916832"/>
            <a:ext cx="7467600" cy="4608512"/>
          </a:xfrm>
          <a:prstGeom prst="roundRect">
            <a:avLst/>
          </a:prstGeom>
          <a:noFill/>
          <a:ln w="127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539552" y="764704"/>
            <a:ext cx="7848872" cy="1152128"/>
          </a:xfrm>
          <a:prstGeom prst="roundRect">
            <a:avLst>
              <a:gd name="adj" fmla="val 50000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smtClean="0">
                <a:latin typeface="Times"/>
                <a:cs typeface="Times"/>
              </a:rPr>
              <a:t>Questi sono solo suggerimenti, ogni gruppo di studenti può sperimentare liberamente l’uso del micro-modulo. Le caratteristiche, il numero e l’ordine con cui vengono usati gli elementi del micro-modulo possono essere scelti a piacimento. Inoltre, a seconda della strategia di apprendimento, alcuni elementi possono essere aggiunti o eliminati. Per questa ragione, infatti, i micro-moduli possono essere copiati e modificati..</a:t>
            </a:r>
            <a:endParaRPr lang="it-IT" sz="130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371600" y="685800"/>
            <a:ext cx="6400800" cy="574218"/>
          </a:xfrm>
        </p:spPr>
        <p:txBody>
          <a:bodyPr>
            <a:normAutofit/>
          </a:bodyPr>
          <a:lstStyle/>
          <a:p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Combinazioni o aggregati di problemi</a:t>
            </a:r>
            <a:endParaRPr lang="it-IT" sz="23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838200" y="1371600"/>
            <a:ext cx="72940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700" smtClean="0">
                <a:latin typeface="Times"/>
                <a:cs typeface="Times"/>
              </a:rPr>
              <a:t>Nella vita reale spesso le persone hanno a che fare con situazioni problematiche che contengono combinazioni o aggregati di problemi ben strutturati e mal strutturati. E’ nelle scuole e in altre istituzioni educative che di solito si affrontano singoli problemi separati e distinti.</a:t>
            </a:r>
            <a:endParaRPr lang="it-IT" sz="1700" smtClean="0">
              <a:latin typeface="Times"/>
              <a:cs typeface="Times"/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664967" y="2780623"/>
            <a:ext cx="5586472" cy="3465441"/>
            <a:chOff x="898893" y="2743357"/>
            <a:chExt cx="5202565" cy="3041859"/>
          </a:xfrm>
        </p:grpSpPr>
        <p:sp>
          <p:nvSpPr>
            <p:cNvPr id="18" name="Ovale 17"/>
            <p:cNvSpPr/>
            <p:nvPr/>
          </p:nvSpPr>
          <p:spPr>
            <a:xfrm>
              <a:off x="898893" y="2743357"/>
              <a:ext cx="5202565" cy="3041859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500" b="1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  <p:sp>
          <p:nvSpPr>
            <p:cNvPr id="11" name="Ovale 10"/>
            <p:cNvSpPr/>
            <p:nvPr/>
          </p:nvSpPr>
          <p:spPr>
            <a:xfrm>
              <a:off x="1674979" y="4581344"/>
              <a:ext cx="1152005" cy="59431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smtClean="0">
                  <a:solidFill>
                    <a:srgbClr val="800000"/>
                  </a:solidFill>
                  <a:latin typeface="Times"/>
                  <a:cs typeface="Times"/>
                </a:rPr>
                <a:t>Problemi sull’uso di regole</a:t>
              </a:r>
              <a:endParaRPr lang="it-IT" sz="1100">
                <a:solidFill>
                  <a:srgbClr val="800000"/>
                </a:solidFill>
                <a:latin typeface="Times"/>
                <a:cs typeface="Times"/>
              </a:endParaRPr>
            </a:p>
          </p:txBody>
        </p:sp>
        <p:sp>
          <p:nvSpPr>
            <p:cNvPr id="12" name="Ovale 11"/>
            <p:cNvSpPr/>
            <p:nvPr/>
          </p:nvSpPr>
          <p:spPr>
            <a:xfrm>
              <a:off x="2925914" y="3931983"/>
              <a:ext cx="1152005" cy="59431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smtClean="0">
                  <a:solidFill>
                    <a:srgbClr val="800000"/>
                  </a:solidFill>
                  <a:latin typeface="Times"/>
                  <a:cs typeface="Times"/>
                </a:rPr>
                <a:t>Decision-making </a:t>
              </a:r>
              <a:endParaRPr lang="it-IT" sz="1100">
                <a:solidFill>
                  <a:srgbClr val="800000"/>
                </a:solidFill>
                <a:latin typeface="Times"/>
                <a:cs typeface="Times"/>
              </a:endParaRPr>
            </a:p>
          </p:txBody>
        </p:sp>
        <p:sp>
          <p:nvSpPr>
            <p:cNvPr id="13" name="Ovale 12"/>
            <p:cNvSpPr/>
            <p:nvPr/>
          </p:nvSpPr>
          <p:spPr>
            <a:xfrm>
              <a:off x="3501916" y="4316174"/>
              <a:ext cx="1152005" cy="59431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smtClean="0">
                  <a:solidFill>
                    <a:srgbClr val="800000"/>
                  </a:solidFill>
                  <a:latin typeface="Times"/>
                  <a:cs typeface="Times"/>
                </a:rPr>
                <a:t>Ricerca di diagnosi</a:t>
              </a:r>
              <a:endParaRPr lang="it-IT" sz="1100">
                <a:solidFill>
                  <a:srgbClr val="800000"/>
                </a:solidFill>
                <a:latin typeface="Times"/>
                <a:cs typeface="Times"/>
              </a:endParaRPr>
            </a:p>
          </p:txBody>
        </p:sp>
        <p:sp>
          <p:nvSpPr>
            <p:cNvPr id="14" name="Ovale 13"/>
            <p:cNvSpPr/>
            <p:nvPr/>
          </p:nvSpPr>
          <p:spPr>
            <a:xfrm>
              <a:off x="1873723" y="4019018"/>
              <a:ext cx="1296841" cy="59431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smtClean="0">
                  <a:solidFill>
                    <a:srgbClr val="800000"/>
                  </a:solidFill>
                  <a:latin typeface="Times"/>
                  <a:cs typeface="Times"/>
                </a:rPr>
                <a:t> Comportamenti strategici</a:t>
              </a:r>
              <a:endParaRPr lang="it-IT" sz="1100">
                <a:solidFill>
                  <a:srgbClr val="800000"/>
                </a:solidFill>
                <a:latin typeface="Times"/>
                <a:cs typeface="Times"/>
              </a:endParaRPr>
            </a:p>
          </p:txBody>
        </p:sp>
        <p:sp>
          <p:nvSpPr>
            <p:cNvPr id="15" name="Ovale 14"/>
            <p:cNvSpPr/>
            <p:nvPr/>
          </p:nvSpPr>
          <p:spPr>
            <a:xfrm>
              <a:off x="2594561" y="4526296"/>
              <a:ext cx="1152005" cy="59431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smtClean="0">
                  <a:solidFill>
                    <a:srgbClr val="800000"/>
                  </a:solidFill>
                  <a:latin typeface="Times"/>
                  <a:cs typeface="Times"/>
                </a:rPr>
                <a:t> Case study</a:t>
              </a:r>
              <a:endParaRPr lang="it-IT" sz="1100">
                <a:solidFill>
                  <a:srgbClr val="800000"/>
                </a:solidFill>
                <a:latin typeface="Times"/>
                <a:cs typeface="Times"/>
              </a:endParaRPr>
            </a:p>
          </p:txBody>
        </p:sp>
        <p:sp>
          <p:nvSpPr>
            <p:cNvPr id="16" name="Ovale 15"/>
            <p:cNvSpPr/>
            <p:nvPr/>
          </p:nvSpPr>
          <p:spPr>
            <a:xfrm>
              <a:off x="4336253" y="4142104"/>
              <a:ext cx="1274131" cy="59431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smtClean="0">
                  <a:solidFill>
                    <a:srgbClr val="800000"/>
                  </a:solidFill>
                  <a:latin typeface="Times"/>
                  <a:cs typeface="Times"/>
                </a:rPr>
                <a:t>Probelmi di progettazione</a:t>
              </a:r>
              <a:endParaRPr lang="it-IT" sz="1100">
                <a:solidFill>
                  <a:srgbClr val="800000"/>
                </a:solidFill>
                <a:latin typeface="Times"/>
                <a:cs typeface="Times"/>
              </a:endParaRPr>
            </a:p>
          </p:txBody>
        </p:sp>
        <p:sp>
          <p:nvSpPr>
            <p:cNvPr id="17" name="Ovale 16"/>
            <p:cNvSpPr/>
            <p:nvPr/>
          </p:nvSpPr>
          <p:spPr>
            <a:xfrm>
              <a:off x="3245318" y="3424705"/>
              <a:ext cx="1152005" cy="59431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smtClean="0">
                  <a:solidFill>
                    <a:srgbClr val="800000"/>
                  </a:solidFill>
                  <a:latin typeface="Times"/>
                  <a:cs typeface="Times"/>
                </a:rPr>
                <a:t>Dilemmi</a:t>
              </a:r>
              <a:endParaRPr lang="it-IT" sz="1100">
                <a:solidFill>
                  <a:srgbClr val="800000"/>
                </a:solidFill>
                <a:latin typeface="Times"/>
                <a:cs typeface="Times"/>
              </a:endParaRP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1989169" y="2920328"/>
              <a:ext cx="3218858" cy="310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700" b="1" smtClean="0">
                  <a:solidFill>
                    <a:schemeClr val="bg1"/>
                  </a:solidFill>
                  <a:latin typeface="Times"/>
                  <a:cs typeface="Times"/>
                </a:rPr>
                <a:t>Possibili problemi della vita reale</a:t>
              </a:r>
              <a:endParaRPr lang="it-IT" sz="1700" b="1" smtClean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  <p:pic>
        <p:nvPicPr>
          <p:cNvPr id="20" name="Immagine 19" descr="political-cartoon-illustration-caricature-barack-obama-debt-crisis-standard-poor-rating-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1439" y="2936315"/>
            <a:ext cx="2206500" cy="33097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057400" y="914400"/>
            <a:ext cx="4796753" cy="577679"/>
          </a:xfrm>
        </p:spPr>
        <p:txBody>
          <a:bodyPr>
            <a:normAutofit/>
          </a:bodyPr>
          <a:lstStyle/>
          <a:p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Breve questionario</a:t>
            </a:r>
            <a:endParaRPr lang="it-IT" sz="23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548798"/>
              </p:ext>
            </p:extLst>
          </p:nvPr>
        </p:nvGraphicFramePr>
        <p:xfrm>
          <a:off x="899592" y="1676400"/>
          <a:ext cx="6796608" cy="2673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969392"/>
                <a:gridCol w="1132768"/>
                <a:gridCol w="1132768"/>
                <a:gridCol w="1132768"/>
                <a:gridCol w="1132768"/>
              </a:tblGrid>
              <a:tr h="477708">
                <a:tc gridSpan="6">
                  <a:txBody>
                    <a:bodyPr/>
                    <a:lstStyle/>
                    <a:p>
                      <a:pPr algn="ctr"/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Come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valuti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l’utilità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dei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seguenti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elementi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per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il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tuo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apprendimento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rgbClr val="FFFF00"/>
                        </a:solidFill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408485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Molto</a:t>
                      </a:r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 basso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Basso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Moderato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alto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baseline="0" dirty="0" err="1" smtClean="0">
                          <a:latin typeface="Times"/>
                          <a:cs typeface="Times"/>
                        </a:rPr>
                        <a:t>Molto</a:t>
                      </a:r>
                      <a:r>
                        <a:rPr lang="en-GB" sz="1400" b="1" baseline="0" dirty="0" smtClean="0">
                          <a:latin typeface="Times"/>
                          <a:cs typeface="Times"/>
                        </a:rPr>
                        <a:t> alto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85">
                <a:tc>
                  <a:txBody>
                    <a:bodyPr/>
                    <a:lstStyle/>
                    <a:p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Definizione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85">
                <a:tc>
                  <a:txBody>
                    <a:bodyPr/>
                    <a:lstStyle/>
                    <a:p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Citazioni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85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Divertimento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9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Poesia</a:t>
                      </a:r>
                      <a:endParaRPr lang="en-GB" sz="1400" b="1" dirty="0" smtClean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899592" y="4648200"/>
          <a:ext cx="679660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6608"/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Quali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altri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elementi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vorresti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avere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nel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micro-modulo?</a:t>
                      </a:r>
                      <a:endParaRPr lang="en-GB" sz="1700" dirty="0">
                        <a:solidFill>
                          <a:srgbClr val="FFFF00"/>
                        </a:solidFill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algn="l"/>
                      <a:endParaRPr lang="en-GB" sz="15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057400" y="1600200"/>
            <a:ext cx="4796753" cy="724560"/>
          </a:xfrm>
        </p:spPr>
        <p:txBody>
          <a:bodyPr>
            <a:normAutofit/>
          </a:bodyPr>
          <a:lstStyle/>
          <a:p>
            <a:r>
              <a:rPr lang="en-GB" sz="2700" b="1" dirty="0" smtClean="0">
                <a:solidFill>
                  <a:srgbClr val="800000"/>
                </a:solidFill>
                <a:latin typeface="Times"/>
                <a:cs typeface="Times"/>
              </a:rPr>
              <a:t>Credits</a:t>
            </a:r>
            <a:endParaRPr lang="en-GB" sz="27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17335" y="2859659"/>
            <a:ext cx="48376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 err="1" smtClean="0">
                <a:latin typeface="Times"/>
                <a:cs typeface="Times"/>
              </a:rPr>
              <a:t>Sviluppato</a:t>
            </a:r>
            <a:r>
              <a:rPr lang="en-GB" sz="1500" b="1" dirty="0" smtClean="0">
                <a:latin typeface="Times"/>
                <a:cs typeface="Times"/>
              </a:rPr>
              <a:t> </a:t>
            </a:r>
            <a:r>
              <a:rPr lang="en-GB" sz="1500" b="1" dirty="0" err="1" smtClean="0">
                <a:latin typeface="Times"/>
                <a:cs typeface="Times"/>
              </a:rPr>
              <a:t>da</a:t>
            </a:r>
            <a:r>
              <a:rPr lang="en-GB" sz="1500" b="1" dirty="0" smtClean="0">
                <a:latin typeface="Times"/>
                <a:cs typeface="Times"/>
              </a:rPr>
              <a:t> </a:t>
            </a:r>
          </a:p>
          <a:p>
            <a:r>
              <a:rPr lang="en-GB" sz="1500" dirty="0" smtClean="0">
                <a:latin typeface="Times"/>
                <a:cs typeface="Times"/>
              </a:rPr>
              <a:t>Alfonso Molina</a:t>
            </a:r>
          </a:p>
          <a:p>
            <a:endParaRPr lang="en-GB" sz="1500" dirty="0" smtClean="0">
              <a:latin typeface="Times"/>
              <a:cs typeface="Times"/>
            </a:endParaRPr>
          </a:p>
          <a:p>
            <a:r>
              <a:rPr lang="en-GB" sz="1500" b="1" dirty="0" err="1" smtClean="0">
                <a:latin typeface="Times"/>
                <a:cs typeface="Times"/>
              </a:rPr>
              <a:t>Fonti</a:t>
            </a:r>
            <a:endParaRPr lang="en-GB" sz="1500" b="1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Lavori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vari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di</a:t>
            </a:r>
            <a:r>
              <a:rPr lang="en-GB" sz="1500" dirty="0" smtClean="0">
                <a:latin typeface="Times"/>
                <a:cs typeface="Times"/>
              </a:rPr>
              <a:t> David </a:t>
            </a:r>
            <a:r>
              <a:rPr lang="en-GB" sz="1500" dirty="0" err="1" smtClean="0">
                <a:latin typeface="Times"/>
                <a:cs typeface="Times"/>
              </a:rPr>
              <a:t>Jonassen</a:t>
            </a:r>
            <a:endParaRPr lang="en-GB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Citazioni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varie</a:t>
            </a:r>
            <a:r>
              <a:rPr lang="en-GB" sz="1500" dirty="0" smtClean="0">
                <a:latin typeface="Times"/>
                <a:cs typeface="Times"/>
              </a:rPr>
              <a:t> da </a:t>
            </a:r>
            <a:r>
              <a:rPr lang="en-GB" sz="1500" dirty="0" err="1" smtClean="0">
                <a:latin typeface="Times"/>
                <a:cs typeface="Times"/>
              </a:rPr>
              <a:t>siti</a:t>
            </a:r>
            <a:r>
              <a:rPr lang="en-GB" sz="1500" dirty="0" smtClean="0">
                <a:latin typeface="Times"/>
                <a:cs typeface="Times"/>
              </a:rPr>
              <a:t> web</a:t>
            </a:r>
          </a:p>
          <a:p>
            <a:r>
              <a:rPr lang="en-GB" sz="1500" dirty="0" err="1" smtClean="0">
                <a:latin typeface="Times"/>
                <a:cs typeface="Times"/>
              </a:rPr>
              <a:t>Vari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siti</a:t>
            </a:r>
            <a:r>
              <a:rPr lang="en-GB" sz="1500" dirty="0" smtClean="0">
                <a:latin typeface="Times"/>
                <a:cs typeface="Times"/>
              </a:rPr>
              <a:t> web </a:t>
            </a:r>
            <a:r>
              <a:rPr lang="en-GB" sz="1500" dirty="0" err="1" smtClean="0">
                <a:latin typeface="Times"/>
                <a:cs typeface="Times"/>
              </a:rPr>
              <a:t>di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poesia</a:t>
            </a:r>
            <a:endParaRPr lang="en-GB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Vari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siti</a:t>
            </a:r>
            <a:r>
              <a:rPr lang="en-GB" sz="1500" dirty="0" smtClean="0">
                <a:latin typeface="Times"/>
                <a:cs typeface="Times"/>
              </a:rPr>
              <a:t> web con </a:t>
            </a:r>
            <a:r>
              <a:rPr lang="en-GB" sz="1500" dirty="0" err="1" smtClean="0">
                <a:latin typeface="Times"/>
                <a:cs typeface="Times"/>
              </a:rPr>
              <a:t>immagini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connessi</a:t>
            </a:r>
            <a:r>
              <a:rPr lang="en-GB" sz="1500" dirty="0" smtClean="0">
                <a:latin typeface="Times"/>
                <a:cs typeface="Times"/>
              </a:rPr>
              <a:t> al </a:t>
            </a:r>
            <a:r>
              <a:rPr lang="en-GB" sz="1500" dirty="0" err="1" smtClean="0">
                <a:latin typeface="Times"/>
                <a:cs typeface="Times"/>
              </a:rPr>
              <a:t>concetto</a:t>
            </a:r>
            <a:r>
              <a:rPr lang="en-GB" sz="1500" dirty="0" smtClean="0">
                <a:latin typeface="Times"/>
                <a:cs typeface="Times"/>
              </a:rPr>
              <a:t> di </a:t>
            </a:r>
            <a:r>
              <a:rPr lang="en-GB" sz="1500" dirty="0" err="1" smtClean="0">
                <a:latin typeface="Times"/>
                <a:cs typeface="Times"/>
              </a:rPr>
              <a:t>problema</a:t>
            </a:r>
            <a:endParaRPr lang="en-GB" sz="1500" dirty="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81200" y="533400"/>
            <a:ext cx="4796753" cy="457200"/>
          </a:xfrm>
        </p:spPr>
        <p:txBody>
          <a:bodyPr>
            <a:normAutofit/>
          </a:bodyPr>
          <a:lstStyle/>
          <a:p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Suggerimenti didattici (2)</a:t>
            </a:r>
            <a:endParaRPr lang="it-IT" sz="23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90600" y="1219200"/>
            <a:ext cx="7086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mtClean="0">
                <a:latin typeface="Times"/>
                <a:cs typeface="Times"/>
              </a:rPr>
              <a:t>(II) Usate il micro-modulo “Tipi di Problema” per rinsaldare e approfondire la comprensione del concetto di struttura dei “Tipi di Problema”</a:t>
            </a:r>
          </a:p>
          <a:p>
            <a:endParaRPr lang="it-IT" sz="1400" b="1" smtClean="0">
              <a:latin typeface="Times"/>
              <a:cs typeface="Times"/>
            </a:endParaRPr>
          </a:p>
          <a:p>
            <a:pPr marL="342900" indent="-342900">
              <a:buAutoNum type="arabicParenBoth"/>
            </a:pPr>
            <a:r>
              <a:rPr lang="it-IT" sz="1400" smtClean="0">
                <a:latin typeface="Times"/>
                <a:cs typeface="Times"/>
              </a:rPr>
              <a:t>Introducete il micro-modulo “</a:t>
            </a:r>
            <a:r>
              <a:rPr lang="it-IT" sz="1400" b="1" smtClean="0">
                <a:latin typeface="Times"/>
                <a:cs typeface="Times"/>
              </a:rPr>
              <a:t>Tipi di Problema</a:t>
            </a:r>
            <a:r>
              <a:rPr lang="it-IT" sz="1400" smtClean="0">
                <a:latin typeface="Times"/>
                <a:cs typeface="Times"/>
              </a:rPr>
              <a:t>” ai partecipanti spiegando il suo fine multimediale, multidimensionale, multi- ruolo e multi-didattico. </a:t>
            </a:r>
          </a:p>
          <a:p>
            <a:pPr marL="342900" indent="-342900">
              <a:buAutoNum type="arabicParenBoth"/>
            </a:pPr>
            <a:endParaRPr lang="it-IT" sz="1400" smtClean="0">
              <a:latin typeface="Times"/>
              <a:cs typeface="Times"/>
            </a:endParaRPr>
          </a:p>
          <a:p>
            <a:pPr marL="342900" indent="-342900">
              <a:buFontTx/>
              <a:buAutoNum type="arabicParenBoth"/>
            </a:pPr>
            <a:r>
              <a:rPr lang="it-IT" sz="1400" smtClean="0">
                <a:latin typeface="Times"/>
                <a:cs typeface="Times"/>
              </a:rPr>
              <a:t>Chiedete ai partecipanti del gruppo di  esplorare invidualmente il micro-modulo tramite la ricerca, focalizzandosi e riflettendo su quegli elementi che reputano più efficaci per approfondire e rinsaldare la loro comprensione del concetto di  “</a:t>
            </a:r>
            <a:r>
              <a:rPr lang="it-IT" sz="1400" b="1" smtClean="0">
                <a:latin typeface="Times"/>
                <a:cs typeface="Times"/>
              </a:rPr>
              <a:t>Tipi di Problema”.</a:t>
            </a:r>
            <a:endParaRPr lang="it-IT" sz="1400" smtClean="0">
              <a:latin typeface="Times"/>
              <a:cs typeface="Times"/>
            </a:endParaRPr>
          </a:p>
          <a:p>
            <a:pPr marL="342900" indent="-342900">
              <a:buAutoNum type="arabicParenBoth"/>
            </a:pPr>
            <a:endParaRPr lang="it-IT" sz="1400" smtClean="0">
              <a:latin typeface="Times"/>
              <a:cs typeface="Times"/>
            </a:endParaRPr>
          </a:p>
          <a:p>
            <a:pPr marL="342900" indent="-342900">
              <a:buFontTx/>
              <a:buAutoNum type="arabicParenBoth"/>
            </a:pPr>
            <a:r>
              <a:rPr lang="it-IT" sz="1400" smtClean="0">
                <a:latin typeface="Times"/>
                <a:cs typeface="Times"/>
              </a:rPr>
              <a:t>I partecipanti riportano al loro gruppo la scelta dei primi tre “elementi più efficaci” spiegandone il motivo della scelta. I partecipanti riflettono in modo collettivo sulle scelte e sulle relative ragioni. Nel caso alcuni partecipanti non trovino elementi che considerino appropriati possono discuterne e, ancor  meglio, cercare di trovarne di diversi e contribuire così allo sviluppo del micro-modulo.</a:t>
            </a:r>
          </a:p>
          <a:p>
            <a:pPr marL="342900" indent="-342900">
              <a:buFontTx/>
              <a:buAutoNum type="arabicParenBoth"/>
            </a:pPr>
            <a:endParaRPr lang="it-IT" sz="1400" smtClean="0">
              <a:latin typeface="Times"/>
              <a:cs typeface="Times"/>
            </a:endParaRPr>
          </a:p>
          <a:p>
            <a:pPr marL="342900" indent="-342900">
              <a:buFontTx/>
              <a:buAutoNum type="arabicParenBoth"/>
            </a:pPr>
            <a:r>
              <a:rPr lang="it-IT" sz="1400" smtClean="0">
                <a:latin typeface="Times"/>
                <a:cs typeface="Times"/>
              </a:rPr>
              <a:t> I gruppi  si riuniscono e condividono i loro risultati, dapprima selezionando e presentando 3 scelte di “elementi più efficaci” per ogni gruppo, insieme alle loro conclusioni in merito al perché le persone possono avere preferenze diverse a proposito degli elementi e dei modi di apprendimento.</a:t>
            </a:r>
          </a:p>
          <a:p>
            <a:pPr marL="342900" indent="-342900">
              <a:buFontTx/>
              <a:buAutoNum type="arabicParenBoth"/>
            </a:pPr>
            <a:endParaRPr lang="it-IT" sz="1400" smtClean="0">
              <a:latin typeface="Times"/>
              <a:cs typeface="Times"/>
            </a:endParaRPr>
          </a:p>
          <a:p>
            <a:pPr marL="342900" indent="-342900">
              <a:buFontTx/>
              <a:buAutoNum type="arabicParenBoth"/>
            </a:pPr>
            <a:r>
              <a:rPr lang="it-IT" sz="1400" i="1" smtClean="0">
                <a:latin typeface="Times"/>
                <a:cs typeface="Times"/>
              </a:rPr>
              <a:t>I  </a:t>
            </a:r>
            <a:r>
              <a:rPr lang="it-IT" sz="1400" smtClean="0">
                <a:latin typeface="Times"/>
                <a:cs typeface="Times"/>
              </a:rPr>
              <a:t>partecipanti compilano il breve questionario riguardante le loro preferenze degli elementi del micro-modulo</a:t>
            </a:r>
          </a:p>
          <a:p>
            <a:pPr marL="342900" indent="-342900">
              <a:buAutoNum type="arabicParenBoth"/>
            </a:pPr>
            <a:endParaRPr lang="it-IT" sz="1400" smtClean="0">
              <a:latin typeface="Times"/>
              <a:cs typeface="Times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762000" y="1066800"/>
            <a:ext cx="7467600" cy="5410200"/>
          </a:xfrm>
          <a:prstGeom prst="roundRect">
            <a:avLst/>
          </a:prstGeom>
          <a:noFill/>
          <a:ln w="127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057400" y="2209800"/>
            <a:ext cx="4796753" cy="1600200"/>
          </a:xfrm>
        </p:spPr>
        <p:txBody>
          <a:bodyPr>
            <a:noAutofit/>
          </a:bodyPr>
          <a:lstStyle/>
          <a:p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Tipi di </a:t>
            </a:r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roblema</a:t>
            </a:r>
          </a:p>
          <a:p>
            <a:endParaRPr lang="it-IT" sz="2500" b="1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Definizioni</a:t>
            </a:r>
            <a:endParaRPr lang="it-IT" sz="2500" b="1">
              <a:solidFill>
                <a:srgbClr val="8000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371600" y="333792"/>
            <a:ext cx="6400800" cy="541653"/>
          </a:xfrm>
        </p:spPr>
        <p:txBody>
          <a:bodyPr>
            <a:normAutofit/>
          </a:bodyPr>
          <a:lstStyle/>
          <a:p>
            <a:r>
              <a:rPr lang="it-IT" sz="2700" b="1" dirty="0" smtClean="0">
                <a:solidFill>
                  <a:srgbClr val="800000"/>
                </a:solidFill>
                <a:latin typeface="Times"/>
                <a:cs typeface="Times"/>
              </a:rPr>
              <a:t>Tipi di </a:t>
            </a:r>
            <a:r>
              <a:rPr lang="it-IT" sz="2700" b="1" dirty="0" smtClean="0">
                <a:solidFill>
                  <a:srgbClr val="800000"/>
                </a:solidFill>
                <a:latin typeface="Times"/>
                <a:cs typeface="Times"/>
              </a:rPr>
              <a:t>problema</a:t>
            </a:r>
            <a:endParaRPr lang="it-IT" sz="27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7" name="Ovale 6"/>
          <p:cNvSpPr/>
          <p:nvPr/>
        </p:nvSpPr>
        <p:spPr>
          <a:xfrm>
            <a:off x="196927" y="2607433"/>
            <a:ext cx="1152005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Problemi logici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8" name="Ovale 7"/>
          <p:cNvSpPr/>
          <p:nvPr/>
        </p:nvSpPr>
        <p:spPr>
          <a:xfrm>
            <a:off x="539433" y="3201746"/>
            <a:ext cx="1152005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Problemi algoritmici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9" name="Ovale 8"/>
          <p:cNvSpPr/>
          <p:nvPr/>
        </p:nvSpPr>
        <p:spPr>
          <a:xfrm>
            <a:off x="3683503" y="5139757"/>
            <a:ext cx="1780231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Riparazioni di malfunzionamenti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1217092" y="3808169"/>
            <a:ext cx="1152005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Problemi basati su racconti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1793095" y="4390371"/>
            <a:ext cx="1152005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Problemi sull’uso di regole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627785" y="4842601"/>
            <a:ext cx="1258416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Decision-making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5295026" y="4842601"/>
            <a:ext cx="1152005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Ricerca di diagnosi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4" name="Ovale 13"/>
          <p:cNvSpPr/>
          <p:nvPr/>
        </p:nvSpPr>
        <p:spPr>
          <a:xfrm>
            <a:off x="5735744" y="4248288"/>
            <a:ext cx="1636964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Comportamenti strategici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5" name="Ovale 14"/>
          <p:cNvSpPr/>
          <p:nvPr/>
        </p:nvSpPr>
        <p:spPr>
          <a:xfrm>
            <a:off x="6712167" y="3653975"/>
            <a:ext cx="1152005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Case study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6" name="Ovale 15"/>
          <p:cNvSpPr/>
          <p:nvPr/>
        </p:nvSpPr>
        <p:spPr>
          <a:xfrm>
            <a:off x="7173729" y="3059662"/>
            <a:ext cx="1358711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Progetti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7" name="Ovale 16"/>
          <p:cNvSpPr/>
          <p:nvPr/>
        </p:nvSpPr>
        <p:spPr>
          <a:xfrm>
            <a:off x="7749731" y="2465349"/>
            <a:ext cx="1152005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Dilemmi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29643" y="1058365"/>
            <a:ext cx="82532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smtClean="0">
                <a:latin typeface="Times"/>
                <a:cs typeface="Times"/>
              </a:rPr>
              <a:t>Ci sono molti tipi o categorie di problema. Le tipologie più frequenti sono mostrate qui sotto; sono il risultato del lavoro di David Jonassen. Esistono anche altre tipologie.</a:t>
            </a:r>
            <a:endParaRPr lang="it-IT" sz="1700">
              <a:latin typeface="Times"/>
              <a:cs typeface="Times"/>
            </a:endParaRPr>
          </a:p>
        </p:txBody>
      </p:sp>
      <p:cxnSp>
        <p:nvCxnSpPr>
          <p:cNvPr id="21" name="Connettore 1 20"/>
          <p:cNvCxnSpPr>
            <a:stCxn id="18" idx="4"/>
            <a:endCxn id="7" idx="6"/>
          </p:cNvCxnSpPr>
          <p:nvPr/>
        </p:nvCxnSpPr>
        <p:spPr>
          <a:xfrm rot="5400000">
            <a:off x="2821195" y="1135171"/>
            <a:ext cx="297157" cy="32416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>
            <a:stCxn id="18" idx="4"/>
            <a:endCxn id="8" idx="6"/>
          </p:cNvCxnSpPr>
          <p:nvPr/>
        </p:nvCxnSpPr>
        <p:spPr>
          <a:xfrm rot="5400000">
            <a:off x="2695291" y="1603581"/>
            <a:ext cx="891470" cy="2899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>
            <a:stCxn id="10" idx="6"/>
            <a:endCxn id="18" idx="4"/>
          </p:cNvCxnSpPr>
          <p:nvPr/>
        </p:nvCxnSpPr>
        <p:spPr>
          <a:xfrm flipV="1">
            <a:off x="2369097" y="2607433"/>
            <a:ext cx="2221516" cy="14978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>
            <a:stCxn id="11" idx="7"/>
            <a:endCxn id="18" idx="4"/>
          </p:cNvCxnSpPr>
          <p:nvPr/>
        </p:nvCxnSpPr>
        <p:spPr>
          <a:xfrm rot="5400000" flipH="1" flipV="1">
            <a:off x="2748517" y="2635310"/>
            <a:ext cx="1869973" cy="18142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>
            <a:stCxn id="12" idx="0"/>
            <a:endCxn id="18" idx="4"/>
          </p:cNvCxnSpPr>
          <p:nvPr/>
        </p:nvCxnSpPr>
        <p:spPr>
          <a:xfrm flipV="1">
            <a:off x="3256993" y="2607433"/>
            <a:ext cx="1333620" cy="2235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e 17"/>
          <p:cNvSpPr/>
          <p:nvPr/>
        </p:nvSpPr>
        <p:spPr>
          <a:xfrm>
            <a:off x="3886200" y="1752600"/>
            <a:ext cx="1408826" cy="854833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smtClean="0">
                <a:solidFill>
                  <a:schemeClr val="bg1"/>
                </a:solidFill>
                <a:latin typeface="Times"/>
                <a:cs typeface="Times"/>
              </a:rPr>
              <a:t>Tipi di Problema</a:t>
            </a:r>
            <a:endParaRPr lang="it-IT" sz="1500" b="1">
              <a:solidFill>
                <a:schemeClr val="bg1"/>
              </a:solidFill>
              <a:latin typeface="Times"/>
              <a:cs typeface="Times"/>
            </a:endParaRPr>
          </a:p>
        </p:txBody>
      </p:sp>
      <p:cxnSp>
        <p:nvCxnSpPr>
          <p:cNvPr id="46" name="Connettore 1 45"/>
          <p:cNvCxnSpPr>
            <a:stCxn id="9" idx="0"/>
            <a:endCxn id="18" idx="4"/>
          </p:cNvCxnSpPr>
          <p:nvPr/>
        </p:nvCxnSpPr>
        <p:spPr>
          <a:xfrm flipV="1">
            <a:off x="4573619" y="2607433"/>
            <a:ext cx="16994" cy="25323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>
            <a:stCxn id="13" idx="1"/>
            <a:endCxn id="18" idx="4"/>
          </p:cNvCxnSpPr>
          <p:nvPr/>
        </p:nvCxnSpPr>
        <p:spPr>
          <a:xfrm rot="16200000" flipV="1">
            <a:off x="3866072" y="3331975"/>
            <a:ext cx="2322203" cy="873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>
            <a:stCxn id="14" idx="1"/>
          </p:cNvCxnSpPr>
          <p:nvPr/>
        </p:nvCxnSpPr>
        <p:spPr>
          <a:xfrm flipH="1" flipV="1">
            <a:off x="4590804" y="2607433"/>
            <a:ext cx="1384668" cy="17278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>
            <a:stCxn id="15" idx="1"/>
            <a:endCxn id="18" idx="4"/>
          </p:cNvCxnSpPr>
          <p:nvPr/>
        </p:nvCxnSpPr>
        <p:spPr>
          <a:xfrm rot="16200000" flipV="1">
            <a:off x="5168956" y="2029091"/>
            <a:ext cx="1133577" cy="229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>
            <a:stCxn id="16" idx="1"/>
            <a:endCxn id="18" idx="4"/>
          </p:cNvCxnSpPr>
          <p:nvPr/>
        </p:nvCxnSpPr>
        <p:spPr>
          <a:xfrm flipH="1" flipV="1">
            <a:off x="4590613" y="2607433"/>
            <a:ext cx="2782095" cy="539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>
            <a:stCxn id="17" idx="2"/>
            <a:endCxn id="18" idx="4"/>
          </p:cNvCxnSpPr>
          <p:nvPr/>
        </p:nvCxnSpPr>
        <p:spPr>
          <a:xfrm rot="10800000">
            <a:off x="4590613" y="2607434"/>
            <a:ext cx="3159118" cy="1550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457200" y="5867400"/>
            <a:ext cx="83680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b="1" smtClean="0">
                <a:solidFill>
                  <a:srgbClr val="800000"/>
                </a:solidFill>
                <a:latin typeface="Times"/>
                <a:cs typeface="Times"/>
              </a:rPr>
              <a:t>Attenzione</a:t>
            </a:r>
            <a:r>
              <a:rPr lang="it-IT" sz="1700" smtClean="0">
                <a:latin typeface="Times"/>
                <a:cs typeface="Times"/>
              </a:rPr>
              <a:t>: è importante notare che le diverse categorie o classi di problemi non si escludono a vicenda né sono completamente separate. Tra esse ci sono sovrapposizioni e somiglianze.</a:t>
            </a:r>
            <a:endParaRPr lang="it-IT" sz="170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037040" y="1783101"/>
            <a:ext cx="55915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b="1" smtClean="0">
                <a:latin typeface="Times"/>
                <a:cs typeface="Times"/>
              </a:rPr>
              <a:t>Problemi </a:t>
            </a:r>
            <a:r>
              <a:rPr lang="it-IT" sz="1700" b="1" smtClean="0">
                <a:latin typeface="Times"/>
                <a:cs typeface="Times"/>
              </a:rPr>
              <a:t>l</a:t>
            </a:r>
            <a:r>
              <a:rPr lang="it-IT" sz="1700" b="1" smtClean="0">
                <a:latin typeface="Times"/>
                <a:cs typeface="Times"/>
              </a:rPr>
              <a:t>ogici</a:t>
            </a:r>
          </a:p>
          <a:p>
            <a:endParaRPr lang="it-IT" sz="1700" smtClean="0">
              <a:latin typeface="Times"/>
              <a:cs typeface="Times"/>
            </a:endParaRPr>
          </a:p>
          <a:p>
            <a:pPr algn="just"/>
            <a:r>
              <a:rPr lang="it-IT" sz="1700" smtClean="0">
                <a:latin typeface="Times"/>
                <a:cs typeface="Times"/>
              </a:rPr>
              <a:t>I Problemi logici sono principalmente test di logica che mettono alla prova l’alunno. Essi implicano la manipolazione di elementi limitati o di variabili, tipici di quando si risolve un problema. L’alunno deve scoprire un metodo specifico di ragionamento che produca la soluzione migliore.</a:t>
            </a:r>
          </a:p>
          <a:p>
            <a:r>
              <a:rPr lang="it-IT" sz="1700" smtClean="0">
                <a:latin typeface="Times"/>
                <a:cs typeface="Times"/>
              </a:rPr>
              <a:t>(Jonassen, 2011a book, p.12)</a:t>
            </a:r>
          </a:p>
          <a:p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963536" y="773799"/>
            <a:ext cx="488499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Tipi di </a:t>
            </a:r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roblema – Problemi logici</a:t>
            </a:r>
            <a:endParaRPr lang="it-IT" sz="2500" b="1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7" name="Immagine 6" descr="Rubik Cu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5756" y="4700507"/>
            <a:ext cx="1730860" cy="1575083"/>
          </a:xfrm>
          <a:prstGeom prst="rect">
            <a:avLst/>
          </a:prstGeom>
        </p:spPr>
      </p:pic>
      <p:pic>
        <p:nvPicPr>
          <p:cNvPr id="8" name="Immagine 7" descr="cu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264" y="3907142"/>
            <a:ext cx="1662506" cy="1733467"/>
          </a:xfrm>
          <a:prstGeom prst="rect">
            <a:avLst/>
          </a:prstGeom>
        </p:spPr>
      </p:pic>
      <p:pic>
        <p:nvPicPr>
          <p:cNvPr id="12" name="Immagine 11" descr="bt-wp-11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3861048"/>
            <a:ext cx="1407461" cy="25824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093030" y="915362"/>
            <a:ext cx="427514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Tipi di Problema – Algoritmi</a:t>
            </a:r>
            <a:endParaRPr lang="it-IT" sz="2500" b="1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093030" y="1921435"/>
            <a:ext cx="539536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b="1" smtClean="0">
                <a:solidFill>
                  <a:srgbClr val="000000"/>
                </a:solidFill>
                <a:latin typeface="Times"/>
                <a:cs typeface="Times"/>
              </a:rPr>
              <a:t>Algoritmo</a:t>
            </a:r>
          </a:p>
          <a:p>
            <a:endParaRPr lang="it-IT" sz="1700" smtClean="0">
              <a:latin typeface="Times"/>
              <a:cs typeface="Times"/>
            </a:endParaRPr>
          </a:p>
          <a:p>
            <a:pPr algn="just"/>
            <a:r>
              <a:rPr lang="it-IT" sz="1700" smtClean="0">
                <a:latin typeface="Times"/>
                <a:cs typeface="Times"/>
              </a:rPr>
              <a:t>Gli algoritmi sono procedure o sequenze di passi (manipolazioni) per calcolare o produrre risposte corrette. Sono tipiche in matematica e scienze a scuola, per le quali si richiedono comprensione e produzione di numeri, e capacità di calcolo.  </a:t>
            </a:r>
            <a:endParaRPr lang="it-IT" sz="1000">
              <a:latin typeface="Times"/>
              <a:cs typeface="Times"/>
            </a:endParaRPr>
          </a:p>
        </p:txBody>
      </p:sp>
      <p:pic>
        <p:nvPicPr>
          <p:cNvPr id="7" name="Immagine 6" descr="1-s2.0-S073231231200003X-gr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221088"/>
            <a:ext cx="1521919" cy="1258667"/>
          </a:xfrm>
          <a:prstGeom prst="rect">
            <a:avLst/>
          </a:prstGeom>
        </p:spPr>
      </p:pic>
      <p:pic>
        <p:nvPicPr>
          <p:cNvPr id="8" name="Immagine 7" descr="decision_tre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933056"/>
            <a:ext cx="2974274" cy="1464830"/>
          </a:xfrm>
          <a:prstGeom prst="rect">
            <a:avLst/>
          </a:prstGeom>
        </p:spPr>
      </p:pic>
      <p:pic>
        <p:nvPicPr>
          <p:cNvPr id="9" name="Immagine 8" descr="2 = 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1669" y="4502592"/>
            <a:ext cx="1442089" cy="13854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981200" y="609600"/>
            <a:ext cx="656012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Tipi di </a:t>
            </a:r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roblema –Problemi  basati su racconti</a:t>
            </a:r>
            <a:endParaRPr lang="it-IT" sz="2500" b="1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593771" y="1278208"/>
            <a:ext cx="594601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b="1" smtClean="0">
                <a:solidFill>
                  <a:srgbClr val="000000"/>
                </a:solidFill>
                <a:latin typeface="Times"/>
                <a:cs typeface="Times"/>
              </a:rPr>
              <a:t>Problemi basati su racconti</a:t>
            </a:r>
          </a:p>
          <a:p>
            <a:pPr algn="just"/>
            <a:endParaRPr lang="it-IT" sz="1700" smtClean="0">
              <a:latin typeface="Times"/>
              <a:cs typeface="Times"/>
            </a:endParaRPr>
          </a:p>
          <a:p>
            <a:pPr algn="just"/>
            <a:r>
              <a:rPr lang="it-IT" sz="1700" smtClean="0">
                <a:latin typeface="Times"/>
                <a:cs typeface="Times"/>
              </a:rPr>
              <a:t>I Problemi basati su racconti racchiudono un problema algoritmico in una breve storia. Essi forniscono contenuti ad un algoritmo e gli alunni lo risolvono 1) identificando le parole chiave nella storia 2) selezionando l’algoritmo e la sequenza appropriati per sisolvere il problema e 3) applicando l’algoritmo per trovare il valore della variabile ignota. Questi problemi sono noti come </a:t>
            </a:r>
            <a:r>
              <a:rPr lang="it-IT" sz="1700" i="1" smtClean="0">
                <a:latin typeface="Times"/>
                <a:cs typeface="Times"/>
              </a:rPr>
              <a:t>problemi basati su racconti</a:t>
            </a:r>
            <a:r>
              <a:rPr lang="it-IT" sz="1700" smtClean="0">
                <a:latin typeface="Times"/>
                <a:cs typeface="Times"/>
              </a:rPr>
              <a:t>.</a:t>
            </a:r>
            <a:endParaRPr lang="it-IT" sz="1700" smtClean="0">
              <a:latin typeface="Times"/>
              <a:cs typeface="Time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22364" y="3834695"/>
            <a:ext cx="3182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smtClean="0">
                <a:latin typeface="Times"/>
                <a:cs typeface="Times"/>
              </a:rPr>
              <a:t>Un vestito costa $150.E’ stato ribassato del 20% e ed è stato applicato una tassa del 10%. Quale è il prezzo finale del vestito?</a:t>
            </a:r>
            <a:endParaRPr lang="it-IT" sz="1500">
              <a:latin typeface="Times"/>
              <a:cs typeface="Time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575454" y="3834695"/>
            <a:ext cx="300123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smtClean="0">
                <a:latin typeface="Times"/>
                <a:cs typeface="Times"/>
              </a:rPr>
              <a:t>18 femmine e 15 maschi hanno partecipato ad una gara. Altre 7 ragazze si sono aggiunte mentre 4 ragazzi hanno abbandonato. Quanti erano alla fine i partecipanti?</a:t>
            </a:r>
            <a:endParaRPr lang="it-IT" sz="1500">
              <a:latin typeface="Times"/>
              <a:cs typeface="Times"/>
            </a:endParaRPr>
          </a:p>
        </p:txBody>
      </p:sp>
      <p:pic>
        <p:nvPicPr>
          <p:cNvPr id="9" name="Immagine 8" descr="198328_315092998578622_33041306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5234" y="4510838"/>
            <a:ext cx="1552031" cy="18624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278304" y="1847217"/>
            <a:ext cx="60368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smtClean="0">
                <a:solidFill>
                  <a:srgbClr val="000000"/>
                </a:solidFill>
                <a:latin typeface="Times"/>
                <a:cs typeface="Times"/>
              </a:rPr>
              <a:t>Problemi sull’uso di regole</a:t>
            </a:r>
          </a:p>
          <a:p>
            <a:endParaRPr lang="it-IT" sz="1500" smtClean="0">
              <a:latin typeface="Times"/>
              <a:cs typeface="Times"/>
            </a:endParaRPr>
          </a:p>
          <a:p>
            <a:pPr algn="just"/>
            <a:r>
              <a:rPr lang="it-IT" sz="1500" smtClean="0">
                <a:latin typeface="Times"/>
                <a:cs typeface="Times"/>
              </a:rPr>
              <a:t>I problemi sull’uso di regole hanno il chiaro scopo di trovare le informazioni più rilevanti nel più breve temnpo possibile. Sono vincolati, ma non limitati ad una specifica procedura o metodo come nel caso di utilizzo di un sistema di ricerca online o di un catalogo bibliotecario per reperire informazioni scientifiche.  </a:t>
            </a:r>
          </a:p>
          <a:p>
            <a:endParaRPr lang="it-IT" sz="1000">
              <a:latin typeface="Times"/>
              <a:cs typeface="Time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860911" y="808158"/>
            <a:ext cx="648382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500" b="1" dirty="0" smtClean="0">
                <a:solidFill>
                  <a:srgbClr val="800000"/>
                </a:solidFill>
                <a:latin typeface="Times"/>
                <a:cs typeface="Times"/>
              </a:rPr>
              <a:t>Tipi di problema – Problemi sull’uso di regole</a:t>
            </a:r>
            <a:endParaRPr lang="it-IT" sz="2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6" name="Immagine 5" descr="card-cata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3" y="3709266"/>
            <a:ext cx="2370486" cy="1647688"/>
          </a:xfrm>
          <a:prstGeom prst="rect">
            <a:avLst/>
          </a:prstGeom>
        </p:spPr>
      </p:pic>
      <p:pic>
        <p:nvPicPr>
          <p:cNvPr id="7" name="Immagine 6" descr="Unknow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54" y="3573748"/>
            <a:ext cx="2296551" cy="1783205"/>
          </a:xfrm>
          <a:prstGeom prst="rect">
            <a:avLst/>
          </a:prstGeom>
        </p:spPr>
      </p:pic>
      <p:pic>
        <p:nvPicPr>
          <p:cNvPr id="8" name="Immagine 7" descr="Unknown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4108" y="4665351"/>
            <a:ext cx="2227731" cy="16359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e29489c09c3c63187c2677341ee6319b0e3d0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2597</TotalTime>
  <Words>1621</Words>
  <Application>Microsoft Office PowerPoint</Application>
  <PresentationFormat>Presentazione su schermo (4:3)</PresentationFormat>
  <Paragraphs>149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Fondazione Mondo Digitale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f.fagnini</dc:creator>
  <cp:lastModifiedBy>Grazia</cp:lastModifiedBy>
  <cp:revision>239</cp:revision>
  <dcterms:created xsi:type="dcterms:W3CDTF">2013-03-24T20:17:34Z</dcterms:created>
  <dcterms:modified xsi:type="dcterms:W3CDTF">2013-04-04T11:14:52Z</dcterms:modified>
</cp:coreProperties>
</file>