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6" r:id="rId2"/>
    <p:sldId id="327" r:id="rId3"/>
    <p:sldId id="337" r:id="rId4"/>
    <p:sldId id="334" r:id="rId5"/>
    <p:sldId id="312" r:id="rId6"/>
    <p:sldId id="313" r:id="rId7"/>
    <p:sldId id="314" r:id="rId8"/>
    <p:sldId id="315" r:id="rId9"/>
    <p:sldId id="316" r:id="rId10"/>
    <p:sldId id="317" r:id="rId11"/>
    <p:sldId id="318" r:id="rId12"/>
    <p:sldId id="319" r:id="rId13"/>
    <p:sldId id="320" r:id="rId14"/>
    <p:sldId id="321" r:id="rId15"/>
    <p:sldId id="322" r:id="rId16"/>
    <p:sldId id="323" r:id="rId17"/>
    <p:sldId id="335" r:id="rId18"/>
    <p:sldId id="324" r:id="rId19"/>
    <p:sldId id="336" r:id="rId20"/>
    <p:sldId id="325" r:id="rId21"/>
    <p:sldId id="332" r:id="rId22"/>
    <p:sldId id="333" r:id="rId23"/>
  </p:sldIdLst>
  <p:sldSz cx="9144000" cy="6858000" type="screen4x3"/>
  <p:notesSz cx="6858000" cy="9144000"/>
  <p:custDataLst>
    <p:tags r:id="rId25"/>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09407"/>
    <a:srgbClr val="4FD71F"/>
    <a:srgbClr val="08E14A"/>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53134-C31E-B14A-B91B-EB6445119C97}" type="datetimeFigureOut">
              <a:rPr lang="it-IT" smtClean="0"/>
              <a:pPr/>
              <a:t>26/03/2013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2997F6-F01B-F14E-9E17-1A0CBD1BE9B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372A92-00BD-4BAD-A02D-B05B4CC5B5ED}"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D0E8AC-4814-45D4-BA23-854D0978FE7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72A92-00BD-4BAD-A02D-B05B4CC5B5ED}" type="datetimeFigureOut">
              <a:rPr lang="it-IT" smtClean="0"/>
              <a:pPr/>
              <a:t>26/03/2013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0E8AC-4814-45D4-BA23-854D0978FE7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gif"/></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arrotondato 7"/>
          <p:cNvSpPr/>
          <p:nvPr/>
        </p:nvSpPr>
        <p:spPr>
          <a:xfrm>
            <a:off x="2133600" y="2971800"/>
            <a:ext cx="5105400" cy="22098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3" name="Sottotitolo 2"/>
          <p:cNvSpPr>
            <a:spLocks noGrp="1"/>
          </p:cNvSpPr>
          <p:nvPr>
            <p:ph type="subTitle" idx="1"/>
          </p:nvPr>
        </p:nvSpPr>
        <p:spPr>
          <a:xfrm>
            <a:off x="2209800" y="1981200"/>
            <a:ext cx="4796753" cy="724560"/>
          </a:xfrm>
        </p:spPr>
        <p:txBody>
          <a:bodyPr>
            <a:normAutofit/>
          </a:bodyPr>
          <a:lstStyle/>
          <a:p>
            <a:r>
              <a:rPr lang="en-GB" sz="3300" b="1" dirty="0" smtClean="0">
                <a:solidFill>
                  <a:srgbClr val="800000"/>
                </a:solidFill>
                <a:latin typeface="Times"/>
                <a:cs typeface="Times"/>
              </a:rPr>
              <a:t>Types of Problems</a:t>
            </a:r>
            <a:endParaRPr lang="en-GB" sz="3300" b="1" dirty="0">
              <a:solidFill>
                <a:srgbClr val="800000"/>
              </a:solidFill>
              <a:latin typeface="Times"/>
              <a:cs typeface="Times"/>
            </a:endParaRPr>
          </a:p>
        </p:txBody>
      </p:sp>
      <p:pic>
        <p:nvPicPr>
          <p:cNvPr id="5" name="Immagine 4" descr="cube.png"/>
          <p:cNvPicPr>
            <a:picLocks noChangeAspect="1"/>
          </p:cNvPicPr>
          <p:nvPr/>
        </p:nvPicPr>
        <p:blipFill>
          <a:blip r:embed="rId2"/>
          <a:stretch>
            <a:fillRect/>
          </a:stretch>
        </p:blipFill>
        <p:spPr>
          <a:xfrm>
            <a:off x="2667000" y="3352800"/>
            <a:ext cx="856336" cy="892887"/>
          </a:xfrm>
          <a:prstGeom prst="rect">
            <a:avLst/>
          </a:prstGeom>
        </p:spPr>
      </p:pic>
      <p:pic>
        <p:nvPicPr>
          <p:cNvPr id="6" name="Immagine 5" descr="1-s2.0-S073231231200003X-gr6.jpg"/>
          <p:cNvPicPr>
            <a:picLocks noChangeAspect="1"/>
          </p:cNvPicPr>
          <p:nvPr/>
        </p:nvPicPr>
        <p:blipFill>
          <a:blip r:embed="rId3"/>
          <a:stretch>
            <a:fillRect/>
          </a:stretch>
        </p:blipFill>
        <p:spPr>
          <a:xfrm>
            <a:off x="3733800" y="4038600"/>
            <a:ext cx="1197786" cy="990600"/>
          </a:xfrm>
          <a:prstGeom prst="rect">
            <a:avLst/>
          </a:prstGeom>
        </p:spPr>
      </p:pic>
      <p:pic>
        <p:nvPicPr>
          <p:cNvPr id="7" name="Immagine 6" descr="unique-shape-of-a-building-scheme-for-home-design-idea-with-balcony-each-room.jpg"/>
          <p:cNvPicPr>
            <a:picLocks noChangeAspect="1"/>
          </p:cNvPicPr>
          <p:nvPr/>
        </p:nvPicPr>
        <p:blipFill>
          <a:blip r:embed="rId4" cstate="print"/>
          <a:stretch>
            <a:fillRect/>
          </a:stretch>
        </p:blipFill>
        <p:spPr>
          <a:xfrm>
            <a:off x="5029200" y="3276600"/>
            <a:ext cx="1844950" cy="12395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371600" y="990600"/>
            <a:ext cx="6694987" cy="477054"/>
          </a:xfrm>
          <a:prstGeom prst="rect">
            <a:avLst/>
          </a:prstGeom>
        </p:spPr>
        <p:txBody>
          <a:bodyPr wrap="none">
            <a:spAutoFit/>
          </a:bodyPr>
          <a:lstStyle/>
          <a:p>
            <a:r>
              <a:rPr lang="en-GB" sz="2500" b="1" dirty="0" smtClean="0">
                <a:solidFill>
                  <a:srgbClr val="800000"/>
                </a:solidFill>
                <a:latin typeface="Times"/>
                <a:cs typeface="Times"/>
              </a:rPr>
              <a:t>Types of Problems – Decision-making Problems</a:t>
            </a:r>
            <a:endParaRPr lang="en-GB" sz="2500" b="1" dirty="0">
              <a:solidFill>
                <a:srgbClr val="800000"/>
              </a:solidFill>
              <a:latin typeface="Times"/>
              <a:cs typeface="Times"/>
            </a:endParaRPr>
          </a:p>
        </p:txBody>
      </p:sp>
      <p:sp>
        <p:nvSpPr>
          <p:cNvPr id="6" name="CasellaDiTesto 5"/>
          <p:cNvSpPr txBox="1"/>
          <p:nvPr/>
        </p:nvSpPr>
        <p:spPr>
          <a:xfrm>
            <a:off x="1245317" y="1937929"/>
            <a:ext cx="6113616" cy="1477328"/>
          </a:xfrm>
          <a:prstGeom prst="rect">
            <a:avLst/>
          </a:prstGeom>
          <a:noFill/>
        </p:spPr>
        <p:txBody>
          <a:bodyPr wrap="square" rtlCol="0">
            <a:spAutoFit/>
          </a:bodyPr>
          <a:lstStyle/>
          <a:p>
            <a:pPr algn="ctr"/>
            <a:r>
              <a:rPr lang="en-GB" sz="1500" b="1" dirty="0" smtClean="0">
                <a:latin typeface="Times"/>
                <a:cs typeface="Times"/>
              </a:rPr>
              <a:t>Decision-Making Problems </a:t>
            </a:r>
          </a:p>
          <a:p>
            <a:endParaRPr lang="it-IT" sz="1500" dirty="0" smtClean="0">
              <a:latin typeface="Times"/>
              <a:cs typeface="Times"/>
            </a:endParaRPr>
          </a:p>
          <a:p>
            <a:pPr algn="just"/>
            <a:r>
              <a:rPr lang="en-GB" sz="1500" dirty="0" smtClean="0">
                <a:latin typeface="Times"/>
                <a:cs typeface="Times"/>
              </a:rPr>
              <a:t>Decision-making problems involves the selection of a solution from a set of alternative solutions. One or several criteria are used to identify the best solution. Those criteria may be provided to, or they must be identified by, the decision-maker.</a:t>
            </a:r>
            <a:endParaRPr lang="it-IT" sz="1500" dirty="0">
              <a:latin typeface="Times"/>
              <a:cs typeface="Times"/>
            </a:endParaRPr>
          </a:p>
        </p:txBody>
      </p:sp>
      <p:pic>
        <p:nvPicPr>
          <p:cNvPr id="7" name="Immagine 6" descr="king-solomon-baby.jpg"/>
          <p:cNvPicPr>
            <a:picLocks noChangeAspect="1"/>
          </p:cNvPicPr>
          <p:nvPr/>
        </p:nvPicPr>
        <p:blipFill>
          <a:blip r:embed="rId2"/>
          <a:stretch>
            <a:fillRect/>
          </a:stretch>
        </p:blipFill>
        <p:spPr>
          <a:xfrm>
            <a:off x="6410632" y="3617591"/>
            <a:ext cx="1949100" cy="1992690"/>
          </a:xfrm>
          <a:prstGeom prst="rect">
            <a:avLst/>
          </a:prstGeom>
        </p:spPr>
      </p:pic>
      <p:pic>
        <p:nvPicPr>
          <p:cNvPr id="8" name="Immagine 7" descr="kasparov_1-021110_jpg_230x722_q85.jpg"/>
          <p:cNvPicPr>
            <a:picLocks noChangeAspect="1"/>
          </p:cNvPicPr>
          <p:nvPr/>
        </p:nvPicPr>
        <p:blipFill>
          <a:blip r:embed="rId3"/>
          <a:stretch>
            <a:fillRect/>
          </a:stretch>
        </p:blipFill>
        <p:spPr>
          <a:xfrm>
            <a:off x="658838" y="3617591"/>
            <a:ext cx="1742657" cy="1992690"/>
          </a:xfrm>
          <a:prstGeom prst="rect">
            <a:avLst/>
          </a:prstGeom>
        </p:spPr>
      </p:pic>
      <p:pic>
        <p:nvPicPr>
          <p:cNvPr id="9" name="Immagine 8" descr="executive_decision_making_1920x1200.jpg"/>
          <p:cNvPicPr>
            <a:picLocks noChangeAspect="1"/>
          </p:cNvPicPr>
          <p:nvPr/>
        </p:nvPicPr>
        <p:blipFill>
          <a:blip r:embed="rId4" cstate="print"/>
          <a:stretch>
            <a:fillRect/>
          </a:stretch>
        </p:blipFill>
        <p:spPr>
          <a:xfrm>
            <a:off x="3117414" y="4708755"/>
            <a:ext cx="2548668" cy="159291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61810" y="1721804"/>
            <a:ext cx="6753398" cy="1862048"/>
          </a:xfrm>
          <a:prstGeom prst="rect">
            <a:avLst/>
          </a:prstGeom>
          <a:noFill/>
        </p:spPr>
        <p:txBody>
          <a:bodyPr wrap="square" rtlCol="0">
            <a:spAutoFit/>
          </a:bodyPr>
          <a:lstStyle/>
          <a:p>
            <a:pPr algn="ctr"/>
            <a:r>
              <a:rPr lang="en-GB" sz="1500" b="1" dirty="0" smtClean="0">
                <a:latin typeface="Times"/>
                <a:cs typeface="Times"/>
              </a:rPr>
              <a:t>Troubleshooting Problems</a:t>
            </a:r>
          </a:p>
          <a:p>
            <a:endParaRPr lang="it-IT" sz="1500" dirty="0" smtClean="0">
              <a:latin typeface="Times"/>
              <a:cs typeface="Times"/>
            </a:endParaRPr>
          </a:p>
          <a:p>
            <a:pPr algn="just"/>
            <a:r>
              <a:rPr lang="en-GB" sz="1500" dirty="0" smtClean="0">
                <a:latin typeface="Times"/>
                <a:cs typeface="Times"/>
              </a:rPr>
              <a:t>Troubleshooting problems involve diagnosis, maintenance and repairing faulty (dysfunctional)  systems and processes, including medical and psychological cases. Troubleshooting requires conceptual models of the systems, their components and interactions, along with knowledge of fault characteristics, symptoms, contextual information, and probabilities of occurrence. It is commonly taught as a procedure.</a:t>
            </a:r>
            <a:endParaRPr lang="it-IT" sz="1500" dirty="0" smtClean="0">
              <a:latin typeface="Times"/>
              <a:cs typeface="Times"/>
            </a:endParaRPr>
          </a:p>
          <a:p>
            <a:r>
              <a:rPr lang="en-GB" sz="1000" dirty="0" smtClean="0"/>
              <a:t> </a:t>
            </a:r>
            <a:endParaRPr lang="it-IT" sz="1000" dirty="0"/>
          </a:p>
        </p:txBody>
      </p:sp>
      <p:sp>
        <p:nvSpPr>
          <p:cNvPr id="5" name="Rettangolo 4"/>
          <p:cNvSpPr/>
          <p:nvPr/>
        </p:nvSpPr>
        <p:spPr>
          <a:xfrm>
            <a:off x="1261810" y="775172"/>
            <a:ext cx="6863188" cy="477054"/>
          </a:xfrm>
          <a:prstGeom prst="rect">
            <a:avLst/>
          </a:prstGeom>
        </p:spPr>
        <p:txBody>
          <a:bodyPr wrap="square">
            <a:spAutoFit/>
          </a:bodyPr>
          <a:lstStyle/>
          <a:p>
            <a:r>
              <a:rPr lang="en-GB" sz="2500" b="1" dirty="0" smtClean="0">
                <a:solidFill>
                  <a:srgbClr val="800000"/>
                </a:solidFill>
                <a:latin typeface="Times"/>
                <a:cs typeface="Times"/>
              </a:rPr>
              <a:t>Types of Problems – Troubleshooting Problems</a:t>
            </a:r>
            <a:endParaRPr lang="en-GB" sz="2500" b="1" dirty="0">
              <a:solidFill>
                <a:srgbClr val="800000"/>
              </a:solidFill>
              <a:latin typeface="Times"/>
              <a:cs typeface="Times"/>
            </a:endParaRPr>
          </a:p>
        </p:txBody>
      </p:sp>
      <p:pic>
        <p:nvPicPr>
          <p:cNvPr id="4" name="Immagine 3" descr="DoginCar.jpeg"/>
          <p:cNvPicPr>
            <a:picLocks noChangeAspect="1"/>
          </p:cNvPicPr>
          <p:nvPr/>
        </p:nvPicPr>
        <p:blipFill>
          <a:blip r:embed="rId2"/>
          <a:stretch>
            <a:fillRect/>
          </a:stretch>
        </p:blipFill>
        <p:spPr>
          <a:xfrm>
            <a:off x="3553459" y="4786067"/>
            <a:ext cx="2299680" cy="1564121"/>
          </a:xfrm>
          <a:prstGeom prst="rect">
            <a:avLst/>
          </a:prstGeom>
        </p:spPr>
      </p:pic>
      <p:pic>
        <p:nvPicPr>
          <p:cNvPr id="11" name="Immagine 10" descr="troubleshooting_tr_interfaces.gif"/>
          <p:cNvPicPr>
            <a:picLocks noChangeAspect="1"/>
          </p:cNvPicPr>
          <p:nvPr/>
        </p:nvPicPr>
        <p:blipFill>
          <a:blip r:embed="rId3"/>
          <a:stretch>
            <a:fillRect/>
          </a:stretch>
        </p:blipFill>
        <p:spPr>
          <a:xfrm>
            <a:off x="491453" y="3377229"/>
            <a:ext cx="2272741" cy="2972959"/>
          </a:xfrm>
          <a:prstGeom prst="rect">
            <a:avLst/>
          </a:prstGeom>
        </p:spPr>
      </p:pic>
      <p:pic>
        <p:nvPicPr>
          <p:cNvPr id="12" name="Immagine 11" descr="images-1.jpeg"/>
          <p:cNvPicPr>
            <a:picLocks noChangeAspect="1"/>
          </p:cNvPicPr>
          <p:nvPr/>
        </p:nvPicPr>
        <p:blipFill>
          <a:blip r:embed="rId4"/>
          <a:stretch>
            <a:fillRect/>
          </a:stretch>
        </p:blipFill>
        <p:spPr>
          <a:xfrm>
            <a:off x="6382296" y="3873007"/>
            <a:ext cx="2259576" cy="17933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99892" y="1598062"/>
            <a:ext cx="7056165" cy="2169825"/>
          </a:xfrm>
          <a:prstGeom prst="rect">
            <a:avLst/>
          </a:prstGeom>
          <a:noFill/>
        </p:spPr>
        <p:txBody>
          <a:bodyPr wrap="square" rtlCol="0">
            <a:spAutoFit/>
          </a:bodyPr>
          <a:lstStyle/>
          <a:p>
            <a:pPr algn="ctr"/>
            <a:r>
              <a:rPr lang="en-GB" sz="1500" b="1" dirty="0" smtClean="0">
                <a:latin typeface="Times"/>
                <a:cs typeface="Times"/>
              </a:rPr>
              <a:t>Diagnosis-Solution Problem</a:t>
            </a:r>
          </a:p>
          <a:p>
            <a:endParaRPr lang="it-IT" sz="1500" dirty="0" smtClean="0">
              <a:latin typeface="Times"/>
              <a:cs typeface="Times"/>
            </a:endParaRPr>
          </a:p>
          <a:p>
            <a:pPr algn="just"/>
            <a:r>
              <a:rPr lang="en-GB" sz="1500" dirty="0" smtClean="0">
                <a:latin typeface="Times"/>
                <a:cs typeface="Times"/>
              </a:rPr>
              <a:t>Diagnosis-solution problems are initially very similar to troubleshooting since, as first steps, they require the identification of a faulty condition. The difference is in the solution strategies that in troubleshooting are restricted since the goal is to repair and get the system back working quickly. Instead in diagnosis-solutions problems (e.g., a sick person), there are multiple solution strategies frequently depending on contextual factors and the history of the patient (e.g., the therapy or solution strategy will depend on the patient, the medical institution, the insurance company, and others).</a:t>
            </a:r>
            <a:endParaRPr lang="it-IT" sz="1500" dirty="0">
              <a:latin typeface="Times"/>
              <a:cs typeface="Times"/>
            </a:endParaRPr>
          </a:p>
        </p:txBody>
      </p:sp>
      <p:sp>
        <p:nvSpPr>
          <p:cNvPr id="5" name="Rettangolo 4"/>
          <p:cNvSpPr/>
          <p:nvPr/>
        </p:nvSpPr>
        <p:spPr>
          <a:xfrm>
            <a:off x="914400" y="838200"/>
            <a:ext cx="7264761" cy="477054"/>
          </a:xfrm>
          <a:prstGeom prst="rect">
            <a:avLst/>
          </a:prstGeom>
        </p:spPr>
        <p:txBody>
          <a:bodyPr wrap="square">
            <a:spAutoFit/>
          </a:bodyPr>
          <a:lstStyle/>
          <a:p>
            <a:r>
              <a:rPr lang="en-GB" sz="2500" b="1" dirty="0" smtClean="0">
                <a:solidFill>
                  <a:srgbClr val="800000"/>
                </a:solidFill>
                <a:latin typeface="Times"/>
                <a:cs typeface="Times"/>
              </a:rPr>
              <a:t>Types of Problems – Diagnosis-Solution Problems</a:t>
            </a:r>
            <a:endParaRPr lang="en-GB" sz="2500" b="1" dirty="0">
              <a:solidFill>
                <a:srgbClr val="800000"/>
              </a:solidFill>
              <a:latin typeface="Times"/>
              <a:cs typeface="Times"/>
            </a:endParaRPr>
          </a:p>
        </p:txBody>
      </p:sp>
      <p:pic>
        <p:nvPicPr>
          <p:cNvPr id="6" name="Immagine 5" descr="pills3.jpg"/>
          <p:cNvPicPr>
            <a:picLocks noChangeAspect="1"/>
          </p:cNvPicPr>
          <p:nvPr/>
        </p:nvPicPr>
        <p:blipFill>
          <a:blip r:embed="rId2"/>
          <a:stretch>
            <a:fillRect/>
          </a:stretch>
        </p:blipFill>
        <p:spPr>
          <a:xfrm>
            <a:off x="357087" y="4059095"/>
            <a:ext cx="2510091" cy="1793819"/>
          </a:xfrm>
          <a:prstGeom prst="rect">
            <a:avLst/>
          </a:prstGeom>
        </p:spPr>
      </p:pic>
      <p:pic>
        <p:nvPicPr>
          <p:cNvPr id="8" name="Immagine 7" descr="Physical_Therapy.jpeg"/>
          <p:cNvPicPr>
            <a:picLocks noChangeAspect="1"/>
          </p:cNvPicPr>
          <p:nvPr/>
        </p:nvPicPr>
        <p:blipFill>
          <a:blip r:embed="rId3"/>
          <a:stretch>
            <a:fillRect/>
          </a:stretch>
        </p:blipFill>
        <p:spPr>
          <a:xfrm>
            <a:off x="6221411" y="3767887"/>
            <a:ext cx="1734646" cy="2518406"/>
          </a:xfrm>
          <a:prstGeom prst="rect">
            <a:avLst/>
          </a:prstGeom>
        </p:spPr>
      </p:pic>
      <p:pic>
        <p:nvPicPr>
          <p:cNvPr id="10" name="Immagine 9" descr="images-3.jpeg"/>
          <p:cNvPicPr>
            <a:picLocks noChangeAspect="1"/>
          </p:cNvPicPr>
          <p:nvPr/>
        </p:nvPicPr>
        <p:blipFill>
          <a:blip r:embed="rId4"/>
          <a:stretch>
            <a:fillRect/>
          </a:stretch>
        </p:blipFill>
        <p:spPr>
          <a:xfrm>
            <a:off x="3378065" y="4331954"/>
            <a:ext cx="1483671" cy="205072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75201" y="1854250"/>
            <a:ext cx="5787525" cy="1708160"/>
          </a:xfrm>
          <a:prstGeom prst="rect">
            <a:avLst/>
          </a:prstGeom>
          <a:noFill/>
        </p:spPr>
        <p:txBody>
          <a:bodyPr wrap="square" rtlCol="0">
            <a:spAutoFit/>
          </a:bodyPr>
          <a:lstStyle/>
          <a:p>
            <a:pPr algn="ctr"/>
            <a:r>
              <a:rPr lang="en-GB" sz="1500" b="1" dirty="0" smtClean="0">
                <a:latin typeface="Times"/>
                <a:cs typeface="Times"/>
              </a:rPr>
              <a:t>Strategic Performance Problems</a:t>
            </a:r>
          </a:p>
          <a:p>
            <a:pPr algn="just"/>
            <a:endParaRPr lang="it-IT" sz="1500" dirty="0" smtClean="0">
              <a:latin typeface="Times"/>
              <a:cs typeface="Times"/>
            </a:endParaRPr>
          </a:p>
          <a:p>
            <a:pPr algn="just"/>
            <a:r>
              <a:rPr lang="en-GB" sz="1500" dirty="0" smtClean="0">
                <a:latin typeface="Times"/>
                <a:cs typeface="Times"/>
              </a:rPr>
              <a:t>Strategic performance problems involve real-time, complex activity from performers (problem solvers) who apply a number of tactical activities to meet strategic objectives, usually under significant time pressure. An expert performer has the ability to improvise or construct new tactics on the spot to meet the strategy. </a:t>
            </a:r>
          </a:p>
        </p:txBody>
      </p:sp>
      <p:sp>
        <p:nvSpPr>
          <p:cNvPr id="5" name="Rettangolo 4"/>
          <p:cNvSpPr/>
          <p:nvPr/>
        </p:nvSpPr>
        <p:spPr>
          <a:xfrm>
            <a:off x="838200" y="914400"/>
            <a:ext cx="7438906" cy="477054"/>
          </a:xfrm>
          <a:prstGeom prst="rect">
            <a:avLst/>
          </a:prstGeom>
        </p:spPr>
        <p:txBody>
          <a:bodyPr wrap="square">
            <a:spAutoFit/>
          </a:bodyPr>
          <a:lstStyle/>
          <a:p>
            <a:r>
              <a:rPr lang="en-GB" sz="2500" b="1" dirty="0" smtClean="0">
                <a:solidFill>
                  <a:srgbClr val="800000"/>
                </a:solidFill>
                <a:latin typeface="Times"/>
                <a:cs typeface="Times"/>
              </a:rPr>
              <a:t>Types of Problems – Strategic Performance Problems</a:t>
            </a:r>
            <a:endParaRPr lang="en-GB" sz="2500" b="1" dirty="0">
              <a:solidFill>
                <a:srgbClr val="800000"/>
              </a:solidFill>
              <a:latin typeface="Times"/>
              <a:cs typeface="Times"/>
            </a:endParaRPr>
          </a:p>
        </p:txBody>
      </p:sp>
      <p:pic>
        <p:nvPicPr>
          <p:cNvPr id="6" name="Immagine 5" descr="VEOF100Z.jpg"/>
          <p:cNvPicPr>
            <a:picLocks noChangeAspect="1"/>
          </p:cNvPicPr>
          <p:nvPr/>
        </p:nvPicPr>
        <p:blipFill>
          <a:blip r:embed="rId2"/>
          <a:stretch>
            <a:fillRect/>
          </a:stretch>
        </p:blipFill>
        <p:spPr>
          <a:xfrm>
            <a:off x="6162875" y="3829358"/>
            <a:ext cx="2437603" cy="1828203"/>
          </a:xfrm>
          <a:prstGeom prst="rect">
            <a:avLst/>
          </a:prstGeom>
        </p:spPr>
      </p:pic>
      <p:pic>
        <p:nvPicPr>
          <p:cNvPr id="7" name="Immagine 6" descr="4ce0c4d21bef6.image.jpg"/>
          <p:cNvPicPr>
            <a:picLocks noChangeAspect="1"/>
          </p:cNvPicPr>
          <p:nvPr/>
        </p:nvPicPr>
        <p:blipFill>
          <a:blip r:embed="rId3" cstate="print"/>
          <a:stretch>
            <a:fillRect/>
          </a:stretch>
        </p:blipFill>
        <p:spPr>
          <a:xfrm>
            <a:off x="677971" y="3829358"/>
            <a:ext cx="1794461" cy="2251233"/>
          </a:xfrm>
          <a:prstGeom prst="rect">
            <a:avLst/>
          </a:prstGeom>
        </p:spPr>
      </p:pic>
      <p:pic>
        <p:nvPicPr>
          <p:cNvPr id="8" name="Immagine 7" descr="Futebol Arte 2.jpg"/>
          <p:cNvPicPr>
            <a:picLocks noChangeAspect="1"/>
          </p:cNvPicPr>
          <p:nvPr/>
        </p:nvPicPr>
        <p:blipFill>
          <a:blip r:embed="rId4" cstate="print"/>
          <a:stretch>
            <a:fillRect/>
          </a:stretch>
        </p:blipFill>
        <p:spPr>
          <a:xfrm>
            <a:off x="3459845" y="4785621"/>
            <a:ext cx="1736915" cy="150532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78755" y="1377166"/>
            <a:ext cx="6640553" cy="2292935"/>
          </a:xfrm>
          <a:prstGeom prst="rect">
            <a:avLst/>
          </a:prstGeom>
          <a:noFill/>
        </p:spPr>
        <p:txBody>
          <a:bodyPr wrap="square" rtlCol="0">
            <a:spAutoFit/>
          </a:bodyPr>
          <a:lstStyle/>
          <a:p>
            <a:pPr algn="just"/>
            <a:r>
              <a:rPr lang="en-GB" sz="800" b="1" dirty="0" smtClean="0"/>
              <a:t> </a:t>
            </a:r>
            <a:endParaRPr lang="it-IT" sz="1500" dirty="0" smtClean="0">
              <a:latin typeface="Times"/>
              <a:cs typeface="Times"/>
            </a:endParaRPr>
          </a:p>
          <a:p>
            <a:pPr algn="ctr"/>
            <a:r>
              <a:rPr lang="en-GB" sz="1500" b="1" dirty="0" smtClean="0">
                <a:latin typeface="Times"/>
                <a:cs typeface="Times"/>
              </a:rPr>
              <a:t>Policy Problem</a:t>
            </a:r>
          </a:p>
          <a:p>
            <a:pPr algn="just"/>
            <a:endParaRPr lang="it-IT" sz="1500" dirty="0" smtClean="0">
              <a:latin typeface="Times"/>
              <a:cs typeface="Times"/>
            </a:endParaRPr>
          </a:p>
          <a:p>
            <a:pPr algn="just"/>
            <a:r>
              <a:rPr lang="en-GB" sz="1500" dirty="0" smtClean="0">
                <a:latin typeface="Times"/>
                <a:cs typeface="Times"/>
              </a:rPr>
              <a:t>Policy problems concern the solution of social ills and commonly involve complex, multi-faceted issues on which multiple positions and perspectives exist. Policy problems are not always clear and different stakeholders can have different views about them. Context is essential in policy problems (contextually situated) and their solutions demand a deep analysis of contextual factors. The solutions also demand the articulation of the different perspectives in order to, first, define the effective  problems an, then, suggest the proper solutions. </a:t>
            </a:r>
            <a:endParaRPr lang="it-IT" sz="1500" dirty="0" smtClean="0">
              <a:latin typeface="Times"/>
              <a:cs typeface="Times"/>
            </a:endParaRPr>
          </a:p>
        </p:txBody>
      </p:sp>
      <p:sp>
        <p:nvSpPr>
          <p:cNvPr id="5" name="Rettangolo 4"/>
          <p:cNvSpPr/>
          <p:nvPr/>
        </p:nvSpPr>
        <p:spPr>
          <a:xfrm>
            <a:off x="914400" y="838200"/>
            <a:ext cx="7391400" cy="477054"/>
          </a:xfrm>
          <a:prstGeom prst="rect">
            <a:avLst/>
          </a:prstGeom>
        </p:spPr>
        <p:txBody>
          <a:bodyPr wrap="square">
            <a:spAutoFit/>
          </a:bodyPr>
          <a:lstStyle/>
          <a:p>
            <a:pPr algn="ctr"/>
            <a:r>
              <a:rPr lang="en-GB" sz="2500" b="1" dirty="0" smtClean="0">
                <a:solidFill>
                  <a:srgbClr val="800000"/>
                </a:solidFill>
                <a:latin typeface="Times"/>
                <a:cs typeface="Times"/>
              </a:rPr>
              <a:t>Types of Problems – Policy Problems (Case Analysis)</a:t>
            </a:r>
            <a:endParaRPr lang="en-GB" sz="2500" b="1" dirty="0">
              <a:solidFill>
                <a:srgbClr val="800000"/>
              </a:solidFill>
              <a:latin typeface="Times"/>
              <a:cs typeface="Times"/>
            </a:endParaRPr>
          </a:p>
        </p:txBody>
      </p:sp>
      <p:pic>
        <p:nvPicPr>
          <p:cNvPr id="4" name="Immagine 3" descr="Homeless_cuddling_dog_by_Kirsten_Bole_100_dpi.jpg"/>
          <p:cNvPicPr>
            <a:picLocks noChangeAspect="1"/>
          </p:cNvPicPr>
          <p:nvPr/>
        </p:nvPicPr>
        <p:blipFill>
          <a:blip r:embed="rId2" cstate="print"/>
          <a:stretch>
            <a:fillRect/>
          </a:stretch>
        </p:blipFill>
        <p:spPr>
          <a:xfrm>
            <a:off x="607255" y="3944620"/>
            <a:ext cx="1954935" cy="2147917"/>
          </a:xfrm>
          <a:prstGeom prst="rect">
            <a:avLst/>
          </a:prstGeom>
        </p:spPr>
      </p:pic>
      <p:pic>
        <p:nvPicPr>
          <p:cNvPr id="6" name="Immagine 5" descr="Unknown.jpeg"/>
          <p:cNvPicPr>
            <a:picLocks noChangeAspect="1"/>
          </p:cNvPicPr>
          <p:nvPr/>
        </p:nvPicPr>
        <p:blipFill>
          <a:blip r:embed="rId3"/>
          <a:stretch>
            <a:fillRect/>
          </a:stretch>
        </p:blipFill>
        <p:spPr>
          <a:xfrm>
            <a:off x="3721015" y="4735311"/>
            <a:ext cx="1319920" cy="1888609"/>
          </a:xfrm>
          <a:prstGeom prst="rect">
            <a:avLst/>
          </a:prstGeom>
        </p:spPr>
      </p:pic>
      <p:pic>
        <p:nvPicPr>
          <p:cNvPr id="7" name="Immagine 6" descr="coastal_pollution.jpg"/>
          <p:cNvPicPr>
            <a:picLocks noChangeAspect="1"/>
          </p:cNvPicPr>
          <p:nvPr/>
        </p:nvPicPr>
        <p:blipFill>
          <a:blip r:embed="rId4" cstate="print"/>
          <a:stretch>
            <a:fillRect/>
          </a:stretch>
        </p:blipFill>
        <p:spPr>
          <a:xfrm>
            <a:off x="5959110" y="3944620"/>
            <a:ext cx="2620243" cy="173499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90690" y="1459631"/>
            <a:ext cx="7117269" cy="2092881"/>
          </a:xfrm>
          <a:prstGeom prst="rect">
            <a:avLst/>
          </a:prstGeom>
          <a:noFill/>
        </p:spPr>
        <p:txBody>
          <a:bodyPr wrap="square" rtlCol="0">
            <a:spAutoFit/>
          </a:bodyPr>
          <a:lstStyle/>
          <a:p>
            <a:pPr algn="ctr"/>
            <a:r>
              <a:rPr lang="en-GB" sz="1500" b="1" dirty="0" smtClean="0">
                <a:latin typeface="Times"/>
                <a:cs typeface="Times"/>
              </a:rPr>
              <a:t>Design Problems</a:t>
            </a:r>
          </a:p>
          <a:p>
            <a:pPr algn="just"/>
            <a:endParaRPr lang="en-GB" sz="1500" baseline="30000" dirty="0" smtClean="0">
              <a:latin typeface="Times"/>
              <a:cs typeface="Times"/>
            </a:endParaRPr>
          </a:p>
          <a:p>
            <a:pPr algn="just"/>
            <a:r>
              <a:rPr lang="en-GB" sz="1500" dirty="0" smtClean="0">
                <a:latin typeface="Times"/>
                <a:cs typeface="Times"/>
              </a:rPr>
              <a:t>Design problems involve the creation of new </a:t>
            </a:r>
            <a:r>
              <a:rPr lang="en-GB" sz="1500" dirty="0" smtClean="0">
                <a:latin typeface="Times"/>
                <a:cs typeface="Times"/>
              </a:rPr>
              <a:t>products, processes</a:t>
            </a:r>
            <a:r>
              <a:rPr lang="en-GB" sz="1500" dirty="0" smtClean="0">
                <a:latin typeface="Times"/>
                <a:cs typeface="Times"/>
              </a:rPr>
              <a:t>, services such as </a:t>
            </a:r>
            <a:r>
              <a:rPr lang="en-GB" sz="1500" dirty="0" smtClean="0">
                <a:latin typeface="Times"/>
                <a:cs typeface="Times"/>
              </a:rPr>
              <a:t>cars</a:t>
            </a:r>
            <a:r>
              <a:rPr lang="en-GB" sz="1500" dirty="0" smtClean="0">
                <a:latin typeface="Times"/>
                <a:cs typeface="Times"/>
              </a:rPr>
              <a:t>, buildings and industrial </a:t>
            </a:r>
            <a:r>
              <a:rPr lang="en-GB" sz="1500" dirty="0" smtClean="0">
                <a:latin typeface="Times"/>
                <a:cs typeface="Times"/>
              </a:rPr>
              <a:t>processes</a:t>
            </a:r>
            <a:r>
              <a:rPr lang="en-GB" sz="1500" dirty="0" smtClean="0">
                <a:latin typeface="Times"/>
                <a:cs typeface="Times"/>
              </a:rPr>
              <a:t>. Design problems seek the apparent goal of finding an optimal solution within determined </a:t>
            </a:r>
            <a:r>
              <a:rPr lang="en-GB" sz="1500" dirty="0" smtClean="0">
                <a:latin typeface="Times"/>
                <a:cs typeface="Times"/>
              </a:rPr>
              <a:t>constraints. However</a:t>
            </a:r>
            <a:r>
              <a:rPr lang="en-GB" sz="1500" dirty="0" smtClean="0">
                <a:latin typeface="Times"/>
                <a:cs typeface="Times"/>
              </a:rPr>
              <a:t>, they usually are very domain specific and have vaguely defined or unclear </a:t>
            </a:r>
            <a:r>
              <a:rPr lang="en-GB" sz="1500" dirty="0" smtClean="0">
                <a:latin typeface="Times"/>
                <a:cs typeface="Times"/>
              </a:rPr>
              <a:t>goals</a:t>
            </a:r>
            <a:r>
              <a:rPr lang="en-GB" sz="1500" dirty="0" smtClean="0">
                <a:latin typeface="Times"/>
                <a:cs typeface="Times"/>
              </a:rPr>
              <a:t>, multiple solution </a:t>
            </a:r>
            <a:r>
              <a:rPr lang="en-GB" sz="1500" dirty="0" smtClean="0">
                <a:latin typeface="Times"/>
                <a:cs typeface="Times"/>
              </a:rPr>
              <a:t>paths</a:t>
            </a:r>
            <a:r>
              <a:rPr lang="en-GB" sz="1500" dirty="0" smtClean="0">
                <a:latin typeface="Times"/>
                <a:cs typeface="Times"/>
              </a:rPr>
              <a:t>, and unstated constraints. They also possess multiple criteria for evaluating </a:t>
            </a:r>
            <a:r>
              <a:rPr lang="en-GB" sz="1500" dirty="0" smtClean="0">
                <a:latin typeface="Times"/>
                <a:cs typeface="Times"/>
              </a:rPr>
              <a:t>solutions</a:t>
            </a:r>
            <a:r>
              <a:rPr lang="en-GB" sz="1500" dirty="0" smtClean="0">
                <a:latin typeface="Times"/>
                <a:cs typeface="Times"/>
              </a:rPr>
              <a:t>, and these criteria are highly subjective and often unknown until the end of the </a:t>
            </a:r>
            <a:r>
              <a:rPr lang="en-GB" sz="1500" dirty="0" smtClean="0">
                <a:latin typeface="Times"/>
                <a:cs typeface="Times"/>
              </a:rPr>
              <a:t>process.</a:t>
            </a:r>
          </a:p>
        </p:txBody>
      </p:sp>
      <p:sp>
        <p:nvSpPr>
          <p:cNvPr id="6" name="Rettangolo 5"/>
          <p:cNvSpPr/>
          <p:nvPr/>
        </p:nvSpPr>
        <p:spPr>
          <a:xfrm>
            <a:off x="1606230" y="667967"/>
            <a:ext cx="5323511" cy="477054"/>
          </a:xfrm>
          <a:prstGeom prst="rect">
            <a:avLst/>
          </a:prstGeom>
        </p:spPr>
        <p:txBody>
          <a:bodyPr wrap="none">
            <a:spAutoFit/>
          </a:bodyPr>
          <a:lstStyle/>
          <a:p>
            <a:r>
              <a:rPr lang="en-GB" sz="2500" b="1" smtClean="0">
                <a:solidFill>
                  <a:srgbClr val="800000"/>
                </a:solidFill>
                <a:latin typeface="Times"/>
                <a:cs typeface="Times"/>
              </a:rPr>
              <a:t>Types ofProblems–Design Problems</a:t>
            </a:r>
            <a:endParaRPr lang="en-GB" sz="2500" b="1">
              <a:solidFill>
                <a:srgbClr val="800000"/>
              </a:solidFill>
              <a:latin typeface="Times"/>
              <a:cs typeface="Times"/>
            </a:endParaRPr>
          </a:p>
        </p:txBody>
      </p:sp>
      <p:pic>
        <p:nvPicPr>
          <p:cNvPr id="5" name="Immagine 4" descr="unique-shape-of-a-building-scheme-for-home-design-idea-with-balcony-each-room.jpg"/>
          <p:cNvPicPr>
            <a:picLocks noChangeAspect="1"/>
          </p:cNvPicPr>
          <p:nvPr/>
        </p:nvPicPr>
        <p:blipFill>
          <a:blip r:embed="rId2" cstate="print"/>
          <a:stretch>
            <a:fillRect/>
          </a:stretch>
        </p:blipFill>
        <p:spPr>
          <a:xfrm>
            <a:off x="288650" y="4062651"/>
            <a:ext cx="2967394" cy="1993718"/>
          </a:xfrm>
          <a:prstGeom prst="rect">
            <a:avLst/>
          </a:prstGeom>
        </p:spPr>
      </p:pic>
      <p:pic>
        <p:nvPicPr>
          <p:cNvPr id="8" name="Immagine 7" descr="70059main_2003-81-01.jpg"/>
          <p:cNvPicPr>
            <a:picLocks noChangeAspect="1"/>
          </p:cNvPicPr>
          <p:nvPr/>
        </p:nvPicPr>
        <p:blipFill>
          <a:blip r:embed="rId3"/>
          <a:stretch>
            <a:fillRect/>
          </a:stretch>
        </p:blipFill>
        <p:spPr>
          <a:xfrm>
            <a:off x="5921437" y="3810802"/>
            <a:ext cx="2636586" cy="1656631"/>
          </a:xfrm>
          <a:prstGeom prst="rect">
            <a:avLst/>
          </a:prstGeom>
        </p:spPr>
      </p:pic>
      <p:pic>
        <p:nvPicPr>
          <p:cNvPr id="10" name="Immagine 9" descr="tr0008.gif"/>
          <p:cNvPicPr>
            <a:picLocks noChangeAspect="1"/>
          </p:cNvPicPr>
          <p:nvPr/>
        </p:nvPicPr>
        <p:blipFill>
          <a:blip r:embed="rId4"/>
          <a:stretch>
            <a:fillRect/>
          </a:stretch>
        </p:blipFill>
        <p:spPr>
          <a:xfrm>
            <a:off x="3025735" y="4366409"/>
            <a:ext cx="2491591" cy="24915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16599" y="1766655"/>
            <a:ext cx="6174167" cy="1938992"/>
          </a:xfrm>
          <a:prstGeom prst="rect">
            <a:avLst/>
          </a:prstGeom>
          <a:noFill/>
        </p:spPr>
        <p:txBody>
          <a:bodyPr wrap="square" rtlCol="0">
            <a:spAutoFit/>
          </a:bodyPr>
          <a:lstStyle/>
          <a:p>
            <a:pPr algn="ctr"/>
            <a:r>
              <a:rPr lang="en-GB" sz="1500" b="1" dirty="0" smtClean="0">
                <a:latin typeface="Times"/>
                <a:cs typeface="Times"/>
              </a:rPr>
              <a:t>Dilemmas</a:t>
            </a:r>
          </a:p>
          <a:p>
            <a:pPr algn="just"/>
            <a:endParaRPr lang="en-GB" sz="1500" dirty="0" smtClean="0">
              <a:latin typeface="Times"/>
              <a:cs typeface="Times"/>
            </a:endParaRPr>
          </a:p>
          <a:p>
            <a:pPr algn="just"/>
            <a:r>
              <a:rPr lang="en-GB" sz="1500" dirty="0" smtClean="0">
                <a:latin typeface="Times"/>
                <a:cs typeface="Times"/>
              </a:rPr>
              <a:t>Dilemmas are problems that require choices between mutually exclusive and equally undesirable  options. They do not have solutions acceptable to all the people affected by the  problem. There will always be a significant proportion of people unhappy with a </a:t>
            </a:r>
            <a:r>
              <a:rPr lang="en-GB" sz="1500" dirty="0" smtClean="0">
                <a:latin typeface="Times"/>
                <a:cs typeface="Times"/>
              </a:rPr>
              <a:t>solution</a:t>
            </a:r>
            <a:r>
              <a:rPr lang="en-GB" sz="1500" dirty="0" smtClean="0">
                <a:latin typeface="Times"/>
                <a:cs typeface="Times"/>
              </a:rPr>
              <a:t>. They are complex and </a:t>
            </a:r>
            <a:r>
              <a:rPr lang="en-GB" sz="1500" dirty="0" smtClean="0">
                <a:latin typeface="Times"/>
                <a:cs typeface="Times"/>
              </a:rPr>
              <a:t>non-predictive.</a:t>
            </a:r>
          </a:p>
          <a:p>
            <a:pPr algn="just"/>
            <a:endParaRPr lang="en-GB" sz="1500" dirty="0" smtClean="0"/>
          </a:p>
        </p:txBody>
      </p:sp>
      <p:sp>
        <p:nvSpPr>
          <p:cNvPr id="5" name="Rettangolo 4"/>
          <p:cNvSpPr/>
          <p:nvPr/>
        </p:nvSpPr>
        <p:spPr>
          <a:xfrm>
            <a:off x="1936924" y="940102"/>
            <a:ext cx="4393958" cy="477054"/>
          </a:xfrm>
          <a:prstGeom prst="rect">
            <a:avLst/>
          </a:prstGeom>
        </p:spPr>
        <p:txBody>
          <a:bodyPr wrap="none">
            <a:spAutoFit/>
          </a:bodyPr>
          <a:lstStyle/>
          <a:p>
            <a:r>
              <a:rPr lang="en-GB" sz="2500" b="1" smtClean="0">
                <a:solidFill>
                  <a:srgbClr val="800000"/>
                </a:solidFill>
                <a:latin typeface="Times"/>
                <a:cs typeface="Times"/>
              </a:rPr>
              <a:t>Types ofProblems– Dilemmas</a:t>
            </a:r>
            <a:endParaRPr lang="en-GB" sz="2500" b="1">
              <a:solidFill>
                <a:srgbClr val="800000"/>
              </a:solidFill>
              <a:latin typeface="Times"/>
              <a:cs typeface="Times"/>
            </a:endParaRPr>
          </a:p>
        </p:txBody>
      </p:sp>
      <p:pic>
        <p:nvPicPr>
          <p:cNvPr id="7" name="Immagine 6" descr="dilemma(606x455).jpg"/>
          <p:cNvPicPr>
            <a:picLocks noChangeAspect="1"/>
          </p:cNvPicPr>
          <p:nvPr/>
        </p:nvPicPr>
        <p:blipFill>
          <a:blip r:embed="rId2"/>
          <a:stretch>
            <a:fillRect/>
          </a:stretch>
        </p:blipFill>
        <p:spPr>
          <a:xfrm>
            <a:off x="3561086" y="4670767"/>
            <a:ext cx="2308331" cy="1733154"/>
          </a:xfrm>
          <a:prstGeom prst="rect">
            <a:avLst/>
          </a:prstGeom>
        </p:spPr>
      </p:pic>
      <p:pic>
        <p:nvPicPr>
          <p:cNvPr id="9" name="Immagine 8" descr="Human-robot.jpg"/>
          <p:cNvPicPr>
            <a:picLocks noChangeAspect="1"/>
          </p:cNvPicPr>
          <p:nvPr/>
        </p:nvPicPr>
        <p:blipFill>
          <a:blip r:embed="rId3"/>
          <a:stretch>
            <a:fillRect/>
          </a:stretch>
        </p:blipFill>
        <p:spPr>
          <a:xfrm>
            <a:off x="6487768" y="3660497"/>
            <a:ext cx="1644650" cy="2336800"/>
          </a:xfrm>
          <a:prstGeom prst="rect">
            <a:avLst/>
          </a:prstGeom>
        </p:spPr>
      </p:pic>
      <p:pic>
        <p:nvPicPr>
          <p:cNvPr id="10" name="Immagine 9" descr="which-way.jpg"/>
          <p:cNvPicPr>
            <a:picLocks noChangeAspect="1"/>
          </p:cNvPicPr>
          <p:nvPr/>
        </p:nvPicPr>
        <p:blipFill>
          <a:blip r:embed="rId4" cstate="print"/>
          <a:stretch>
            <a:fillRect/>
          </a:stretch>
        </p:blipFill>
        <p:spPr>
          <a:xfrm>
            <a:off x="6487768" y="667962"/>
            <a:ext cx="1302998" cy="1302998"/>
          </a:xfrm>
          <a:prstGeom prst="rect">
            <a:avLst/>
          </a:prstGeom>
        </p:spPr>
      </p:pic>
      <p:pic>
        <p:nvPicPr>
          <p:cNvPr id="11" name="Immagine 10" descr="Military-Explosion-52831.jpg"/>
          <p:cNvPicPr>
            <a:picLocks noChangeAspect="1"/>
          </p:cNvPicPr>
          <p:nvPr/>
        </p:nvPicPr>
        <p:blipFill>
          <a:blip r:embed="rId5"/>
          <a:stretch>
            <a:fillRect/>
          </a:stretch>
        </p:blipFill>
        <p:spPr>
          <a:xfrm>
            <a:off x="333767" y="3660497"/>
            <a:ext cx="2943035" cy="20205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057400" y="2209800"/>
            <a:ext cx="4796753" cy="2133600"/>
          </a:xfrm>
        </p:spPr>
        <p:txBody>
          <a:bodyPr>
            <a:noAutofit/>
          </a:bodyPr>
          <a:lstStyle/>
          <a:p>
            <a:r>
              <a:rPr lang="en-GB" sz="2500" b="1" dirty="0" smtClean="0">
                <a:solidFill>
                  <a:srgbClr val="800000"/>
                </a:solidFill>
                <a:latin typeface="Times"/>
                <a:cs typeface="Times"/>
              </a:rPr>
              <a:t>Types of Problems</a:t>
            </a:r>
          </a:p>
          <a:p>
            <a:endParaRPr lang="en-GB" sz="2500" b="1" dirty="0" smtClean="0">
              <a:solidFill>
                <a:srgbClr val="800000"/>
              </a:solidFill>
              <a:latin typeface="Times"/>
              <a:cs typeface="Times"/>
            </a:endParaRPr>
          </a:p>
          <a:p>
            <a:r>
              <a:rPr lang="en-GB" sz="2500" b="1" dirty="0" smtClean="0">
                <a:solidFill>
                  <a:srgbClr val="800000"/>
                </a:solidFill>
                <a:latin typeface="Times"/>
                <a:cs typeface="Times"/>
              </a:rPr>
              <a:t>Spectrum of Complexity and Structure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type="subTitle" idx="1"/>
          </p:nvPr>
        </p:nvSpPr>
        <p:spPr>
          <a:xfrm>
            <a:off x="1295400" y="533400"/>
            <a:ext cx="6400800" cy="533400"/>
          </a:xfrm>
        </p:spPr>
        <p:txBody>
          <a:bodyPr>
            <a:normAutofit/>
          </a:bodyPr>
          <a:lstStyle/>
          <a:p>
            <a:r>
              <a:rPr lang="en-GB" sz="2300" b="1" dirty="0" smtClean="0">
                <a:solidFill>
                  <a:srgbClr val="800000"/>
                </a:solidFill>
                <a:latin typeface="Times"/>
                <a:cs typeface="Times"/>
              </a:rPr>
              <a:t>Types of Problems – Complexity &amp; Structure</a:t>
            </a:r>
            <a:endParaRPr lang="en-GB" sz="2300" b="1" dirty="0">
              <a:solidFill>
                <a:srgbClr val="800000"/>
              </a:solidFill>
              <a:latin typeface="Times"/>
              <a:cs typeface="Times"/>
            </a:endParaRPr>
          </a:p>
        </p:txBody>
      </p:sp>
      <p:sp>
        <p:nvSpPr>
          <p:cNvPr id="7" name="Ovale 6"/>
          <p:cNvSpPr/>
          <p:nvPr/>
        </p:nvSpPr>
        <p:spPr>
          <a:xfrm>
            <a:off x="196927" y="2759833"/>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Logic problems</a:t>
            </a:r>
            <a:endParaRPr lang="en-GB" sz="1100">
              <a:solidFill>
                <a:srgbClr val="800000"/>
              </a:solidFill>
              <a:latin typeface="Times"/>
              <a:cs typeface="Times"/>
            </a:endParaRPr>
          </a:p>
        </p:txBody>
      </p:sp>
      <p:sp>
        <p:nvSpPr>
          <p:cNvPr id="8" name="Ovale 7"/>
          <p:cNvSpPr/>
          <p:nvPr/>
        </p:nvSpPr>
        <p:spPr>
          <a:xfrm>
            <a:off x="539433" y="3354146"/>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Algoritm problems</a:t>
            </a:r>
            <a:endParaRPr lang="en-GB" sz="1100">
              <a:solidFill>
                <a:srgbClr val="800000"/>
              </a:solidFill>
              <a:latin typeface="Times"/>
              <a:cs typeface="Times"/>
            </a:endParaRPr>
          </a:p>
        </p:txBody>
      </p:sp>
      <p:sp>
        <p:nvSpPr>
          <p:cNvPr id="9" name="Ovale 8"/>
          <p:cNvSpPr/>
          <p:nvPr/>
        </p:nvSpPr>
        <p:spPr>
          <a:xfrm>
            <a:off x="3786110" y="5292157"/>
            <a:ext cx="1609386"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Troubleshooting problems</a:t>
            </a:r>
            <a:endParaRPr lang="en-GB" sz="1100">
              <a:solidFill>
                <a:srgbClr val="800000"/>
              </a:solidFill>
              <a:latin typeface="Times"/>
              <a:cs typeface="Times"/>
            </a:endParaRPr>
          </a:p>
        </p:txBody>
      </p:sp>
      <p:sp>
        <p:nvSpPr>
          <p:cNvPr id="10" name="Ovale 9"/>
          <p:cNvSpPr/>
          <p:nvPr/>
        </p:nvSpPr>
        <p:spPr>
          <a:xfrm>
            <a:off x="1115436" y="3948459"/>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Story (word) problems</a:t>
            </a:r>
            <a:endParaRPr lang="en-GB" sz="1100">
              <a:solidFill>
                <a:srgbClr val="800000"/>
              </a:solidFill>
              <a:latin typeface="Times"/>
              <a:cs typeface="Times"/>
            </a:endParaRPr>
          </a:p>
        </p:txBody>
      </p:sp>
      <p:sp>
        <p:nvSpPr>
          <p:cNvPr id="11" name="Ovale 10"/>
          <p:cNvSpPr/>
          <p:nvPr/>
        </p:nvSpPr>
        <p:spPr>
          <a:xfrm>
            <a:off x="1793095" y="4542771"/>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Rule-using problems</a:t>
            </a:r>
            <a:endParaRPr lang="en-GB" sz="1100">
              <a:solidFill>
                <a:srgbClr val="800000"/>
              </a:solidFill>
              <a:latin typeface="Times"/>
              <a:cs typeface="Times"/>
            </a:endParaRPr>
          </a:p>
        </p:txBody>
      </p:sp>
      <p:sp>
        <p:nvSpPr>
          <p:cNvPr id="12" name="Ovale 11"/>
          <p:cNvSpPr/>
          <p:nvPr/>
        </p:nvSpPr>
        <p:spPr>
          <a:xfrm>
            <a:off x="2734195" y="4995001"/>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Decision-making problems</a:t>
            </a:r>
            <a:endParaRPr lang="en-GB" sz="1100">
              <a:solidFill>
                <a:srgbClr val="800000"/>
              </a:solidFill>
              <a:latin typeface="Times"/>
              <a:cs typeface="Times"/>
            </a:endParaRPr>
          </a:p>
        </p:txBody>
      </p:sp>
      <p:sp>
        <p:nvSpPr>
          <p:cNvPr id="13" name="Ovale 12"/>
          <p:cNvSpPr/>
          <p:nvPr/>
        </p:nvSpPr>
        <p:spPr>
          <a:xfrm>
            <a:off x="5295026" y="4995001"/>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Diagnosis-Solution problems</a:t>
            </a:r>
            <a:endParaRPr lang="en-GB" sz="1100">
              <a:solidFill>
                <a:srgbClr val="800000"/>
              </a:solidFill>
              <a:latin typeface="Times"/>
              <a:cs typeface="Times"/>
            </a:endParaRPr>
          </a:p>
        </p:txBody>
      </p:sp>
      <p:sp>
        <p:nvSpPr>
          <p:cNvPr id="14" name="Ovale 13"/>
          <p:cNvSpPr/>
          <p:nvPr/>
        </p:nvSpPr>
        <p:spPr>
          <a:xfrm>
            <a:off x="5876888" y="4400688"/>
            <a:ext cx="1296841"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Strategic performance problems</a:t>
            </a:r>
            <a:endParaRPr lang="en-GB" sz="1100">
              <a:solidFill>
                <a:srgbClr val="800000"/>
              </a:solidFill>
              <a:latin typeface="Times"/>
              <a:cs typeface="Times"/>
            </a:endParaRPr>
          </a:p>
        </p:txBody>
      </p:sp>
      <p:sp>
        <p:nvSpPr>
          <p:cNvPr id="15" name="Ovale 14"/>
          <p:cNvSpPr/>
          <p:nvPr/>
        </p:nvSpPr>
        <p:spPr>
          <a:xfrm>
            <a:off x="6712167" y="3806375"/>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Policy-analysis problems</a:t>
            </a:r>
            <a:endParaRPr lang="en-GB" sz="1100">
              <a:solidFill>
                <a:srgbClr val="800000"/>
              </a:solidFill>
              <a:latin typeface="Times"/>
              <a:cs typeface="Times"/>
            </a:endParaRPr>
          </a:p>
        </p:txBody>
      </p:sp>
      <p:sp>
        <p:nvSpPr>
          <p:cNvPr id="16" name="Ovale 15"/>
          <p:cNvSpPr/>
          <p:nvPr/>
        </p:nvSpPr>
        <p:spPr>
          <a:xfrm>
            <a:off x="7173729" y="3212062"/>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Design problems</a:t>
            </a:r>
            <a:endParaRPr lang="en-GB" sz="1100">
              <a:solidFill>
                <a:srgbClr val="800000"/>
              </a:solidFill>
              <a:latin typeface="Times"/>
              <a:cs typeface="Times"/>
            </a:endParaRPr>
          </a:p>
        </p:txBody>
      </p:sp>
      <p:sp>
        <p:nvSpPr>
          <p:cNvPr id="17" name="Ovale 16"/>
          <p:cNvSpPr/>
          <p:nvPr/>
        </p:nvSpPr>
        <p:spPr>
          <a:xfrm>
            <a:off x="7749731" y="2617749"/>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Dilemma problems</a:t>
            </a:r>
            <a:endParaRPr lang="en-GB" sz="1100">
              <a:solidFill>
                <a:srgbClr val="800000"/>
              </a:solidFill>
              <a:latin typeface="Times"/>
              <a:cs typeface="Times"/>
            </a:endParaRPr>
          </a:p>
        </p:txBody>
      </p:sp>
      <p:sp>
        <p:nvSpPr>
          <p:cNvPr id="19" name="CasellaDiTesto 18"/>
          <p:cNvSpPr txBox="1"/>
          <p:nvPr/>
        </p:nvSpPr>
        <p:spPr>
          <a:xfrm>
            <a:off x="990600" y="1066800"/>
            <a:ext cx="7391400" cy="677108"/>
          </a:xfrm>
          <a:prstGeom prst="rect">
            <a:avLst/>
          </a:prstGeom>
          <a:noFill/>
        </p:spPr>
        <p:txBody>
          <a:bodyPr wrap="square" rtlCol="0">
            <a:spAutoFit/>
          </a:bodyPr>
          <a:lstStyle/>
          <a:p>
            <a:r>
              <a:rPr lang="en-GB" sz="1900" dirty="0" err="1" smtClean="0">
                <a:latin typeface="Times"/>
                <a:cs typeface="Times"/>
              </a:rPr>
              <a:t>Jonassen</a:t>
            </a:r>
            <a:r>
              <a:rPr lang="en-GB" sz="1900" dirty="0" smtClean="0">
                <a:latin typeface="Times"/>
                <a:cs typeface="Times"/>
              </a:rPr>
              <a:t> argues that, in general, moving from left to right, the problems change from well-structured and static to ill-structured and dynamic </a:t>
            </a:r>
            <a:endParaRPr lang="en-GB" sz="1900" dirty="0">
              <a:latin typeface="Times"/>
              <a:cs typeface="Times"/>
            </a:endParaRPr>
          </a:p>
        </p:txBody>
      </p:sp>
      <p:cxnSp>
        <p:nvCxnSpPr>
          <p:cNvPr id="21" name="Connettore 1 20"/>
          <p:cNvCxnSpPr>
            <a:stCxn id="18" idx="4"/>
            <a:endCxn id="7" idx="6"/>
          </p:cNvCxnSpPr>
          <p:nvPr/>
        </p:nvCxnSpPr>
        <p:spPr>
          <a:xfrm rot="5400000">
            <a:off x="2821195" y="1287571"/>
            <a:ext cx="297157" cy="3241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ttore 1 23"/>
          <p:cNvCxnSpPr>
            <a:stCxn id="18" idx="4"/>
            <a:endCxn id="8" idx="6"/>
          </p:cNvCxnSpPr>
          <p:nvPr/>
        </p:nvCxnSpPr>
        <p:spPr>
          <a:xfrm rot="5400000">
            <a:off x="2695291" y="1755981"/>
            <a:ext cx="891470" cy="2899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nettore 1 27"/>
          <p:cNvCxnSpPr>
            <a:stCxn id="10" idx="6"/>
            <a:endCxn id="18" idx="4"/>
          </p:cNvCxnSpPr>
          <p:nvPr/>
        </p:nvCxnSpPr>
        <p:spPr>
          <a:xfrm flipV="1">
            <a:off x="2267441" y="2759833"/>
            <a:ext cx="2323172" cy="1485783"/>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Connettore 1 33"/>
          <p:cNvCxnSpPr>
            <a:stCxn id="11" idx="7"/>
            <a:endCxn id="18" idx="4"/>
          </p:cNvCxnSpPr>
          <p:nvPr/>
        </p:nvCxnSpPr>
        <p:spPr>
          <a:xfrm rot="5400000" flipH="1" flipV="1">
            <a:off x="2748517" y="2787710"/>
            <a:ext cx="1869973" cy="181422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Connettore 1 35"/>
          <p:cNvCxnSpPr>
            <a:stCxn id="12" idx="0"/>
            <a:endCxn id="18" idx="4"/>
          </p:cNvCxnSpPr>
          <p:nvPr/>
        </p:nvCxnSpPr>
        <p:spPr>
          <a:xfrm rot="5400000" flipH="1" flipV="1">
            <a:off x="2832821" y="3237210"/>
            <a:ext cx="2235168" cy="1280415"/>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e 17"/>
          <p:cNvSpPr/>
          <p:nvPr/>
        </p:nvSpPr>
        <p:spPr>
          <a:xfrm>
            <a:off x="3886200" y="1905000"/>
            <a:ext cx="1408826" cy="854833"/>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solidFill>
                  <a:schemeClr val="bg1"/>
                </a:solidFill>
                <a:latin typeface="Times"/>
                <a:cs typeface="Times"/>
              </a:rPr>
              <a:t>Types of Problems</a:t>
            </a:r>
            <a:endParaRPr lang="en-GB" sz="1500" b="1">
              <a:solidFill>
                <a:schemeClr val="bg1"/>
              </a:solidFill>
              <a:latin typeface="Times"/>
              <a:cs typeface="Times"/>
            </a:endParaRPr>
          </a:p>
        </p:txBody>
      </p:sp>
      <p:cxnSp>
        <p:nvCxnSpPr>
          <p:cNvPr id="46" name="Connettore 1 45"/>
          <p:cNvCxnSpPr>
            <a:stCxn id="9" idx="0"/>
            <a:endCxn id="18" idx="4"/>
          </p:cNvCxnSpPr>
          <p:nvPr/>
        </p:nvCxnSpPr>
        <p:spPr>
          <a:xfrm rot="16200000" flipV="1">
            <a:off x="3324546" y="4025900"/>
            <a:ext cx="2532324" cy="1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Connettore 1 47"/>
          <p:cNvCxnSpPr>
            <a:stCxn id="13" idx="1"/>
            <a:endCxn id="18" idx="4"/>
          </p:cNvCxnSpPr>
          <p:nvPr/>
        </p:nvCxnSpPr>
        <p:spPr>
          <a:xfrm rot="16200000" flipV="1">
            <a:off x="3866072" y="3484375"/>
            <a:ext cx="2322203" cy="87312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Connettore 1 49"/>
          <p:cNvCxnSpPr>
            <a:stCxn id="14" idx="1"/>
          </p:cNvCxnSpPr>
          <p:nvPr/>
        </p:nvCxnSpPr>
        <p:spPr>
          <a:xfrm rot="16200000" flipV="1">
            <a:off x="4464860" y="2885776"/>
            <a:ext cx="1727890" cy="1476003"/>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Connettore 1 51"/>
          <p:cNvCxnSpPr>
            <a:stCxn id="15" idx="1"/>
            <a:endCxn id="18" idx="4"/>
          </p:cNvCxnSpPr>
          <p:nvPr/>
        </p:nvCxnSpPr>
        <p:spPr>
          <a:xfrm rot="16200000" flipV="1">
            <a:off x="5168956" y="2181491"/>
            <a:ext cx="1133577" cy="229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Connettore 1 53"/>
          <p:cNvCxnSpPr>
            <a:stCxn id="16" idx="1"/>
            <a:endCxn id="18" idx="4"/>
          </p:cNvCxnSpPr>
          <p:nvPr/>
        </p:nvCxnSpPr>
        <p:spPr>
          <a:xfrm rot="16200000" flipV="1">
            <a:off x="5696893" y="1653553"/>
            <a:ext cx="539264" cy="2751823"/>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Connettore 1 55"/>
          <p:cNvCxnSpPr>
            <a:stCxn id="17" idx="2"/>
            <a:endCxn id="18" idx="4"/>
          </p:cNvCxnSpPr>
          <p:nvPr/>
        </p:nvCxnSpPr>
        <p:spPr>
          <a:xfrm rot="10800000">
            <a:off x="4590613" y="2759834"/>
            <a:ext cx="3159118" cy="155073"/>
          </a:xfrm>
          <a:prstGeom prst="line">
            <a:avLst/>
          </a:prstGeom>
        </p:spPr>
        <p:style>
          <a:lnRef idx="2">
            <a:schemeClr val="accent1"/>
          </a:lnRef>
          <a:fillRef idx="0">
            <a:schemeClr val="accent1"/>
          </a:fillRef>
          <a:effectRef idx="1">
            <a:schemeClr val="accent1"/>
          </a:effectRef>
          <a:fontRef idx="minor">
            <a:schemeClr val="tx1"/>
          </a:fontRef>
        </p:style>
      </p:cxnSp>
      <p:sp>
        <p:nvSpPr>
          <p:cNvPr id="27" name="CasellaDiTesto 26"/>
          <p:cNvSpPr txBox="1"/>
          <p:nvPr/>
        </p:nvSpPr>
        <p:spPr>
          <a:xfrm>
            <a:off x="152400" y="5562600"/>
            <a:ext cx="1381583" cy="461665"/>
          </a:xfrm>
          <a:prstGeom prst="rect">
            <a:avLst/>
          </a:prstGeom>
          <a:noFill/>
        </p:spPr>
        <p:txBody>
          <a:bodyPr wrap="none" rtlCol="0">
            <a:spAutoFit/>
          </a:bodyPr>
          <a:lstStyle/>
          <a:p>
            <a:pPr algn="ctr"/>
            <a:r>
              <a:rPr lang="en-GB" sz="1200" b="1" smtClean="0">
                <a:latin typeface="Times"/>
                <a:cs typeface="Times"/>
              </a:rPr>
              <a:t>Well-structured</a:t>
            </a:r>
          </a:p>
          <a:p>
            <a:pPr algn="ctr"/>
            <a:r>
              <a:rPr lang="en-GB" sz="1200" b="1" smtClean="0">
                <a:latin typeface="Times"/>
                <a:cs typeface="Times"/>
              </a:rPr>
              <a:t>Staticand simpler</a:t>
            </a:r>
            <a:endParaRPr lang="en-GB" sz="1200" b="1">
              <a:latin typeface="Times"/>
              <a:cs typeface="Times"/>
            </a:endParaRPr>
          </a:p>
        </p:txBody>
      </p:sp>
      <p:sp>
        <p:nvSpPr>
          <p:cNvPr id="29" name="CasellaDiTesto 28"/>
          <p:cNvSpPr txBox="1"/>
          <p:nvPr/>
        </p:nvSpPr>
        <p:spPr>
          <a:xfrm>
            <a:off x="7367982" y="5486400"/>
            <a:ext cx="1776018" cy="461665"/>
          </a:xfrm>
          <a:prstGeom prst="rect">
            <a:avLst/>
          </a:prstGeom>
          <a:noFill/>
        </p:spPr>
        <p:txBody>
          <a:bodyPr wrap="square" rtlCol="0">
            <a:spAutoFit/>
          </a:bodyPr>
          <a:lstStyle/>
          <a:p>
            <a:pPr algn="ctr"/>
            <a:r>
              <a:rPr lang="en-GB" sz="1200" b="1" smtClean="0">
                <a:solidFill>
                  <a:srgbClr val="000000"/>
                </a:solidFill>
                <a:latin typeface="Times"/>
                <a:cs typeface="Times"/>
              </a:rPr>
              <a:t>Ill-structured</a:t>
            </a:r>
          </a:p>
          <a:p>
            <a:pPr algn="ctr"/>
            <a:r>
              <a:rPr lang="en-GB" sz="1200" b="1" smtClean="0">
                <a:solidFill>
                  <a:srgbClr val="000000"/>
                </a:solidFill>
                <a:latin typeface="Times"/>
                <a:cs typeface="Times"/>
              </a:rPr>
              <a:t>Dynamicand complex</a:t>
            </a:r>
            <a:endParaRPr lang="en-GB" sz="1200" b="1">
              <a:solidFill>
                <a:srgbClr val="000000"/>
              </a:solidFill>
              <a:latin typeface="Times"/>
              <a:cs typeface="Times"/>
            </a:endParaRPr>
          </a:p>
        </p:txBody>
      </p:sp>
      <p:sp>
        <p:nvSpPr>
          <p:cNvPr id="30" name="Freccia destra 29"/>
          <p:cNvSpPr/>
          <p:nvPr/>
        </p:nvSpPr>
        <p:spPr>
          <a:xfrm>
            <a:off x="152400" y="5867400"/>
            <a:ext cx="8857209" cy="5373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Times"/>
              <a:cs typeface="Time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057400" y="2209800"/>
            <a:ext cx="4796753" cy="2133600"/>
          </a:xfrm>
        </p:spPr>
        <p:txBody>
          <a:bodyPr>
            <a:noAutofit/>
          </a:bodyPr>
          <a:lstStyle/>
          <a:p>
            <a:r>
              <a:rPr lang="en-GB" sz="2500" b="1" dirty="0" smtClean="0">
                <a:solidFill>
                  <a:srgbClr val="800000"/>
                </a:solidFill>
                <a:latin typeface="Times"/>
                <a:cs typeface="Times"/>
              </a:rPr>
              <a:t>Types of Problems</a:t>
            </a:r>
          </a:p>
          <a:p>
            <a:endParaRPr lang="en-GB" sz="2500" b="1" dirty="0" smtClean="0">
              <a:solidFill>
                <a:srgbClr val="800000"/>
              </a:solidFill>
              <a:latin typeface="Times"/>
              <a:cs typeface="Times"/>
            </a:endParaRPr>
          </a:p>
          <a:p>
            <a:r>
              <a:rPr lang="en-GB" sz="2500" b="1" dirty="0" smtClean="0">
                <a:solidFill>
                  <a:srgbClr val="800000"/>
                </a:solidFill>
                <a:latin typeface="Times"/>
                <a:cs typeface="Times"/>
              </a:rPr>
              <a:t>Combinations or Aggregates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05000" y="381000"/>
            <a:ext cx="4796753" cy="533400"/>
          </a:xfrm>
        </p:spPr>
        <p:txBody>
          <a:bodyPr>
            <a:normAutofit/>
          </a:bodyPr>
          <a:lstStyle/>
          <a:p>
            <a:r>
              <a:rPr lang="en-GB" sz="2300" b="1" dirty="0" smtClean="0">
                <a:solidFill>
                  <a:srgbClr val="800000"/>
                </a:solidFill>
                <a:latin typeface="Times"/>
                <a:cs typeface="Times"/>
              </a:rPr>
              <a:t>Didactic Suggestions (1)</a:t>
            </a:r>
            <a:endParaRPr lang="en-GB" sz="2300" b="1" dirty="0">
              <a:solidFill>
                <a:srgbClr val="800000"/>
              </a:solidFill>
              <a:latin typeface="Times"/>
              <a:cs typeface="Times"/>
            </a:endParaRPr>
          </a:p>
        </p:txBody>
      </p:sp>
      <p:sp>
        <p:nvSpPr>
          <p:cNvPr id="5" name="CasellaDiTesto 4"/>
          <p:cNvSpPr txBox="1"/>
          <p:nvPr/>
        </p:nvSpPr>
        <p:spPr>
          <a:xfrm>
            <a:off x="990600" y="2133600"/>
            <a:ext cx="7162800" cy="4616648"/>
          </a:xfrm>
          <a:prstGeom prst="rect">
            <a:avLst/>
          </a:prstGeom>
          <a:noFill/>
        </p:spPr>
        <p:txBody>
          <a:bodyPr wrap="square" rtlCol="0">
            <a:spAutoFit/>
          </a:bodyPr>
          <a:lstStyle/>
          <a:p>
            <a:r>
              <a:rPr lang="en-GB" sz="1400" b="1" dirty="0" smtClean="0">
                <a:latin typeface="Times"/>
                <a:cs typeface="Times"/>
              </a:rPr>
              <a:t>(</a:t>
            </a:r>
            <a:r>
              <a:rPr lang="en-GB" sz="1400" b="1" dirty="0" err="1" smtClean="0">
                <a:latin typeface="Times"/>
                <a:cs typeface="Times"/>
              </a:rPr>
              <a:t>Ia</a:t>
            </a:r>
            <a:r>
              <a:rPr lang="en-GB" sz="1400" b="1" dirty="0" smtClean="0">
                <a:latin typeface="Times"/>
                <a:cs typeface="Times"/>
              </a:rPr>
              <a:t>) Try to start by connecting with the current state of knowledge and experience of the individual in the group/</a:t>
            </a:r>
            <a:r>
              <a:rPr lang="en-GB" sz="1400" b="1" dirty="0" err="1" smtClean="0">
                <a:latin typeface="Times"/>
                <a:cs typeface="Times"/>
              </a:rPr>
              <a:t>s</a:t>
            </a:r>
            <a:r>
              <a:rPr lang="en-GB" sz="1400" b="1" dirty="0" smtClean="0">
                <a:latin typeface="Times"/>
                <a:cs typeface="Times"/>
              </a:rPr>
              <a:t>.</a:t>
            </a:r>
          </a:p>
          <a:p>
            <a:endParaRPr lang="en-GB" sz="1400" dirty="0" smtClean="0">
              <a:latin typeface="Times"/>
              <a:cs typeface="Times"/>
            </a:endParaRPr>
          </a:p>
          <a:p>
            <a:pPr marL="342900" indent="-342900">
              <a:buAutoNum type="arabicParenBoth"/>
            </a:pPr>
            <a:r>
              <a:rPr lang="en-GB" sz="1400" dirty="0" smtClean="0">
                <a:latin typeface="Times"/>
                <a:cs typeface="Times"/>
              </a:rPr>
              <a:t>Organize students into group/</a:t>
            </a:r>
            <a:r>
              <a:rPr lang="en-GB" sz="1400" dirty="0" err="1" smtClean="0">
                <a:latin typeface="Times"/>
                <a:cs typeface="Times"/>
              </a:rPr>
              <a:t>s</a:t>
            </a:r>
            <a:r>
              <a:rPr lang="en-GB" sz="1400" dirty="0" smtClean="0">
                <a:latin typeface="Times"/>
                <a:cs typeface="Times"/>
              </a:rPr>
              <a:t> of 4 or 5</a:t>
            </a:r>
          </a:p>
          <a:p>
            <a:endParaRPr lang="en-GB" sz="1400" dirty="0" smtClean="0">
              <a:latin typeface="Times"/>
              <a:cs typeface="Times"/>
            </a:endParaRPr>
          </a:p>
          <a:p>
            <a:pPr marL="342900" indent="-342900">
              <a:buAutoNum type="arabicParenBoth" startAt="2"/>
            </a:pPr>
            <a:r>
              <a:rPr lang="en-GB" sz="1400" dirty="0" smtClean="0">
                <a:latin typeface="Times"/>
                <a:cs typeface="Times"/>
              </a:rPr>
              <a:t>Ask the participants in the group/</a:t>
            </a:r>
            <a:r>
              <a:rPr lang="en-GB" sz="1400" dirty="0" err="1" smtClean="0">
                <a:latin typeface="Times"/>
                <a:cs typeface="Times"/>
              </a:rPr>
              <a:t>s</a:t>
            </a:r>
            <a:r>
              <a:rPr lang="en-GB" sz="1400" dirty="0" smtClean="0">
                <a:latin typeface="Times"/>
                <a:cs typeface="Times"/>
              </a:rPr>
              <a:t> to:</a:t>
            </a:r>
          </a:p>
          <a:p>
            <a:pPr marL="800100" lvl="1" indent="-342900"/>
            <a:r>
              <a:rPr lang="en-GB" sz="1400" dirty="0" smtClean="0">
                <a:latin typeface="Times"/>
                <a:cs typeface="Times"/>
              </a:rPr>
              <a:t>(a) give examples of problems they think are of a different kind (as many as possible)</a:t>
            </a:r>
          </a:p>
          <a:p>
            <a:pPr marL="800100" lvl="1" indent="-342900"/>
            <a:r>
              <a:rPr lang="en-GB" sz="1400" dirty="0" smtClean="0">
                <a:latin typeface="Times"/>
                <a:cs typeface="Times"/>
              </a:rPr>
              <a:t>(</a:t>
            </a:r>
            <a:r>
              <a:rPr lang="en-GB" sz="1400" dirty="0" err="1" smtClean="0">
                <a:latin typeface="Times"/>
                <a:cs typeface="Times"/>
              </a:rPr>
              <a:t>b</a:t>
            </a:r>
            <a:r>
              <a:rPr lang="en-GB" sz="1400" dirty="0" smtClean="0">
                <a:latin typeface="Times"/>
                <a:cs typeface="Times"/>
              </a:rPr>
              <a:t>) produce a list and, for every class of problem, identify the main characteristic.</a:t>
            </a:r>
          </a:p>
          <a:p>
            <a:pPr marL="342900" indent="-342900"/>
            <a:endParaRPr lang="en-GB" sz="1400" dirty="0" smtClean="0">
              <a:latin typeface="Times"/>
              <a:cs typeface="Times"/>
            </a:endParaRPr>
          </a:p>
          <a:p>
            <a:pPr marL="342900" indent="-342900">
              <a:buAutoNum type="arabicParenBoth" startAt="3"/>
            </a:pPr>
            <a:r>
              <a:rPr lang="en-GB" sz="1400" dirty="0" smtClean="0">
                <a:latin typeface="Times"/>
                <a:cs typeface="Times"/>
              </a:rPr>
              <a:t>Ask them to reflect: Why do they think the problems belong to different classes?  Is there any relationship with the concepts of Complexity and Structure of problems? </a:t>
            </a:r>
          </a:p>
          <a:p>
            <a:pPr marL="342900" indent="-342900"/>
            <a:endParaRPr lang="en-GB" sz="1400" dirty="0" smtClean="0">
              <a:latin typeface="Times"/>
              <a:cs typeface="Times"/>
            </a:endParaRPr>
          </a:p>
          <a:p>
            <a:pPr marL="342900" indent="-342900">
              <a:buAutoNum type="arabicParenBoth" startAt="4"/>
            </a:pPr>
            <a:r>
              <a:rPr lang="en-GB" sz="1400" dirty="0" smtClean="0">
                <a:latin typeface="Times"/>
                <a:cs typeface="Times"/>
              </a:rPr>
              <a:t>Ask the groups to convene and share their results by presenting their lists of problems along with the main characteristics justifying the classification. Do the lists and main characteristics identified by the different groups coincide?  If not, add up the lists, discuss the differences and produce a consensus list.</a:t>
            </a:r>
          </a:p>
          <a:p>
            <a:pPr marL="342900" indent="-342900">
              <a:buAutoNum type="arabicParenBoth" startAt="4"/>
            </a:pPr>
            <a:endParaRPr lang="en-GB" sz="1400" dirty="0" smtClean="0">
              <a:latin typeface="Times"/>
              <a:cs typeface="Times"/>
            </a:endParaRPr>
          </a:p>
          <a:p>
            <a:pPr marL="342900" indent="-342900">
              <a:buAutoNum type="arabicParenBoth" startAt="4"/>
            </a:pPr>
            <a:r>
              <a:rPr lang="en-GB" sz="1400" dirty="0" smtClean="0">
                <a:latin typeface="Times"/>
                <a:cs typeface="Times"/>
              </a:rPr>
              <a:t>Ask the groups to select at random 2 problems from the news and discuss whether they belong to a single category or they contain different classes of problems. Identify them.</a:t>
            </a:r>
          </a:p>
        </p:txBody>
      </p:sp>
      <p:sp>
        <p:nvSpPr>
          <p:cNvPr id="10" name="Rettangolo arrotondato 9"/>
          <p:cNvSpPr/>
          <p:nvPr/>
        </p:nvSpPr>
        <p:spPr>
          <a:xfrm>
            <a:off x="762000" y="838200"/>
            <a:ext cx="7543800" cy="10668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Times"/>
                <a:cs typeface="Times"/>
              </a:rPr>
              <a:t>These are only suggestions, any group of learners is free to experiment with the use of the micro-module. The types, number and order of use of the elements in the micro-module are open to choice.  Depending on the learning strategy adopted, elements can be also eliminated or added. For this purpose, the micro-modules can be copied and modified.</a:t>
            </a:r>
            <a:endParaRPr lang="en-GB" sz="1400" dirty="0">
              <a:latin typeface="Times"/>
              <a:cs typeface="Times"/>
            </a:endParaRPr>
          </a:p>
        </p:txBody>
      </p:sp>
      <p:sp>
        <p:nvSpPr>
          <p:cNvPr id="11" name="Rettangolo arrotondato 10"/>
          <p:cNvSpPr/>
          <p:nvPr/>
        </p:nvSpPr>
        <p:spPr>
          <a:xfrm>
            <a:off x="762000" y="2057400"/>
            <a:ext cx="7467600" cy="4419600"/>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type="subTitle" idx="1"/>
          </p:nvPr>
        </p:nvSpPr>
        <p:spPr>
          <a:xfrm>
            <a:off x="1371600" y="685800"/>
            <a:ext cx="6400800" cy="574218"/>
          </a:xfrm>
        </p:spPr>
        <p:txBody>
          <a:bodyPr>
            <a:normAutofit/>
          </a:bodyPr>
          <a:lstStyle/>
          <a:p>
            <a:r>
              <a:rPr lang="en-GB" sz="2300" b="1" dirty="0" smtClean="0">
                <a:solidFill>
                  <a:srgbClr val="800000"/>
                </a:solidFill>
                <a:latin typeface="Times"/>
                <a:cs typeface="Times"/>
              </a:rPr>
              <a:t>Combinations or Aggregates of Problems</a:t>
            </a:r>
            <a:endParaRPr lang="en-GB" sz="2300" b="1" dirty="0">
              <a:solidFill>
                <a:srgbClr val="800000"/>
              </a:solidFill>
              <a:latin typeface="Times"/>
              <a:cs typeface="Times"/>
            </a:endParaRPr>
          </a:p>
        </p:txBody>
      </p:sp>
      <p:sp>
        <p:nvSpPr>
          <p:cNvPr id="19" name="CasellaDiTesto 18"/>
          <p:cNvSpPr txBox="1"/>
          <p:nvPr/>
        </p:nvSpPr>
        <p:spPr>
          <a:xfrm>
            <a:off x="838200" y="1371600"/>
            <a:ext cx="7294036" cy="1138773"/>
          </a:xfrm>
          <a:prstGeom prst="rect">
            <a:avLst/>
          </a:prstGeom>
          <a:noFill/>
        </p:spPr>
        <p:txBody>
          <a:bodyPr wrap="square" rtlCol="0">
            <a:spAutoFit/>
          </a:bodyPr>
          <a:lstStyle/>
          <a:p>
            <a:pPr algn="just"/>
            <a:r>
              <a:rPr lang="en-GB" sz="1700" dirty="0" smtClean="0">
                <a:latin typeface="Times"/>
                <a:cs typeface="Times"/>
              </a:rPr>
              <a:t>Frequently </a:t>
            </a:r>
            <a:r>
              <a:rPr lang="en-GB" sz="1700" dirty="0" smtClean="0">
                <a:latin typeface="Times"/>
                <a:cs typeface="Times"/>
              </a:rPr>
              <a:t>in real </a:t>
            </a:r>
            <a:r>
              <a:rPr lang="en-GB" sz="1700" dirty="0" smtClean="0">
                <a:latin typeface="Times"/>
                <a:cs typeface="Times"/>
              </a:rPr>
              <a:t>life</a:t>
            </a:r>
            <a:r>
              <a:rPr lang="en-GB" sz="1700" dirty="0" smtClean="0">
                <a:latin typeface="Times"/>
                <a:cs typeface="Times"/>
              </a:rPr>
              <a:t>, people deal with problem situations containing combinations or aggregates of well-structured and </a:t>
            </a:r>
            <a:r>
              <a:rPr lang="en-GB" sz="1700" dirty="0" smtClean="0">
                <a:latin typeface="Times"/>
                <a:cs typeface="Times"/>
              </a:rPr>
              <a:t>ill-structured </a:t>
            </a:r>
            <a:r>
              <a:rPr lang="en-GB" sz="1700" dirty="0" smtClean="0">
                <a:latin typeface="Times"/>
                <a:cs typeface="Times"/>
              </a:rPr>
              <a:t>problems. The case of facing single separate or discrete problems is most commonly found in schools or other formal education </a:t>
            </a:r>
            <a:r>
              <a:rPr lang="en-GB" sz="1700" dirty="0" smtClean="0">
                <a:latin typeface="Times"/>
                <a:cs typeface="Times"/>
              </a:rPr>
              <a:t>institution.</a:t>
            </a:r>
          </a:p>
        </p:txBody>
      </p:sp>
      <p:grpSp>
        <p:nvGrpSpPr>
          <p:cNvPr id="2" name="Gruppo 20"/>
          <p:cNvGrpSpPr/>
          <p:nvPr/>
        </p:nvGrpSpPr>
        <p:grpSpPr>
          <a:xfrm>
            <a:off x="664967" y="2780623"/>
            <a:ext cx="5586472" cy="3465441"/>
            <a:chOff x="898893" y="2743357"/>
            <a:chExt cx="5202565" cy="3041859"/>
          </a:xfrm>
        </p:grpSpPr>
        <p:sp>
          <p:nvSpPr>
            <p:cNvPr id="18" name="Ovale 17"/>
            <p:cNvSpPr/>
            <p:nvPr/>
          </p:nvSpPr>
          <p:spPr>
            <a:xfrm>
              <a:off x="898893" y="2743357"/>
              <a:ext cx="5202565" cy="3041859"/>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500" b="1">
                <a:solidFill>
                  <a:schemeClr val="bg1"/>
                </a:solidFill>
                <a:latin typeface="Times"/>
                <a:cs typeface="Times"/>
              </a:endParaRPr>
            </a:p>
          </p:txBody>
        </p:sp>
        <p:sp>
          <p:nvSpPr>
            <p:cNvPr id="11" name="Ovale 10"/>
            <p:cNvSpPr/>
            <p:nvPr/>
          </p:nvSpPr>
          <p:spPr>
            <a:xfrm>
              <a:off x="1674979" y="4581344"/>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Rule-using problems</a:t>
              </a:r>
              <a:endParaRPr lang="en-GB" sz="1100">
                <a:solidFill>
                  <a:srgbClr val="800000"/>
                </a:solidFill>
                <a:latin typeface="Times"/>
                <a:cs typeface="Times"/>
              </a:endParaRPr>
            </a:p>
          </p:txBody>
        </p:sp>
        <p:sp>
          <p:nvSpPr>
            <p:cNvPr id="12" name="Ovale 11"/>
            <p:cNvSpPr/>
            <p:nvPr/>
          </p:nvSpPr>
          <p:spPr>
            <a:xfrm>
              <a:off x="2925914" y="3931983"/>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Decision-making problems</a:t>
              </a:r>
              <a:endParaRPr lang="en-GB" sz="1100">
                <a:solidFill>
                  <a:srgbClr val="800000"/>
                </a:solidFill>
                <a:latin typeface="Times"/>
                <a:cs typeface="Times"/>
              </a:endParaRPr>
            </a:p>
          </p:txBody>
        </p:sp>
        <p:sp>
          <p:nvSpPr>
            <p:cNvPr id="13" name="Ovale 12"/>
            <p:cNvSpPr/>
            <p:nvPr/>
          </p:nvSpPr>
          <p:spPr>
            <a:xfrm>
              <a:off x="3501916" y="4316174"/>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Diagnosis-Solution problems</a:t>
              </a:r>
              <a:endParaRPr lang="en-GB" sz="1100">
                <a:solidFill>
                  <a:srgbClr val="800000"/>
                </a:solidFill>
                <a:latin typeface="Times"/>
                <a:cs typeface="Times"/>
              </a:endParaRPr>
            </a:p>
          </p:txBody>
        </p:sp>
        <p:sp>
          <p:nvSpPr>
            <p:cNvPr id="14" name="Ovale 13"/>
            <p:cNvSpPr/>
            <p:nvPr/>
          </p:nvSpPr>
          <p:spPr>
            <a:xfrm>
              <a:off x="1873723" y="4019018"/>
              <a:ext cx="1296841"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Strategic performance problems</a:t>
              </a:r>
              <a:endParaRPr lang="en-GB" sz="1100">
                <a:solidFill>
                  <a:srgbClr val="800000"/>
                </a:solidFill>
                <a:latin typeface="Times"/>
                <a:cs typeface="Times"/>
              </a:endParaRPr>
            </a:p>
          </p:txBody>
        </p:sp>
        <p:sp>
          <p:nvSpPr>
            <p:cNvPr id="15" name="Ovale 14"/>
            <p:cNvSpPr/>
            <p:nvPr/>
          </p:nvSpPr>
          <p:spPr>
            <a:xfrm>
              <a:off x="2594561" y="4526296"/>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Policy-analysis problems</a:t>
              </a:r>
              <a:endParaRPr lang="en-GB" sz="1100">
                <a:solidFill>
                  <a:srgbClr val="800000"/>
                </a:solidFill>
                <a:latin typeface="Times"/>
                <a:cs typeface="Times"/>
              </a:endParaRPr>
            </a:p>
          </p:txBody>
        </p:sp>
        <p:sp>
          <p:nvSpPr>
            <p:cNvPr id="16" name="Ovale 15"/>
            <p:cNvSpPr/>
            <p:nvPr/>
          </p:nvSpPr>
          <p:spPr>
            <a:xfrm>
              <a:off x="4228615" y="4142104"/>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Design problems</a:t>
              </a:r>
              <a:endParaRPr lang="en-GB" sz="1100">
                <a:solidFill>
                  <a:srgbClr val="800000"/>
                </a:solidFill>
                <a:latin typeface="Times"/>
                <a:cs typeface="Times"/>
              </a:endParaRPr>
            </a:p>
          </p:txBody>
        </p:sp>
        <p:sp>
          <p:nvSpPr>
            <p:cNvPr id="17" name="Ovale 16"/>
            <p:cNvSpPr/>
            <p:nvPr/>
          </p:nvSpPr>
          <p:spPr>
            <a:xfrm>
              <a:off x="3245318" y="3424705"/>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smtClean="0">
                  <a:solidFill>
                    <a:srgbClr val="800000"/>
                  </a:solidFill>
                  <a:latin typeface="Times"/>
                  <a:cs typeface="Times"/>
                </a:rPr>
                <a:t>Dilemma problems</a:t>
              </a:r>
              <a:endParaRPr lang="en-GB" sz="1100">
                <a:solidFill>
                  <a:srgbClr val="800000"/>
                </a:solidFill>
                <a:latin typeface="Times"/>
                <a:cs typeface="Times"/>
              </a:endParaRPr>
            </a:p>
          </p:txBody>
        </p:sp>
        <p:sp>
          <p:nvSpPr>
            <p:cNvPr id="37" name="CasellaDiTesto 36"/>
            <p:cNvSpPr txBox="1"/>
            <p:nvPr/>
          </p:nvSpPr>
          <p:spPr>
            <a:xfrm>
              <a:off x="2091846" y="2920328"/>
              <a:ext cx="2727122" cy="310680"/>
            </a:xfrm>
            <a:prstGeom prst="rect">
              <a:avLst/>
            </a:prstGeom>
            <a:noFill/>
          </p:spPr>
          <p:txBody>
            <a:bodyPr wrap="square" rtlCol="0">
              <a:spAutoFit/>
            </a:bodyPr>
            <a:lstStyle/>
            <a:p>
              <a:r>
                <a:rPr lang="en-GB" sz="1700" b="1" smtClean="0">
                  <a:solidFill>
                    <a:schemeClr val="bg1"/>
                  </a:solidFill>
                  <a:latin typeface="Times"/>
                  <a:cs typeface="Times"/>
                </a:rPr>
                <a:t>Possible Real-life Problem</a:t>
              </a:r>
            </a:p>
          </p:txBody>
        </p:sp>
      </p:grpSp>
      <p:pic>
        <p:nvPicPr>
          <p:cNvPr id="20" name="Immagine 19" descr="political-cartoon-illustration-caricature-barack-obama-debt-crisis-standard-poor-rating-aa.jpg"/>
          <p:cNvPicPr>
            <a:picLocks noChangeAspect="1"/>
          </p:cNvPicPr>
          <p:nvPr/>
        </p:nvPicPr>
        <p:blipFill>
          <a:blip r:embed="rId2"/>
          <a:stretch>
            <a:fillRect/>
          </a:stretch>
        </p:blipFill>
        <p:spPr>
          <a:xfrm>
            <a:off x="6251439" y="2936315"/>
            <a:ext cx="2206500" cy="33097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057400" y="914400"/>
            <a:ext cx="4796753" cy="577679"/>
          </a:xfrm>
        </p:spPr>
        <p:txBody>
          <a:bodyPr>
            <a:normAutofit/>
          </a:bodyPr>
          <a:lstStyle/>
          <a:p>
            <a:r>
              <a:rPr lang="it-IT" sz="2300" b="1" dirty="0" err="1" smtClean="0">
                <a:solidFill>
                  <a:srgbClr val="800000"/>
                </a:solidFill>
                <a:latin typeface="Times"/>
                <a:cs typeface="Times"/>
              </a:rPr>
              <a:t>BriefQuestionnaire</a:t>
            </a:r>
            <a:endParaRPr lang="it-IT" sz="2300" b="1" dirty="0">
              <a:solidFill>
                <a:srgbClr val="800000"/>
              </a:solidFill>
              <a:latin typeface="Times"/>
              <a:cs typeface="Times"/>
            </a:endParaRPr>
          </a:p>
        </p:txBody>
      </p:sp>
      <p:graphicFrame>
        <p:nvGraphicFramePr>
          <p:cNvPr id="4" name="Tabella 3"/>
          <p:cNvGraphicFramePr>
            <a:graphicFrameLocks noGrp="1"/>
          </p:cNvGraphicFramePr>
          <p:nvPr/>
        </p:nvGraphicFramePr>
        <p:xfrm>
          <a:off x="1371600" y="1676400"/>
          <a:ext cx="6324600" cy="2761700"/>
        </p:xfrm>
        <a:graphic>
          <a:graphicData uri="http://schemas.openxmlformats.org/drawingml/2006/table">
            <a:tbl>
              <a:tblPr firstRow="1" bandRow="1">
                <a:tableStyleId>{5C22544A-7EE6-4342-B048-85BDC9FD1C3A}</a:tableStyleId>
              </a:tblPr>
              <a:tblGrid>
                <a:gridCol w="1054100"/>
                <a:gridCol w="1054100"/>
                <a:gridCol w="1054100"/>
                <a:gridCol w="1054100"/>
                <a:gridCol w="1054100"/>
                <a:gridCol w="1054100"/>
              </a:tblGrid>
              <a:tr h="477708">
                <a:tc gridSpan="6">
                  <a:txBody>
                    <a:bodyPr/>
                    <a:lstStyle/>
                    <a:p>
                      <a:pPr algn="ctr"/>
                      <a:r>
                        <a:rPr lang="en-GB" sz="1700" baseline="0" dirty="0" smtClean="0">
                          <a:solidFill>
                            <a:srgbClr val="FFFF00"/>
                          </a:solidFill>
                          <a:latin typeface="Times"/>
                          <a:cs typeface="Times"/>
                        </a:rPr>
                        <a:t>How do you rate the usefulness of the following elements for your learning?</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pPr algn="ctr"/>
                      <a:endParaRPr lang="en-GB" sz="1500" dirty="0">
                        <a:solidFill>
                          <a:srgbClr val="FFFF00"/>
                        </a:solidFill>
                        <a:latin typeface="Times"/>
                        <a:cs typeface="Times"/>
                      </a:endParaRPr>
                    </a:p>
                  </a:txBody>
                  <a:tcPr>
                    <a:solidFill>
                      <a:schemeClr val="tx2"/>
                    </a:solidFill>
                  </a:tcPr>
                </a:tc>
              </a:tr>
              <a:tr h="408485">
                <a:tc>
                  <a:txBody>
                    <a:bodyPr/>
                    <a:lstStyle/>
                    <a:p>
                      <a:pPr algn="ctr"/>
                      <a:endParaRPr lang="en-GB" sz="1500"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Very Low</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Low</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Moderate</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High</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400" b="1" dirty="0" smtClean="0">
                          <a:latin typeface="Times"/>
                          <a:cs typeface="Times"/>
                        </a:rPr>
                        <a:t>Very</a:t>
                      </a:r>
                      <a:r>
                        <a:rPr lang="en-GB" sz="1400" b="1" baseline="0" dirty="0" smtClean="0">
                          <a:latin typeface="Times"/>
                          <a:cs typeface="Times"/>
                        </a:rPr>
                        <a:t> High</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400" b="1" dirty="0" smtClean="0">
                          <a:latin typeface="Times"/>
                          <a:cs typeface="Times"/>
                        </a:rPr>
                        <a:t>Definition</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400" b="1" dirty="0" smtClean="0">
                          <a:latin typeface="Times"/>
                          <a:cs typeface="Times"/>
                        </a:rPr>
                        <a:t>Wisdom</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400" b="1" smtClean="0">
                          <a:latin typeface="Times"/>
                          <a:cs typeface="Times"/>
                        </a:rPr>
                        <a:t>Fun</a:t>
                      </a:r>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51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Times"/>
                          <a:cs typeface="Times"/>
                        </a:rPr>
                        <a:t>Poetry</a:t>
                      </a:r>
                    </a:p>
                    <a:p>
                      <a:endParaRPr lang="en-GB" sz="14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graphicFrame>
        <p:nvGraphicFramePr>
          <p:cNvPr id="7" name="Tabella 6"/>
          <p:cNvGraphicFramePr>
            <a:graphicFrameLocks noGrp="1"/>
          </p:cNvGraphicFramePr>
          <p:nvPr/>
        </p:nvGraphicFramePr>
        <p:xfrm>
          <a:off x="1371600" y="4648200"/>
          <a:ext cx="6324600" cy="1356360"/>
        </p:xfrm>
        <a:graphic>
          <a:graphicData uri="http://schemas.openxmlformats.org/drawingml/2006/table">
            <a:tbl>
              <a:tblPr firstRow="1" bandRow="1">
                <a:tableStyleId>{5C22544A-7EE6-4342-B048-85BDC9FD1C3A}</a:tableStyleId>
              </a:tblPr>
              <a:tblGrid>
                <a:gridCol w="6324600"/>
              </a:tblGrid>
              <a:tr h="350520">
                <a:tc>
                  <a:txBody>
                    <a:bodyPr/>
                    <a:lstStyle/>
                    <a:p>
                      <a:pPr algn="ctr"/>
                      <a:r>
                        <a:rPr lang="en-GB" sz="1700" baseline="0" dirty="0" smtClean="0">
                          <a:solidFill>
                            <a:srgbClr val="FFFF00"/>
                          </a:solidFill>
                          <a:latin typeface="Times"/>
                          <a:cs typeface="Times"/>
                        </a:rPr>
                        <a:t>What other elements would you like to see in the micro-module?</a:t>
                      </a:r>
                      <a:endParaRPr lang="en-GB" sz="1700" dirty="0">
                        <a:solidFill>
                          <a:srgbClr val="FFFF00"/>
                        </a:solidFill>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tr>
              <a:tr h="746760">
                <a:tc>
                  <a:txBody>
                    <a:bodyPr/>
                    <a:lstStyle/>
                    <a:p>
                      <a:pPr algn="l"/>
                      <a:endParaRPr lang="en-GB" sz="1500"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057400" y="1600200"/>
            <a:ext cx="4796753" cy="724560"/>
          </a:xfrm>
        </p:spPr>
        <p:txBody>
          <a:bodyPr>
            <a:normAutofit/>
          </a:bodyPr>
          <a:lstStyle/>
          <a:p>
            <a:r>
              <a:rPr lang="en-GB" sz="2700" b="1" dirty="0" smtClean="0">
                <a:solidFill>
                  <a:srgbClr val="800000"/>
                </a:solidFill>
                <a:latin typeface="Times"/>
                <a:cs typeface="Times"/>
              </a:rPr>
              <a:t>Acknowledgements</a:t>
            </a:r>
            <a:endParaRPr lang="en-GB" sz="2700" b="1" dirty="0">
              <a:solidFill>
                <a:srgbClr val="800000"/>
              </a:solidFill>
              <a:latin typeface="Times"/>
              <a:cs typeface="Times"/>
            </a:endParaRPr>
          </a:p>
        </p:txBody>
      </p:sp>
      <p:sp>
        <p:nvSpPr>
          <p:cNvPr id="5" name="CasellaDiTesto 4"/>
          <p:cNvSpPr txBox="1"/>
          <p:nvPr/>
        </p:nvSpPr>
        <p:spPr>
          <a:xfrm>
            <a:off x="1717335" y="2859659"/>
            <a:ext cx="5630196" cy="1938992"/>
          </a:xfrm>
          <a:prstGeom prst="rect">
            <a:avLst/>
          </a:prstGeom>
          <a:noFill/>
        </p:spPr>
        <p:txBody>
          <a:bodyPr wrap="none" rtlCol="0">
            <a:spAutoFit/>
          </a:bodyPr>
          <a:lstStyle/>
          <a:p>
            <a:r>
              <a:rPr lang="en-GB" sz="1500" b="1" dirty="0" smtClean="0">
                <a:latin typeface="Times"/>
                <a:cs typeface="Times"/>
              </a:rPr>
              <a:t>Developed by </a:t>
            </a:r>
          </a:p>
          <a:p>
            <a:r>
              <a:rPr lang="en-GB" sz="1500" dirty="0" smtClean="0">
                <a:latin typeface="Times"/>
                <a:cs typeface="Times"/>
              </a:rPr>
              <a:t>Alfonso Molina</a:t>
            </a:r>
          </a:p>
          <a:p>
            <a:endParaRPr lang="en-GB" sz="1500" dirty="0" smtClean="0">
              <a:latin typeface="Times"/>
              <a:cs typeface="Times"/>
            </a:endParaRPr>
          </a:p>
          <a:p>
            <a:r>
              <a:rPr lang="en-GB" sz="1500" b="1" dirty="0" smtClean="0">
                <a:latin typeface="Times"/>
                <a:cs typeface="Times"/>
              </a:rPr>
              <a:t>Sources</a:t>
            </a:r>
          </a:p>
          <a:p>
            <a:r>
              <a:rPr lang="en-GB" sz="1500" dirty="0" smtClean="0">
                <a:latin typeface="Times"/>
                <a:cs typeface="Times"/>
              </a:rPr>
              <a:t>Various works by David </a:t>
            </a:r>
            <a:r>
              <a:rPr lang="en-GB" sz="1500" dirty="0" err="1" smtClean="0">
                <a:latin typeface="Times"/>
                <a:cs typeface="Times"/>
              </a:rPr>
              <a:t>Jonassen</a:t>
            </a:r>
            <a:endParaRPr lang="en-GB" sz="1500" dirty="0" smtClean="0">
              <a:latin typeface="Times"/>
              <a:cs typeface="Times"/>
            </a:endParaRPr>
          </a:p>
          <a:p>
            <a:r>
              <a:rPr lang="en-GB" sz="1500" dirty="0" smtClean="0">
                <a:latin typeface="Times"/>
                <a:cs typeface="Times"/>
              </a:rPr>
              <a:t>Various Quotation </a:t>
            </a:r>
            <a:r>
              <a:rPr lang="en-GB" sz="1500" dirty="0" smtClean="0">
                <a:latin typeface="Times"/>
                <a:cs typeface="Times"/>
              </a:rPr>
              <a:t>Websites</a:t>
            </a:r>
          </a:p>
          <a:p>
            <a:r>
              <a:rPr lang="en-GB" sz="1500" dirty="0" smtClean="0">
                <a:latin typeface="Times"/>
                <a:cs typeface="Times"/>
              </a:rPr>
              <a:t>Various Poetry </a:t>
            </a:r>
            <a:r>
              <a:rPr lang="en-GB" sz="1500" dirty="0" smtClean="0">
                <a:latin typeface="Times"/>
                <a:cs typeface="Times"/>
              </a:rPr>
              <a:t>Websites</a:t>
            </a:r>
          </a:p>
          <a:p>
            <a:r>
              <a:rPr lang="en-GB" sz="1500" dirty="0" smtClean="0">
                <a:latin typeface="Times"/>
                <a:cs typeface="Times"/>
              </a:rPr>
              <a:t>Various websites with images relating to the concept of </a:t>
            </a:r>
            <a:r>
              <a:rPr lang="en-GB" sz="1500" dirty="0" smtClean="0">
                <a:latin typeface="Times"/>
                <a:cs typeface="Times"/>
              </a:rPr>
              <a:t>Problem</a:t>
            </a:r>
            <a:endParaRPr lang="en-GB" sz="1500" dirty="0">
              <a:latin typeface="Times"/>
              <a:cs typeface="Time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81200" y="533400"/>
            <a:ext cx="4796753" cy="457200"/>
          </a:xfrm>
        </p:spPr>
        <p:txBody>
          <a:bodyPr>
            <a:normAutofit/>
          </a:bodyPr>
          <a:lstStyle/>
          <a:p>
            <a:r>
              <a:rPr lang="en-GB" sz="2300" b="1" dirty="0" smtClean="0">
                <a:solidFill>
                  <a:srgbClr val="800000"/>
                </a:solidFill>
                <a:latin typeface="Times"/>
                <a:cs typeface="Times"/>
              </a:rPr>
              <a:t>Didactic Suggestions (2)</a:t>
            </a:r>
            <a:endParaRPr lang="en-GB" sz="2300" b="1" dirty="0">
              <a:solidFill>
                <a:srgbClr val="800000"/>
              </a:solidFill>
              <a:latin typeface="Times"/>
              <a:cs typeface="Times"/>
            </a:endParaRPr>
          </a:p>
        </p:txBody>
      </p:sp>
      <p:sp>
        <p:nvSpPr>
          <p:cNvPr id="5" name="CasellaDiTesto 4"/>
          <p:cNvSpPr txBox="1"/>
          <p:nvPr/>
        </p:nvSpPr>
        <p:spPr>
          <a:xfrm>
            <a:off x="990600" y="1219200"/>
            <a:ext cx="7086600" cy="5478423"/>
          </a:xfrm>
          <a:prstGeom prst="rect">
            <a:avLst/>
          </a:prstGeom>
          <a:noFill/>
        </p:spPr>
        <p:txBody>
          <a:bodyPr wrap="square" rtlCol="0">
            <a:spAutoFit/>
          </a:bodyPr>
          <a:lstStyle/>
          <a:p>
            <a:r>
              <a:rPr lang="en-GB" sz="1400" b="1" dirty="0" smtClean="0">
                <a:latin typeface="Times"/>
                <a:cs typeface="Times"/>
              </a:rPr>
              <a:t>(II) Use the micro-module “Types of Problems” to reinforce and deepen the understanding of the concept of “Types of Problems.”</a:t>
            </a:r>
          </a:p>
          <a:p>
            <a:pPr marL="342900" indent="-342900">
              <a:buAutoNum type="arabicParenBoth" startAt="4"/>
            </a:pPr>
            <a:endParaRPr lang="en-GB" sz="1400" dirty="0" smtClean="0">
              <a:latin typeface="Times"/>
              <a:cs typeface="Times"/>
            </a:endParaRPr>
          </a:p>
          <a:p>
            <a:pPr marL="342900" indent="-342900">
              <a:buAutoNum type="arabicParenBoth"/>
            </a:pPr>
            <a:r>
              <a:rPr lang="en-GB" sz="1400" dirty="0" smtClean="0">
                <a:latin typeface="Times"/>
                <a:cs typeface="Times"/>
              </a:rPr>
              <a:t>Introduce the micro-module “Types of Problems” to the participants, explaining its multimedia, multi-dimensional, multi-role, multi-didactic intention.  </a:t>
            </a:r>
          </a:p>
          <a:p>
            <a:pPr marL="342900" indent="-342900">
              <a:buAutoNum type="arabicParenBoth"/>
            </a:pPr>
            <a:endParaRPr lang="en-GB" sz="1400" dirty="0" smtClean="0">
              <a:latin typeface="Times"/>
              <a:cs typeface="Times"/>
            </a:endParaRPr>
          </a:p>
          <a:p>
            <a:pPr marL="342900" indent="-342900">
              <a:buAutoNum type="arabicParenBoth"/>
            </a:pPr>
            <a:r>
              <a:rPr lang="en-GB" sz="1400" dirty="0" smtClean="0">
                <a:latin typeface="Times"/>
                <a:cs typeface="Times"/>
              </a:rPr>
              <a:t>Ask the participants in the group/</a:t>
            </a:r>
            <a:r>
              <a:rPr lang="en-GB" sz="1400" dirty="0" err="1" smtClean="0">
                <a:latin typeface="Times"/>
                <a:cs typeface="Times"/>
              </a:rPr>
              <a:t>s</a:t>
            </a:r>
            <a:r>
              <a:rPr lang="en-GB" sz="1400" dirty="0" smtClean="0">
                <a:latin typeface="Times"/>
                <a:cs typeface="Times"/>
              </a:rPr>
              <a:t> to explore the micro-module searching, focusing their attention and reflecting on those elements they find most effective in reinforcing and deepening their understanding of the concept of “Types of Problems.”  </a:t>
            </a:r>
          </a:p>
          <a:p>
            <a:pPr marL="342900" indent="-342900">
              <a:buAutoNum type="arabicParenBoth"/>
            </a:pPr>
            <a:endParaRPr lang="en-GB" sz="1400" dirty="0" smtClean="0">
              <a:latin typeface="Times"/>
              <a:cs typeface="Times"/>
            </a:endParaRPr>
          </a:p>
          <a:p>
            <a:pPr marL="342900" indent="-342900">
              <a:buAutoNum type="arabicParenBoth"/>
            </a:pPr>
            <a:r>
              <a:rPr lang="en-GB" sz="1400" dirty="0" smtClean="0">
                <a:latin typeface="Times"/>
                <a:cs typeface="Times"/>
              </a:rPr>
              <a:t>The participants tell their groups about their first three choices of “most effective elements” and explain why they have selected them.  The participants reflect collectively about their choices and their reasons. If some participants do not find the types of elements most appropriate to them, they can tell about those element and, even better, find them and contribute them to the micro-module.</a:t>
            </a:r>
          </a:p>
          <a:p>
            <a:pPr marL="342900" indent="-342900">
              <a:buAutoNum type="arabicParenBoth"/>
            </a:pPr>
            <a:endParaRPr lang="en-GB" sz="1400" dirty="0" smtClean="0">
              <a:latin typeface="Times"/>
              <a:cs typeface="Times"/>
            </a:endParaRPr>
          </a:p>
          <a:p>
            <a:pPr marL="342900" indent="-342900">
              <a:buAutoNum type="arabicParenBoth" startAt="4"/>
            </a:pPr>
            <a:r>
              <a:rPr lang="en-GB" sz="1400" dirty="0" smtClean="0">
                <a:latin typeface="Times"/>
                <a:cs typeface="Times"/>
              </a:rPr>
              <a:t>The groups convene and share their results by selecting and presenting 3 choices of “most effective elements” per group, along with their conclusions as to why different people may have different preferences regarding elements and ways of learning.</a:t>
            </a:r>
          </a:p>
          <a:p>
            <a:pPr marL="342900" indent="-342900">
              <a:buAutoNum type="arabicParenBoth" startAt="4"/>
            </a:pPr>
            <a:endParaRPr lang="en-GB" sz="1400" dirty="0" smtClean="0">
              <a:latin typeface="Times"/>
              <a:cs typeface="Times"/>
            </a:endParaRPr>
          </a:p>
          <a:p>
            <a:pPr marL="342900" indent="-342900">
              <a:buAutoNum type="arabicParenBoth" startAt="4"/>
            </a:pPr>
            <a:r>
              <a:rPr lang="en-GB" sz="1400" dirty="0" smtClean="0">
                <a:latin typeface="Times"/>
                <a:cs typeface="Times"/>
              </a:rPr>
              <a:t>Participants fill in the brief questionnaire about their preferences regarding the elements in the micro-module.</a:t>
            </a:r>
          </a:p>
          <a:p>
            <a:pPr marL="342900" indent="-342900">
              <a:buAutoNum type="arabicParenBoth"/>
            </a:pPr>
            <a:endParaRPr lang="it-IT" sz="1400" dirty="0" smtClean="0">
              <a:latin typeface="Times"/>
              <a:cs typeface="Times"/>
            </a:endParaRPr>
          </a:p>
        </p:txBody>
      </p:sp>
      <p:sp>
        <p:nvSpPr>
          <p:cNvPr id="6" name="Rettangolo arrotondato 5"/>
          <p:cNvSpPr/>
          <p:nvPr/>
        </p:nvSpPr>
        <p:spPr>
          <a:xfrm>
            <a:off x="762000" y="1066800"/>
            <a:ext cx="7467600" cy="5410200"/>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057400" y="2209800"/>
            <a:ext cx="4796753" cy="1600200"/>
          </a:xfrm>
        </p:spPr>
        <p:txBody>
          <a:bodyPr>
            <a:noAutofit/>
          </a:bodyPr>
          <a:lstStyle/>
          <a:p>
            <a:r>
              <a:rPr lang="en-GB" sz="2500" b="1" dirty="0" smtClean="0">
                <a:solidFill>
                  <a:srgbClr val="800000"/>
                </a:solidFill>
                <a:latin typeface="Times"/>
                <a:cs typeface="Times"/>
              </a:rPr>
              <a:t>Types of Problems</a:t>
            </a:r>
          </a:p>
          <a:p>
            <a:endParaRPr lang="en-GB" sz="2500" b="1" dirty="0" smtClean="0">
              <a:solidFill>
                <a:srgbClr val="800000"/>
              </a:solidFill>
              <a:latin typeface="Times"/>
              <a:cs typeface="Times"/>
            </a:endParaRPr>
          </a:p>
          <a:p>
            <a:r>
              <a:rPr lang="en-GB" sz="2500" b="1" dirty="0" smtClean="0">
                <a:solidFill>
                  <a:srgbClr val="800000"/>
                </a:solidFill>
                <a:latin typeface="Times"/>
                <a:cs typeface="Times"/>
              </a:rPr>
              <a:t>Definitions</a:t>
            </a:r>
            <a:endParaRPr lang="en-GB" sz="2500" b="1" dirty="0">
              <a:solidFill>
                <a:srgbClr val="800000"/>
              </a:solidFill>
              <a:latin typeface="Times"/>
              <a:cs typeface="Time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type="subTitle" idx="1"/>
          </p:nvPr>
        </p:nvSpPr>
        <p:spPr>
          <a:xfrm>
            <a:off x="1371600" y="333792"/>
            <a:ext cx="6400800" cy="541653"/>
          </a:xfrm>
        </p:spPr>
        <p:txBody>
          <a:bodyPr>
            <a:normAutofit/>
          </a:bodyPr>
          <a:lstStyle/>
          <a:p>
            <a:r>
              <a:rPr lang="it-IT" sz="2700" b="1" smtClean="0">
                <a:solidFill>
                  <a:srgbClr val="800000"/>
                </a:solidFill>
                <a:latin typeface="Times"/>
                <a:cs typeface="Times"/>
              </a:rPr>
              <a:t>Types of Problems</a:t>
            </a:r>
            <a:endParaRPr lang="it-IT" sz="2700" b="1">
              <a:solidFill>
                <a:srgbClr val="800000"/>
              </a:solidFill>
              <a:latin typeface="Times"/>
              <a:cs typeface="Times"/>
            </a:endParaRPr>
          </a:p>
        </p:txBody>
      </p:sp>
      <p:sp>
        <p:nvSpPr>
          <p:cNvPr id="7" name="Ovale 6"/>
          <p:cNvSpPr/>
          <p:nvPr/>
        </p:nvSpPr>
        <p:spPr>
          <a:xfrm>
            <a:off x="196927" y="2607433"/>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smtClean="0">
                <a:solidFill>
                  <a:srgbClr val="800000"/>
                </a:solidFill>
                <a:latin typeface="Times"/>
                <a:cs typeface="Times"/>
              </a:rPr>
              <a:t>Logic problems</a:t>
            </a:r>
            <a:endParaRPr lang="it-IT" sz="1100">
              <a:solidFill>
                <a:srgbClr val="800000"/>
              </a:solidFill>
              <a:latin typeface="Times"/>
              <a:cs typeface="Times"/>
            </a:endParaRPr>
          </a:p>
        </p:txBody>
      </p:sp>
      <p:sp>
        <p:nvSpPr>
          <p:cNvPr id="8" name="Ovale 7"/>
          <p:cNvSpPr/>
          <p:nvPr/>
        </p:nvSpPr>
        <p:spPr>
          <a:xfrm>
            <a:off x="539433" y="3201746"/>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smtClean="0">
                <a:solidFill>
                  <a:srgbClr val="800000"/>
                </a:solidFill>
                <a:latin typeface="Times"/>
                <a:cs typeface="Times"/>
              </a:rPr>
              <a:t>Algoritm problems</a:t>
            </a:r>
            <a:endParaRPr lang="it-IT" sz="1100">
              <a:solidFill>
                <a:srgbClr val="800000"/>
              </a:solidFill>
              <a:latin typeface="Times"/>
              <a:cs typeface="Times"/>
            </a:endParaRPr>
          </a:p>
        </p:txBody>
      </p:sp>
      <p:sp>
        <p:nvSpPr>
          <p:cNvPr id="9" name="Ovale 8"/>
          <p:cNvSpPr/>
          <p:nvPr/>
        </p:nvSpPr>
        <p:spPr>
          <a:xfrm>
            <a:off x="3786110" y="5139757"/>
            <a:ext cx="1609386"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smtClean="0">
                <a:solidFill>
                  <a:srgbClr val="800000"/>
                </a:solidFill>
                <a:latin typeface="Times"/>
                <a:cs typeface="Times"/>
              </a:rPr>
              <a:t>Troubleshooting problems</a:t>
            </a:r>
            <a:endParaRPr lang="it-IT" sz="1100">
              <a:solidFill>
                <a:srgbClr val="800000"/>
              </a:solidFill>
              <a:latin typeface="Times"/>
              <a:cs typeface="Times"/>
            </a:endParaRPr>
          </a:p>
        </p:txBody>
      </p:sp>
      <p:sp>
        <p:nvSpPr>
          <p:cNvPr id="10" name="Ovale 9"/>
          <p:cNvSpPr/>
          <p:nvPr/>
        </p:nvSpPr>
        <p:spPr>
          <a:xfrm>
            <a:off x="1115436" y="3796059"/>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smtClean="0">
                <a:solidFill>
                  <a:srgbClr val="800000"/>
                </a:solidFill>
                <a:latin typeface="Times"/>
                <a:cs typeface="Times"/>
              </a:rPr>
              <a:t>Story (word) problems</a:t>
            </a:r>
            <a:endParaRPr lang="it-IT" sz="1100">
              <a:solidFill>
                <a:srgbClr val="800000"/>
              </a:solidFill>
              <a:latin typeface="Times"/>
              <a:cs typeface="Times"/>
            </a:endParaRPr>
          </a:p>
        </p:txBody>
      </p:sp>
      <p:sp>
        <p:nvSpPr>
          <p:cNvPr id="11" name="Ovale 10"/>
          <p:cNvSpPr/>
          <p:nvPr/>
        </p:nvSpPr>
        <p:spPr>
          <a:xfrm>
            <a:off x="1793095" y="4390371"/>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smtClean="0">
                <a:solidFill>
                  <a:srgbClr val="800000"/>
                </a:solidFill>
                <a:latin typeface="Times"/>
                <a:cs typeface="Times"/>
              </a:rPr>
              <a:t>Rule-using problems</a:t>
            </a:r>
            <a:endParaRPr lang="it-IT" sz="1100">
              <a:solidFill>
                <a:srgbClr val="800000"/>
              </a:solidFill>
              <a:latin typeface="Times"/>
              <a:cs typeface="Times"/>
            </a:endParaRPr>
          </a:p>
        </p:txBody>
      </p:sp>
      <p:sp>
        <p:nvSpPr>
          <p:cNvPr id="12" name="Ovale 11"/>
          <p:cNvSpPr/>
          <p:nvPr/>
        </p:nvSpPr>
        <p:spPr>
          <a:xfrm>
            <a:off x="2734195" y="4842601"/>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smtClean="0">
                <a:solidFill>
                  <a:srgbClr val="800000"/>
                </a:solidFill>
                <a:latin typeface="Times"/>
                <a:cs typeface="Times"/>
              </a:rPr>
              <a:t>Decision-making problems</a:t>
            </a:r>
            <a:endParaRPr lang="it-IT" sz="1100">
              <a:solidFill>
                <a:srgbClr val="800000"/>
              </a:solidFill>
              <a:latin typeface="Times"/>
              <a:cs typeface="Times"/>
            </a:endParaRPr>
          </a:p>
        </p:txBody>
      </p:sp>
      <p:sp>
        <p:nvSpPr>
          <p:cNvPr id="13" name="Ovale 12"/>
          <p:cNvSpPr/>
          <p:nvPr/>
        </p:nvSpPr>
        <p:spPr>
          <a:xfrm>
            <a:off x="5295026" y="4842601"/>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smtClean="0">
                <a:solidFill>
                  <a:srgbClr val="800000"/>
                </a:solidFill>
                <a:latin typeface="Times"/>
                <a:cs typeface="Times"/>
              </a:rPr>
              <a:t>Diagnosis-Solution problems</a:t>
            </a:r>
            <a:endParaRPr lang="it-IT" sz="1100">
              <a:solidFill>
                <a:srgbClr val="800000"/>
              </a:solidFill>
              <a:latin typeface="Times"/>
              <a:cs typeface="Times"/>
            </a:endParaRPr>
          </a:p>
        </p:txBody>
      </p:sp>
      <p:sp>
        <p:nvSpPr>
          <p:cNvPr id="14" name="Ovale 13"/>
          <p:cNvSpPr/>
          <p:nvPr/>
        </p:nvSpPr>
        <p:spPr>
          <a:xfrm>
            <a:off x="5876888" y="4248288"/>
            <a:ext cx="1296841"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smtClean="0">
                <a:solidFill>
                  <a:srgbClr val="800000"/>
                </a:solidFill>
                <a:latin typeface="Times"/>
                <a:cs typeface="Times"/>
              </a:rPr>
              <a:t>Strategic performance problems</a:t>
            </a:r>
            <a:endParaRPr lang="it-IT" sz="1100">
              <a:solidFill>
                <a:srgbClr val="800000"/>
              </a:solidFill>
              <a:latin typeface="Times"/>
              <a:cs typeface="Times"/>
            </a:endParaRPr>
          </a:p>
        </p:txBody>
      </p:sp>
      <p:sp>
        <p:nvSpPr>
          <p:cNvPr id="15" name="Ovale 14"/>
          <p:cNvSpPr/>
          <p:nvPr/>
        </p:nvSpPr>
        <p:spPr>
          <a:xfrm>
            <a:off x="6712167" y="3653975"/>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smtClean="0">
                <a:solidFill>
                  <a:srgbClr val="800000"/>
                </a:solidFill>
                <a:latin typeface="Times"/>
                <a:cs typeface="Times"/>
              </a:rPr>
              <a:t>Policy-analysis problems</a:t>
            </a:r>
            <a:endParaRPr lang="it-IT" sz="1100">
              <a:solidFill>
                <a:srgbClr val="800000"/>
              </a:solidFill>
              <a:latin typeface="Times"/>
              <a:cs typeface="Times"/>
            </a:endParaRPr>
          </a:p>
        </p:txBody>
      </p:sp>
      <p:sp>
        <p:nvSpPr>
          <p:cNvPr id="16" name="Ovale 15"/>
          <p:cNvSpPr/>
          <p:nvPr/>
        </p:nvSpPr>
        <p:spPr>
          <a:xfrm>
            <a:off x="7173729" y="3059662"/>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smtClean="0">
                <a:solidFill>
                  <a:srgbClr val="800000"/>
                </a:solidFill>
                <a:latin typeface="Times"/>
                <a:cs typeface="Times"/>
              </a:rPr>
              <a:t>Design problems</a:t>
            </a:r>
            <a:endParaRPr lang="it-IT" sz="1100">
              <a:solidFill>
                <a:srgbClr val="800000"/>
              </a:solidFill>
              <a:latin typeface="Times"/>
              <a:cs typeface="Times"/>
            </a:endParaRPr>
          </a:p>
        </p:txBody>
      </p:sp>
      <p:sp>
        <p:nvSpPr>
          <p:cNvPr id="17" name="Ovale 16"/>
          <p:cNvSpPr/>
          <p:nvPr/>
        </p:nvSpPr>
        <p:spPr>
          <a:xfrm>
            <a:off x="7749731" y="2465349"/>
            <a:ext cx="1152005" cy="594313"/>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smtClean="0">
                <a:solidFill>
                  <a:srgbClr val="800000"/>
                </a:solidFill>
                <a:latin typeface="Times"/>
                <a:cs typeface="Times"/>
              </a:rPr>
              <a:t>Dilemma problems</a:t>
            </a:r>
            <a:endParaRPr lang="it-IT" sz="1100">
              <a:solidFill>
                <a:srgbClr val="800000"/>
              </a:solidFill>
              <a:latin typeface="Times"/>
              <a:cs typeface="Times"/>
            </a:endParaRPr>
          </a:p>
        </p:txBody>
      </p:sp>
      <p:sp>
        <p:nvSpPr>
          <p:cNvPr id="19" name="CasellaDiTesto 18"/>
          <p:cNvSpPr txBox="1"/>
          <p:nvPr/>
        </p:nvSpPr>
        <p:spPr>
          <a:xfrm>
            <a:off x="429643" y="1058365"/>
            <a:ext cx="8253216" cy="615553"/>
          </a:xfrm>
          <a:prstGeom prst="rect">
            <a:avLst/>
          </a:prstGeom>
          <a:noFill/>
        </p:spPr>
        <p:txBody>
          <a:bodyPr wrap="square" rtlCol="0">
            <a:spAutoFit/>
          </a:bodyPr>
          <a:lstStyle/>
          <a:p>
            <a:r>
              <a:rPr lang="it-IT" sz="1700" smtClean="0">
                <a:latin typeface="Times"/>
                <a:cs typeface="Times"/>
              </a:rPr>
              <a:t>There are several types or classes of problems. One of the best typologies is shown here. It is the result of the work of David Jonassen. There are others typologies.</a:t>
            </a:r>
            <a:endParaRPr lang="it-IT" sz="1700">
              <a:latin typeface="Times"/>
              <a:cs typeface="Times"/>
            </a:endParaRPr>
          </a:p>
        </p:txBody>
      </p:sp>
      <p:cxnSp>
        <p:nvCxnSpPr>
          <p:cNvPr id="21" name="Connettore 1 20"/>
          <p:cNvCxnSpPr>
            <a:stCxn id="18" idx="4"/>
            <a:endCxn id="7" idx="6"/>
          </p:cNvCxnSpPr>
          <p:nvPr/>
        </p:nvCxnSpPr>
        <p:spPr>
          <a:xfrm rot="5400000">
            <a:off x="2821195" y="1135171"/>
            <a:ext cx="297157" cy="3241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ttore 1 23"/>
          <p:cNvCxnSpPr>
            <a:stCxn id="18" idx="4"/>
            <a:endCxn id="8" idx="6"/>
          </p:cNvCxnSpPr>
          <p:nvPr/>
        </p:nvCxnSpPr>
        <p:spPr>
          <a:xfrm rot="5400000">
            <a:off x="2695291" y="1603581"/>
            <a:ext cx="891470" cy="2899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nettore 1 27"/>
          <p:cNvCxnSpPr>
            <a:stCxn id="10" idx="6"/>
            <a:endCxn id="18" idx="4"/>
          </p:cNvCxnSpPr>
          <p:nvPr/>
        </p:nvCxnSpPr>
        <p:spPr>
          <a:xfrm flipV="1">
            <a:off x="2267441" y="2607433"/>
            <a:ext cx="2323172" cy="1485783"/>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Connettore 1 33"/>
          <p:cNvCxnSpPr>
            <a:stCxn id="11" idx="7"/>
            <a:endCxn id="18" idx="4"/>
          </p:cNvCxnSpPr>
          <p:nvPr/>
        </p:nvCxnSpPr>
        <p:spPr>
          <a:xfrm rot="5400000" flipH="1" flipV="1">
            <a:off x="2748517" y="2635310"/>
            <a:ext cx="1869973" cy="181422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Connettore 1 35"/>
          <p:cNvCxnSpPr>
            <a:stCxn id="12" idx="0"/>
            <a:endCxn id="18" idx="4"/>
          </p:cNvCxnSpPr>
          <p:nvPr/>
        </p:nvCxnSpPr>
        <p:spPr>
          <a:xfrm rot="5400000" flipH="1" flipV="1">
            <a:off x="2832821" y="3084810"/>
            <a:ext cx="2235168" cy="1280415"/>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e 17"/>
          <p:cNvSpPr/>
          <p:nvPr/>
        </p:nvSpPr>
        <p:spPr>
          <a:xfrm>
            <a:off x="3886200" y="1752600"/>
            <a:ext cx="1408826" cy="854833"/>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500" b="1" smtClean="0">
                <a:solidFill>
                  <a:schemeClr val="bg1"/>
                </a:solidFill>
                <a:latin typeface="Times"/>
                <a:cs typeface="Times"/>
              </a:rPr>
              <a:t>Types of Problems</a:t>
            </a:r>
            <a:endParaRPr lang="it-IT" sz="1500" b="1">
              <a:solidFill>
                <a:schemeClr val="bg1"/>
              </a:solidFill>
              <a:latin typeface="Times"/>
              <a:cs typeface="Times"/>
            </a:endParaRPr>
          </a:p>
        </p:txBody>
      </p:sp>
      <p:cxnSp>
        <p:nvCxnSpPr>
          <p:cNvPr id="46" name="Connettore 1 45"/>
          <p:cNvCxnSpPr>
            <a:stCxn id="9" idx="0"/>
            <a:endCxn id="18" idx="4"/>
          </p:cNvCxnSpPr>
          <p:nvPr/>
        </p:nvCxnSpPr>
        <p:spPr>
          <a:xfrm rot="16200000" flipV="1">
            <a:off x="3324546" y="3873500"/>
            <a:ext cx="2532324" cy="1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Connettore 1 47"/>
          <p:cNvCxnSpPr>
            <a:stCxn id="13" idx="1"/>
            <a:endCxn id="18" idx="4"/>
          </p:cNvCxnSpPr>
          <p:nvPr/>
        </p:nvCxnSpPr>
        <p:spPr>
          <a:xfrm rot="16200000" flipV="1">
            <a:off x="3866072" y="3331975"/>
            <a:ext cx="2322203" cy="87312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Connettore 1 49"/>
          <p:cNvCxnSpPr>
            <a:stCxn id="14" idx="1"/>
          </p:cNvCxnSpPr>
          <p:nvPr/>
        </p:nvCxnSpPr>
        <p:spPr>
          <a:xfrm rot="16200000" flipV="1">
            <a:off x="4464860" y="2733376"/>
            <a:ext cx="1727890" cy="1476003"/>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Connettore 1 51"/>
          <p:cNvCxnSpPr>
            <a:stCxn id="15" idx="1"/>
            <a:endCxn id="18" idx="4"/>
          </p:cNvCxnSpPr>
          <p:nvPr/>
        </p:nvCxnSpPr>
        <p:spPr>
          <a:xfrm rot="16200000" flipV="1">
            <a:off x="5168956" y="2029091"/>
            <a:ext cx="1133577" cy="229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Connettore 1 53"/>
          <p:cNvCxnSpPr>
            <a:stCxn id="16" idx="1"/>
            <a:endCxn id="18" idx="4"/>
          </p:cNvCxnSpPr>
          <p:nvPr/>
        </p:nvCxnSpPr>
        <p:spPr>
          <a:xfrm rot="16200000" flipV="1">
            <a:off x="5696893" y="1501153"/>
            <a:ext cx="539264" cy="2751823"/>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Connettore 1 55"/>
          <p:cNvCxnSpPr>
            <a:stCxn id="17" idx="2"/>
            <a:endCxn id="18" idx="4"/>
          </p:cNvCxnSpPr>
          <p:nvPr/>
        </p:nvCxnSpPr>
        <p:spPr>
          <a:xfrm rot="10800000">
            <a:off x="4590613" y="2607434"/>
            <a:ext cx="3159118" cy="155073"/>
          </a:xfrm>
          <a:prstGeom prst="line">
            <a:avLst/>
          </a:prstGeom>
        </p:spPr>
        <p:style>
          <a:lnRef idx="2">
            <a:schemeClr val="accent1"/>
          </a:lnRef>
          <a:fillRef idx="0">
            <a:schemeClr val="accent1"/>
          </a:fillRef>
          <a:effectRef idx="1">
            <a:schemeClr val="accent1"/>
          </a:effectRef>
          <a:fontRef idx="minor">
            <a:schemeClr val="tx1"/>
          </a:fontRef>
        </p:style>
      </p:cxnSp>
      <p:sp>
        <p:nvSpPr>
          <p:cNvPr id="57" name="CasellaDiTesto 56"/>
          <p:cNvSpPr txBox="1"/>
          <p:nvPr/>
        </p:nvSpPr>
        <p:spPr>
          <a:xfrm>
            <a:off x="457200" y="5867400"/>
            <a:ext cx="8368037" cy="615553"/>
          </a:xfrm>
          <a:prstGeom prst="rect">
            <a:avLst/>
          </a:prstGeom>
          <a:noFill/>
        </p:spPr>
        <p:txBody>
          <a:bodyPr wrap="square" rtlCol="0">
            <a:spAutoFit/>
          </a:bodyPr>
          <a:lstStyle/>
          <a:p>
            <a:pPr algn="ctr"/>
            <a:r>
              <a:rPr lang="en-GB" sz="1700" b="1" dirty="0" smtClean="0">
                <a:solidFill>
                  <a:srgbClr val="800000"/>
                </a:solidFill>
                <a:latin typeface="Times"/>
                <a:cs typeface="Times"/>
              </a:rPr>
              <a:t>Warning</a:t>
            </a:r>
            <a:r>
              <a:rPr lang="en-GB" sz="1700" dirty="0" smtClean="0">
                <a:latin typeface="Times"/>
                <a:cs typeface="Times"/>
              </a:rPr>
              <a:t>: it is important to note that the different classes or categories of problems are not completely discrete or mutually exclusive. There are overlaps and similarities between them.</a:t>
            </a:r>
            <a:endParaRPr lang="en-GB" sz="1700" dirty="0">
              <a:latin typeface="Times"/>
              <a:cs typeface="Time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037040" y="1783101"/>
            <a:ext cx="5591552" cy="2446824"/>
          </a:xfrm>
          <a:prstGeom prst="rect">
            <a:avLst/>
          </a:prstGeom>
          <a:noFill/>
        </p:spPr>
        <p:txBody>
          <a:bodyPr wrap="square" rtlCol="0">
            <a:spAutoFit/>
          </a:bodyPr>
          <a:lstStyle/>
          <a:p>
            <a:pPr algn="ctr"/>
            <a:r>
              <a:rPr lang="en-GB" sz="1700" b="1" dirty="0" smtClean="0">
                <a:latin typeface="Times"/>
                <a:cs typeface="Times"/>
              </a:rPr>
              <a:t>Logic Problems</a:t>
            </a:r>
          </a:p>
          <a:p>
            <a:endParaRPr lang="it-IT" sz="1700" dirty="0" smtClean="0">
              <a:latin typeface="Times"/>
              <a:cs typeface="Times"/>
            </a:endParaRPr>
          </a:p>
          <a:p>
            <a:pPr algn="just"/>
            <a:r>
              <a:rPr lang="en-GB" sz="1700" dirty="0" smtClean="0">
                <a:latin typeface="Times"/>
                <a:cs typeface="Times"/>
              </a:rPr>
              <a:t>Logic problems tend to be tests of logic that puzzle the learner.  They imply the manipulation of limited elements or variables such as in solving a puzzle.  The learner has to discover a specific method of reasoning that yield the most efficient solution.</a:t>
            </a:r>
          </a:p>
          <a:p>
            <a:r>
              <a:rPr lang="en-GB" sz="1700" dirty="0" smtClean="0">
                <a:latin typeface="Times"/>
                <a:cs typeface="Times"/>
              </a:rPr>
              <a:t>(</a:t>
            </a:r>
            <a:r>
              <a:rPr lang="en-GB" sz="1700" dirty="0" err="1" smtClean="0">
                <a:latin typeface="Times"/>
                <a:cs typeface="Times"/>
              </a:rPr>
              <a:t>Jonassen</a:t>
            </a:r>
            <a:r>
              <a:rPr lang="en-GB" sz="1700" dirty="0" smtClean="0">
                <a:latin typeface="Times"/>
                <a:cs typeface="Times"/>
              </a:rPr>
              <a:t>, 2011a book, p.12)</a:t>
            </a:r>
          </a:p>
          <a:p>
            <a:endParaRPr/>
          </a:p>
        </p:txBody>
      </p:sp>
      <p:sp>
        <p:nvSpPr>
          <p:cNvPr id="6" name="CasellaDiTesto 5"/>
          <p:cNvSpPr txBox="1"/>
          <p:nvPr/>
        </p:nvSpPr>
        <p:spPr>
          <a:xfrm>
            <a:off x="1963536" y="773799"/>
            <a:ext cx="5163054" cy="477054"/>
          </a:xfrm>
          <a:prstGeom prst="rect">
            <a:avLst/>
          </a:prstGeom>
          <a:noFill/>
        </p:spPr>
        <p:txBody>
          <a:bodyPr wrap="none" rtlCol="0">
            <a:spAutoFit/>
          </a:bodyPr>
          <a:lstStyle/>
          <a:p>
            <a:r>
              <a:rPr lang="en-GB" sz="2500" b="1" dirty="0" smtClean="0">
                <a:solidFill>
                  <a:srgbClr val="800000"/>
                </a:solidFill>
                <a:latin typeface="Times"/>
                <a:cs typeface="Times"/>
              </a:rPr>
              <a:t>Types of Problems – Logic Problems</a:t>
            </a:r>
            <a:endParaRPr lang="en-GB" sz="2500" b="1" dirty="0">
              <a:solidFill>
                <a:srgbClr val="800000"/>
              </a:solidFill>
              <a:latin typeface="Times"/>
              <a:cs typeface="Times"/>
            </a:endParaRPr>
          </a:p>
        </p:txBody>
      </p:sp>
      <p:pic>
        <p:nvPicPr>
          <p:cNvPr id="7" name="Immagine 6" descr="Rubik Cube.jpg"/>
          <p:cNvPicPr>
            <a:picLocks noChangeAspect="1"/>
          </p:cNvPicPr>
          <p:nvPr/>
        </p:nvPicPr>
        <p:blipFill>
          <a:blip r:embed="rId2"/>
          <a:stretch>
            <a:fillRect/>
          </a:stretch>
        </p:blipFill>
        <p:spPr>
          <a:xfrm>
            <a:off x="3415756" y="4700507"/>
            <a:ext cx="1730860" cy="1575083"/>
          </a:xfrm>
          <a:prstGeom prst="rect">
            <a:avLst/>
          </a:prstGeom>
        </p:spPr>
      </p:pic>
      <p:pic>
        <p:nvPicPr>
          <p:cNvPr id="8" name="Immagine 7" descr="cube.png"/>
          <p:cNvPicPr>
            <a:picLocks noChangeAspect="1"/>
          </p:cNvPicPr>
          <p:nvPr/>
        </p:nvPicPr>
        <p:blipFill>
          <a:blip r:embed="rId3"/>
          <a:stretch>
            <a:fillRect/>
          </a:stretch>
        </p:blipFill>
        <p:spPr>
          <a:xfrm>
            <a:off x="515264" y="3907142"/>
            <a:ext cx="1662506" cy="1733467"/>
          </a:xfrm>
          <a:prstGeom prst="rect">
            <a:avLst/>
          </a:prstGeom>
        </p:spPr>
      </p:pic>
      <p:pic>
        <p:nvPicPr>
          <p:cNvPr id="12" name="Immagine 11" descr="bt-wp-11a.gif"/>
          <p:cNvPicPr>
            <a:picLocks noChangeAspect="1"/>
          </p:cNvPicPr>
          <p:nvPr/>
        </p:nvPicPr>
        <p:blipFill>
          <a:blip r:embed="rId4"/>
          <a:stretch>
            <a:fillRect/>
          </a:stretch>
        </p:blipFill>
        <p:spPr>
          <a:xfrm>
            <a:off x="7126590" y="3693092"/>
            <a:ext cx="1407461" cy="25824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093030" y="915362"/>
            <a:ext cx="4554728" cy="477054"/>
          </a:xfrm>
          <a:prstGeom prst="rect">
            <a:avLst/>
          </a:prstGeom>
        </p:spPr>
        <p:txBody>
          <a:bodyPr wrap="none">
            <a:spAutoFit/>
          </a:bodyPr>
          <a:lstStyle/>
          <a:p>
            <a:r>
              <a:rPr lang="en-GB" sz="2500" b="1" dirty="0" smtClean="0">
                <a:solidFill>
                  <a:srgbClr val="800000"/>
                </a:solidFill>
                <a:latin typeface="Times"/>
                <a:cs typeface="Times"/>
              </a:rPr>
              <a:t>Types of Problems – Algorithms</a:t>
            </a:r>
            <a:endParaRPr lang="en-GB" sz="2500" b="1" dirty="0">
              <a:solidFill>
                <a:srgbClr val="800000"/>
              </a:solidFill>
              <a:latin typeface="Times"/>
              <a:cs typeface="Times"/>
            </a:endParaRPr>
          </a:p>
        </p:txBody>
      </p:sp>
      <p:sp>
        <p:nvSpPr>
          <p:cNvPr id="6" name="CasellaDiTesto 5"/>
          <p:cNvSpPr txBox="1"/>
          <p:nvPr/>
        </p:nvSpPr>
        <p:spPr>
          <a:xfrm>
            <a:off x="2093030" y="1921435"/>
            <a:ext cx="5395360" cy="2077492"/>
          </a:xfrm>
          <a:prstGeom prst="rect">
            <a:avLst/>
          </a:prstGeom>
          <a:noFill/>
        </p:spPr>
        <p:txBody>
          <a:bodyPr wrap="square" rtlCol="0">
            <a:spAutoFit/>
          </a:bodyPr>
          <a:lstStyle/>
          <a:p>
            <a:pPr algn="ctr"/>
            <a:r>
              <a:rPr lang="en-GB" sz="1700" b="1" dirty="0" smtClean="0">
                <a:solidFill>
                  <a:srgbClr val="000000"/>
                </a:solidFill>
                <a:latin typeface="Times"/>
                <a:cs typeface="Times"/>
              </a:rPr>
              <a:t>Algorithms</a:t>
            </a:r>
          </a:p>
          <a:p>
            <a:endParaRPr lang="en-GB" sz="1700" dirty="0" smtClean="0">
              <a:latin typeface="Times"/>
              <a:cs typeface="Times"/>
            </a:endParaRPr>
          </a:p>
          <a:p>
            <a:pPr algn="just"/>
            <a:r>
              <a:rPr lang="en-GB" sz="1700" dirty="0" smtClean="0">
                <a:latin typeface="Times"/>
                <a:cs typeface="Times"/>
              </a:rPr>
              <a:t>Algorithms are procedures or sequence of steps (manipulations) to calculate or produce correct answers. They are common in math and science at school where they require number comprehension, number production, and calculation. </a:t>
            </a:r>
            <a:endParaRPr lang="en-GB" sz="1000" dirty="0" smtClean="0">
              <a:latin typeface="Times"/>
              <a:cs typeface="Times"/>
            </a:endParaRPr>
          </a:p>
          <a:p>
            <a:endParaRPr lang="it-IT" sz="1000" dirty="0">
              <a:latin typeface="Times"/>
              <a:cs typeface="Times"/>
            </a:endParaRPr>
          </a:p>
        </p:txBody>
      </p:sp>
      <p:pic>
        <p:nvPicPr>
          <p:cNvPr id="7" name="Immagine 6" descr="1-s2.0-S073231231200003X-gr6.jpg"/>
          <p:cNvPicPr>
            <a:picLocks noChangeAspect="1"/>
          </p:cNvPicPr>
          <p:nvPr/>
        </p:nvPicPr>
        <p:blipFill>
          <a:blip r:embed="rId2"/>
          <a:stretch>
            <a:fillRect/>
          </a:stretch>
        </p:blipFill>
        <p:spPr>
          <a:xfrm>
            <a:off x="752184" y="3998927"/>
            <a:ext cx="1521919" cy="1258667"/>
          </a:xfrm>
          <a:prstGeom prst="rect">
            <a:avLst/>
          </a:prstGeom>
        </p:spPr>
      </p:pic>
      <p:pic>
        <p:nvPicPr>
          <p:cNvPr id="8" name="Immagine 7" descr="decision_tree2.jpg"/>
          <p:cNvPicPr>
            <a:picLocks noChangeAspect="1"/>
          </p:cNvPicPr>
          <p:nvPr/>
        </p:nvPicPr>
        <p:blipFill>
          <a:blip r:embed="rId3"/>
          <a:stretch>
            <a:fillRect/>
          </a:stretch>
        </p:blipFill>
        <p:spPr>
          <a:xfrm>
            <a:off x="5505031" y="3998927"/>
            <a:ext cx="2974274" cy="1464830"/>
          </a:xfrm>
          <a:prstGeom prst="rect">
            <a:avLst/>
          </a:prstGeom>
        </p:spPr>
      </p:pic>
      <p:pic>
        <p:nvPicPr>
          <p:cNvPr id="9" name="Immagine 8" descr="2 = 1.jpeg"/>
          <p:cNvPicPr>
            <a:picLocks noChangeAspect="1"/>
          </p:cNvPicPr>
          <p:nvPr/>
        </p:nvPicPr>
        <p:blipFill>
          <a:blip r:embed="rId4"/>
          <a:stretch>
            <a:fillRect/>
          </a:stretch>
        </p:blipFill>
        <p:spPr>
          <a:xfrm>
            <a:off x="3241669" y="4502592"/>
            <a:ext cx="1442089" cy="13854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981200" y="609600"/>
            <a:ext cx="5145209" cy="477054"/>
          </a:xfrm>
          <a:prstGeom prst="rect">
            <a:avLst/>
          </a:prstGeom>
        </p:spPr>
        <p:txBody>
          <a:bodyPr wrap="none">
            <a:spAutoFit/>
          </a:bodyPr>
          <a:lstStyle/>
          <a:p>
            <a:r>
              <a:rPr lang="en-GB" sz="2500" b="1" dirty="0" smtClean="0">
                <a:solidFill>
                  <a:srgbClr val="800000"/>
                </a:solidFill>
                <a:latin typeface="Times"/>
                <a:cs typeface="Times"/>
              </a:rPr>
              <a:t>Types of Problems – Story Problems</a:t>
            </a:r>
            <a:endParaRPr lang="en-GB" sz="2500" b="1" dirty="0">
              <a:solidFill>
                <a:srgbClr val="800000"/>
              </a:solidFill>
              <a:latin typeface="Times"/>
              <a:cs typeface="Times"/>
            </a:endParaRPr>
          </a:p>
        </p:txBody>
      </p:sp>
      <p:sp>
        <p:nvSpPr>
          <p:cNvPr id="5" name="CasellaDiTesto 4"/>
          <p:cNvSpPr txBox="1"/>
          <p:nvPr/>
        </p:nvSpPr>
        <p:spPr>
          <a:xfrm>
            <a:off x="1593771" y="1278208"/>
            <a:ext cx="5946018" cy="2185214"/>
          </a:xfrm>
          <a:prstGeom prst="rect">
            <a:avLst/>
          </a:prstGeom>
          <a:noFill/>
        </p:spPr>
        <p:txBody>
          <a:bodyPr wrap="square" rtlCol="0">
            <a:spAutoFit/>
          </a:bodyPr>
          <a:lstStyle/>
          <a:p>
            <a:pPr algn="ctr"/>
            <a:r>
              <a:rPr lang="en-GB" sz="1700" b="1" dirty="0" smtClean="0">
                <a:solidFill>
                  <a:srgbClr val="000000"/>
                </a:solidFill>
                <a:latin typeface="Times"/>
                <a:cs typeface="Times"/>
              </a:rPr>
              <a:t>Story Problems</a:t>
            </a:r>
          </a:p>
          <a:p>
            <a:pPr algn="just"/>
            <a:endParaRPr lang="it-IT" sz="1700" dirty="0" smtClean="0">
              <a:latin typeface="Times"/>
              <a:cs typeface="Times"/>
            </a:endParaRPr>
          </a:p>
          <a:p>
            <a:pPr algn="just"/>
            <a:r>
              <a:rPr lang="en-GB" sz="1700" dirty="0" smtClean="0">
                <a:latin typeface="Times"/>
                <a:cs typeface="Times"/>
              </a:rPr>
              <a:t>Story problems embed an algorithm problem into a brief story.  They provide a context to the algorithm and learners solve them by (1) identifying key words in the story, (2) selecting the appropriate algorithm and sequence for solving the problem, and (3) applying the algorithm to find the value of the unknown variable. Story problems are also known as </a:t>
            </a:r>
            <a:r>
              <a:rPr lang="en-GB" sz="1700" i="1" dirty="0" smtClean="0">
                <a:latin typeface="Times"/>
                <a:cs typeface="Times"/>
              </a:rPr>
              <a:t>word problems</a:t>
            </a:r>
            <a:r>
              <a:rPr lang="en-GB" sz="1700" dirty="0" smtClean="0">
                <a:latin typeface="Times"/>
                <a:cs typeface="Times"/>
              </a:rPr>
              <a:t>.</a:t>
            </a:r>
          </a:p>
        </p:txBody>
      </p:sp>
      <p:sp>
        <p:nvSpPr>
          <p:cNvPr id="6" name="CasellaDiTesto 5"/>
          <p:cNvSpPr txBox="1"/>
          <p:nvPr/>
        </p:nvSpPr>
        <p:spPr>
          <a:xfrm>
            <a:off x="222364" y="3834695"/>
            <a:ext cx="3182669" cy="1015663"/>
          </a:xfrm>
          <a:prstGeom prst="rect">
            <a:avLst/>
          </a:prstGeom>
          <a:noFill/>
        </p:spPr>
        <p:txBody>
          <a:bodyPr wrap="square" rtlCol="0">
            <a:spAutoFit/>
          </a:bodyPr>
          <a:lstStyle/>
          <a:p>
            <a:r>
              <a:rPr lang="en-GB" sz="1500" dirty="0" err="1" smtClean="0">
                <a:latin typeface="Times"/>
                <a:cs typeface="Times"/>
              </a:rPr>
              <a:t>Adress</a:t>
            </a:r>
            <a:r>
              <a:rPr lang="en-GB" sz="1500" dirty="0" smtClean="0">
                <a:latin typeface="Times"/>
                <a:cs typeface="Times"/>
              </a:rPr>
              <a:t> costs </a:t>
            </a:r>
            <a:r>
              <a:rPr lang="en-GB" sz="1500" dirty="0" smtClean="0">
                <a:latin typeface="Times"/>
                <a:cs typeface="Times"/>
              </a:rPr>
              <a:t>$</a:t>
            </a:r>
            <a:r>
              <a:rPr lang="en-GB" sz="1500" dirty="0" smtClean="0">
                <a:latin typeface="Times"/>
                <a:cs typeface="Times"/>
              </a:rPr>
              <a:t>150.It was marked down </a:t>
            </a:r>
            <a:r>
              <a:rPr lang="en-GB" sz="1500" dirty="0" smtClean="0">
                <a:latin typeface="Times"/>
                <a:cs typeface="Times"/>
              </a:rPr>
              <a:t>20</a:t>
            </a:r>
            <a:r>
              <a:rPr lang="en-GB" sz="1500" dirty="0" smtClean="0">
                <a:latin typeface="Times"/>
                <a:cs typeface="Times"/>
              </a:rPr>
              <a:t>% and there was a </a:t>
            </a:r>
            <a:r>
              <a:rPr lang="en-GB" sz="1500" dirty="0" smtClean="0">
                <a:latin typeface="Times"/>
                <a:cs typeface="Times"/>
              </a:rPr>
              <a:t>10</a:t>
            </a:r>
            <a:r>
              <a:rPr lang="en-GB" sz="1500" dirty="0" smtClean="0">
                <a:latin typeface="Times"/>
                <a:cs typeface="Times"/>
              </a:rPr>
              <a:t>% sale </a:t>
            </a:r>
            <a:r>
              <a:rPr lang="en-GB" sz="1500" dirty="0" smtClean="0">
                <a:latin typeface="Times"/>
                <a:cs typeface="Times"/>
              </a:rPr>
              <a:t>tax</a:t>
            </a:r>
            <a:r>
              <a:rPr lang="en-GB" sz="1500" dirty="0" smtClean="0">
                <a:latin typeface="Times"/>
                <a:cs typeface="Times"/>
              </a:rPr>
              <a:t>. What was the final cost of the </a:t>
            </a:r>
            <a:r>
              <a:rPr lang="en-GB" sz="1500" dirty="0" smtClean="0">
                <a:latin typeface="Times"/>
                <a:cs typeface="Times"/>
              </a:rPr>
              <a:t>dress?</a:t>
            </a:r>
            <a:endParaRPr lang="en-GB" sz="1500" dirty="0">
              <a:latin typeface="Times"/>
              <a:cs typeface="Times"/>
            </a:endParaRPr>
          </a:p>
        </p:txBody>
      </p:sp>
      <p:sp>
        <p:nvSpPr>
          <p:cNvPr id="7" name="Rettangolo 6"/>
          <p:cNvSpPr/>
          <p:nvPr/>
        </p:nvSpPr>
        <p:spPr>
          <a:xfrm>
            <a:off x="5575454" y="3834695"/>
            <a:ext cx="3001232" cy="1246495"/>
          </a:xfrm>
          <a:prstGeom prst="rect">
            <a:avLst/>
          </a:prstGeom>
        </p:spPr>
        <p:txBody>
          <a:bodyPr wrap="square">
            <a:spAutoFit/>
          </a:bodyPr>
          <a:lstStyle/>
          <a:p>
            <a:r>
              <a:rPr lang="en-GB" sz="1500" dirty="0" smtClean="0">
                <a:latin typeface="Times"/>
                <a:cs typeface="Times"/>
              </a:rPr>
              <a:t>There </a:t>
            </a:r>
            <a:r>
              <a:rPr lang="en-GB" sz="1500" dirty="0" smtClean="0">
                <a:latin typeface="Times"/>
                <a:cs typeface="Times"/>
              </a:rPr>
              <a:t>were18 girls and 15 boys on the track </a:t>
            </a:r>
            <a:r>
              <a:rPr lang="en-GB" sz="1500" dirty="0" smtClean="0">
                <a:latin typeface="Times"/>
                <a:cs typeface="Times"/>
              </a:rPr>
              <a:t>team</a:t>
            </a:r>
            <a:r>
              <a:rPr lang="en-GB" sz="1500" dirty="0" smtClean="0">
                <a:latin typeface="Times"/>
                <a:cs typeface="Times"/>
              </a:rPr>
              <a:t>. 7 more girls joined the </a:t>
            </a:r>
            <a:r>
              <a:rPr lang="en-GB" sz="1500" dirty="0" smtClean="0">
                <a:latin typeface="Times"/>
                <a:cs typeface="Times"/>
              </a:rPr>
              <a:t>team</a:t>
            </a:r>
            <a:r>
              <a:rPr lang="en-GB" sz="1500" dirty="0" smtClean="0">
                <a:latin typeface="Times"/>
                <a:cs typeface="Times"/>
              </a:rPr>
              <a:t>. 4 boys quit the </a:t>
            </a:r>
            <a:r>
              <a:rPr lang="en-GB" sz="1500" dirty="0" smtClean="0">
                <a:latin typeface="Times"/>
                <a:cs typeface="Times"/>
              </a:rPr>
              <a:t>team</a:t>
            </a:r>
            <a:r>
              <a:rPr lang="en-GB" sz="1500" dirty="0" smtClean="0">
                <a:latin typeface="Times"/>
                <a:cs typeface="Times"/>
              </a:rPr>
              <a:t>. How many children were on the track team </a:t>
            </a:r>
            <a:r>
              <a:rPr lang="en-GB" sz="1500" dirty="0" smtClean="0">
                <a:latin typeface="Times"/>
                <a:cs typeface="Times"/>
              </a:rPr>
              <a:t>then?</a:t>
            </a:r>
            <a:endParaRPr lang="en-GB" sz="1500" dirty="0">
              <a:latin typeface="Times"/>
              <a:cs typeface="Times"/>
            </a:endParaRPr>
          </a:p>
        </p:txBody>
      </p:sp>
      <p:pic>
        <p:nvPicPr>
          <p:cNvPr id="9" name="Immagine 8" descr="198328_315092998578622_330413064_n.jpg"/>
          <p:cNvPicPr>
            <a:picLocks noChangeAspect="1"/>
          </p:cNvPicPr>
          <p:nvPr/>
        </p:nvPicPr>
        <p:blipFill>
          <a:blip r:embed="rId2"/>
          <a:stretch>
            <a:fillRect/>
          </a:stretch>
        </p:blipFill>
        <p:spPr>
          <a:xfrm>
            <a:off x="3545234" y="4510838"/>
            <a:ext cx="1552031" cy="18624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78304" y="1847217"/>
            <a:ext cx="6036896" cy="1862048"/>
          </a:xfrm>
          <a:prstGeom prst="rect">
            <a:avLst/>
          </a:prstGeom>
          <a:noFill/>
        </p:spPr>
        <p:txBody>
          <a:bodyPr wrap="square" rtlCol="0">
            <a:spAutoFit/>
          </a:bodyPr>
          <a:lstStyle/>
          <a:p>
            <a:pPr algn="ctr"/>
            <a:r>
              <a:rPr lang="en-GB" sz="1500" b="1" dirty="0" smtClean="0">
                <a:solidFill>
                  <a:srgbClr val="000000"/>
                </a:solidFill>
                <a:latin typeface="Times"/>
                <a:cs typeface="Times"/>
              </a:rPr>
              <a:t>Rule Using/ Rule Induction Problem</a:t>
            </a:r>
          </a:p>
          <a:p>
            <a:endParaRPr lang="it-IT" sz="1500" dirty="0" smtClean="0">
              <a:latin typeface="Times"/>
              <a:cs typeface="Times"/>
            </a:endParaRPr>
          </a:p>
          <a:p>
            <a:pPr algn="just"/>
            <a:r>
              <a:rPr lang="en-GB" sz="1500" dirty="0" smtClean="0">
                <a:latin typeface="Times"/>
                <a:cs typeface="Times"/>
              </a:rPr>
              <a:t>Rule using problems have the clear purpose or goal of finding the most relevant information or product sources in the least amount of time. They are constrained but not restricted to a specific procedure or method as in the case of using an online search system or library catalogue to find scientific information.  </a:t>
            </a:r>
            <a:endParaRPr lang="it-IT" sz="1500" dirty="0" smtClean="0">
              <a:latin typeface="Times"/>
              <a:cs typeface="Times"/>
            </a:endParaRPr>
          </a:p>
          <a:p>
            <a:endParaRPr lang="it-IT" sz="1000" dirty="0">
              <a:latin typeface="Times"/>
              <a:cs typeface="Times"/>
            </a:endParaRPr>
          </a:p>
        </p:txBody>
      </p:sp>
      <p:sp>
        <p:nvSpPr>
          <p:cNvPr id="5" name="Rettangolo 4"/>
          <p:cNvSpPr/>
          <p:nvPr/>
        </p:nvSpPr>
        <p:spPr>
          <a:xfrm>
            <a:off x="1860911" y="808158"/>
            <a:ext cx="5875952" cy="477054"/>
          </a:xfrm>
          <a:prstGeom prst="rect">
            <a:avLst/>
          </a:prstGeom>
        </p:spPr>
        <p:txBody>
          <a:bodyPr wrap="none">
            <a:spAutoFit/>
          </a:bodyPr>
          <a:lstStyle/>
          <a:p>
            <a:r>
              <a:rPr lang="en-GB" sz="2500" b="1" dirty="0" smtClean="0">
                <a:solidFill>
                  <a:srgbClr val="800000"/>
                </a:solidFill>
                <a:latin typeface="Times"/>
                <a:cs typeface="Times"/>
              </a:rPr>
              <a:t>Types of Problems – Rule-using Problems</a:t>
            </a:r>
            <a:endParaRPr lang="en-GB" sz="2500" b="1" dirty="0">
              <a:solidFill>
                <a:srgbClr val="800000"/>
              </a:solidFill>
              <a:latin typeface="Times"/>
              <a:cs typeface="Times"/>
            </a:endParaRPr>
          </a:p>
        </p:txBody>
      </p:sp>
      <p:pic>
        <p:nvPicPr>
          <p:cNvPr id="6" name="Immagine 5" descr="card-catalog.jpg"/>
          <p:cNvPicPr>
            <a:picLocks noChangeAspect="1"/>
          </p:cNvPicPr>
          <p:nvPr/>
        </p:nvPicPr>
        <p:blipFill>
          <a:blip r:embed="rId2" cstate="print"/>
          <a:stretch>
            <a:fillRect/>
          </a:stretch>
        </p:blipFill>
        <p:spPr>
          <a:xfrm>
            <a:off x="358143" y="3709266"/>
            <a:ext cx="2370486" cy="1647688"/>
          </a:xfrm>
          <a:prstGeom prst="rect">
            <a:avLst/>
          </a:prstGeom>
        </p:spPr>
      </p:pic>
      <p:pic>
        <p:nvPicPr>
          <p:cNvPr id="7" name="Immagine 6" descr="Unknown.jpeg"/>
          <p:cNvPicPr>
            <a:picLocks noChangeAspect="1"/>
          </p:cNvPicPr>
          <p:nvPr/>
        </p:nvPicPr>
        <p:blipFill>
          <a:blip r:embed="rId3"/>
          <a:stretch>
            <a:fillRect/>
          </a:stretch>
        </p:blipFill>
        <p:spPr>
          <a:xfrm>
            <a:off x="6012154" y="3573748"/>
            <a:ext cx="2296551" cy="1783205"/>
          </a:xfrm>
          <a:prstGeom prst="rect">
            <a:avLst/>
          </a:prstGeom>
        </p:spPr>
      </p:pic>
      <p:pic>
        <p:nvPicPr>
          <p:cNvPr id="8" name="Immagine 7" descr="Unknown.jpeg"/>
          <p:cNvPicPr>
            <a:picLocks noChangeAspect="1"/>
          </p:cNvPicPr>
          <p:nvPr/>
        </p:nvPicPr>
        <p:blipFill>
          <a:blip r:embed="rId4"/>
          <a:stretch>
            <a:fillRect/>
          </a:stretch>
        </p:blipFill>
        <p:spPr>
          <a:xfrm>
            <a:off x="3274108" y="4665351"/>
            <a:ext cx="2227731" cy="163599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e29489c09c3c63187c2677341ee6319b0e3d0"/>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2293</TotalTime>
  <Words>1558</Words>
  <Application>Microsoft Macintosh PowerPoint</Application>
  <PresentationFormat>Presentazione su schermo (4:3)</PresentationFormat>
  <Paragraphs>150</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Company>Fondazione Mondo Digitale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f.fagnini</dc:creator>
  <cp:lastModifiedBy>Sala Acquedotti</cp:lastModifiedBy>
  <cp:revision>187</cp:revision>
  <dcterms:created xsi:type="dcterms:W3CDTF">2013-03-24T20:17:34Z</dcterms:created>
  <dcterms:modified xsi:type="dcterms:W3CDTF">2013-03-26T12:20:23Z</dcterms:modified>
</cp:coreProperties>
</file>