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2" r:id="rId9"/>
  </p:sldIdLst>
  <p:sldSz cx="9144000" cy="6858000" type="screen4x3"/>
  <p:notesSz cx="6858000" cy="9144000"/>
  <p:custDataLst>
    <p:tags r:id="rId11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09407"/>
    <a:srgbClr val="4FD71F"/>
    <a:srgbClr val="08E14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53134-C31E-B14A-B91B-EB6445119C97}" type="datetimeFigureOut">
              <a:rPr lang="it-IT" smtClean="0"/>
              <a:pPr/>
              <a:t>26/03/2013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97F6-F01B-F14E-9E17-1A0CBD1BE9B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26/03/2013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26/03/2013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26/03/2013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26/03/2013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26/03/2013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26/03/2013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26/03/2013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26/03/2013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26/03/2013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26/03/2013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26/03/2013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2A92-00BD-4BAD-A02D-B05B4CC5B5ED}" type="datetimeFigureOut">
              <a:rPr lang="it-IT" smtClean="0"/>
              <a:pPr/>
              <a:t>26/03/2013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tangolo arrotondato 28"/>
          <p:cNvSpPr/>
          <p:nvPr/>
        </p:nvSpPr>
        <p:spPr>
          <a:xfrm>
            <a:off x="1742651" y="1525914"/>
            <a:ext cx="6054977" cy="3366856"/>
          </a:xfrm>
          <a:prstGeom prst="roundRect">
            <a:avLst/>
          </a:prstGeom>
          <a:solidFill>
            <a:srgbClr val="FFE4A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900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pPr algn="ctr"/>
            <a:r>
              <a:rPr lang="it-IT" sz="2500" b="1" dirty="0" smtClean="0">
                <a:solidFill>
                  <a:srgbClr val="800000"/>
                </a:solidFill>
                <a:latin typeface="Times"/>
                <a:cs typeface="Times"/>
              </a:rPr>
              <a:t>5Ms </a:t>
            </a:r>
            <a:r>
              <a:rPr lang="it-IT" sz="2500" b="1" dirty="0" err="1" smtClean="0">
                <a:solidFill>
                  <a:srgbClr val="800000"/>
                </a:solidFill>
                <a:latin typeface="Times"/>
                <a:cs typeface="Times"/>
              </a:rPr>
              <a:t>–</a:t>
            </a:r>
            <a:r>
              <a:rPr lang="it-IT" sz="2500" b="1" dirty="0" smtClean="0">
                <a:solidFill>
                  <a:srgbClr val="800000"/>
                </a:solidFill>
                <a:latin typeface="Times"/>
                <a:cs typeface="Times"/>
              </a:rPr>
              <a:t> “</a:t>
            </a:r>
            <a:r>
              <a:rPr lang="it-IT" sz="2500" b="1" dirty="0" err="1" smtClean="0">
                <a:solidFill>
                  <a:srgbClr val="800000"/>
                </a:solidFill>
                <a:latin typeface="Times"/>
                <a:cs typeface="Times"/>
              </a:rPr>
              <a:t>Fivems</a:t>
            </a:r>
            <a:r>
              <a:rPr lang="it-IT" sz="2500" b="1" dirty="0" smtClean="0">
                <a:solidFill>
                  <a:srgbClr val="800000"/>
                </a:solidFill>
                <a:latin typeface="Times"/>
                <a:cs typeface="Times"/>
              </a:rPr>
              <a:t>”</a:t>
            </a:r>
          </a:p>
          <a:p>
            <a:pPr algn="ctr"/>
            <a:endParaRPr lang="it-IT" sz="2300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pPr algn="ctr"/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Multimedia, </a:t>
            </a:r>
          </a:p>
          <a:p>
            <a:pPr algn="ctr"/>
            <a:r>
              <a:rPr lang="it-IT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Multi-dimensional</a:t>
            </a:r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, </a:t>
            </a:r>
          </a:p>
          <a:p>
            <a:pPr algn="ctr"/>
            <a:r>
              <a:rPr lang="it-IT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Multi-role</a:t>
            </a:r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, </a:t>
            </a:r>
          </a:p>
          <a:p>
            <a:pPr algn="ctr"/>
            <a:r>
              <a:rPr lang="it-IT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Multi-didactic</a:t>
            </a:r>
          </a:p>
          <a:p>
            <a:pPr algn="ctr"/>
            <a:r>
              <a:rPr lang="it-IT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Micro-modules</a:t>
            </a:r>
            <a:endParaRPr lang="it-IT" sz="2300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endParaRPr lang="it-IT" sz="1000" dirty="0" smtClean="0">
              <a:solidFill>
                <a:schemeClr val="tx1"/>
              </a:solidFill>
              <a:latin typeface="Times"/>
              <a:cs typeface="Times"/>
            </a:endParaRPr>
          </a:p>
          <a:p>
            <a:r>
              <a:rPr lang="it-IT" sz="1500" dirty="0" smtClean="0">
                <a:solidFill>
                  <a:schemeClr val="tx1"/>
                </a:solidFill>
                <a:latin typeface="Times"/>
                <a:cs typeface="Time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tangolo arrotondato 28"/>
          <p:cNvSpPr/>
          <p:nvPr/>
        </p:nvSpPr>
        <p:spPr>
          <a:xfrm>
            <a:off x="1142077" y="1358556"/>
            <a:ext cx="7000144" cy="46072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900" b="1" dirty="0" smtClean="0">
                <a:solidFill>
                  <a:srgbClr val="800000"/>
                </a:solidFill>
                <a:latin typeface="Times"/>
                <a:cs typeface="Times"/>
              </a:rPr>
              <a:t>Multimedia, </a:t>
            </a:r>
            <a:r>
              <a:rPr lang="it-IT" sz="1900" b="1" dirty="0" err="1" smtClean="0">
                <a:solidFill>
                  <a:srgbClr val="800000"/>
                </a:solidFill>
                <a:latin typeface="Times"/>
                <a:cs typeface="Times"/>
              </a:rPr>
              <a:t>Multi-dimensional</a:t>
            </a:r>
            <a:r>
              <a:rPr lang="it-IT" sz="1900" b="1" dirty="0" smtClean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it-IT" sz="1900" b="1" dirty="0" err="1" smtClean="0">
                <a:solidFill>
                  <a:srgbClr val="800000"/>
                </a:solidFill>
                <a:latin typeface="Times"/>
                <a:cs typeface="Times"/>
              </a:rPr>
              <a:t>Multi-role</a:t>
            </a:r>
            <a:r>
              <a:rPr lang="it-IT" sz="1900" b="1" dirty="0" smtClean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it-IT" sz="1900" b="1" dirty="0" err="1" smtClean="0">
                <a:solidFill>
                  <a:srgbClr val="800000"/>
                </a:solidFill>
                <a:latin typeface="Times"/>
                <a:cs typeface="Times"/>
              </a:rPr>
              <a:t>Multi-didacticMicro-modules</a:t>
            </a:r>
            <a:r>
              <a:rPr lang="it-IT" sz="1900" b="1" dirty="0" smtClean="0">
                <a:solidFill>
                  <a:srgbClr val="800000"/>
                </a:solidFill>
                <a:latin typeface="Times"/>
                <a:cs typeface="Times"/>
              </a:rPr>
              <a:t> (5Ms </a:t>
            </a:r>
            <a:r>
              <a:rPr lang="it-IT" sz="1900" b="1" dirty="0" err="1" smtClean="0">
                <a:solidFill>
                  <a:srgbClr val="800000"/>
                </a:solidFill>
                <a:latin typeface="Times"/>
                <a:cs typeface="Times"/>
              </a:rPr>
              <a:t>–</a:t>
            </a:r>
            <a:r>
              <a:rPr lang="it-IT" sz="1900" b="1" dirty="0" smtClean="0">
                <a:solidFill>
                  <a:srgbClr val="800000"/>
                </a:solidFill>
                <a:latin typeface="Times"/>
                <a:cs typeface="Times"/>
              </a:rPr>
              <a:t> “</a:t>
            </a:r>
            <a:r>
              <a:rPr lang="it-IT" sz="1900" b="1" dirty="0" err="1" smtClean="0">
                <a:solidFill>
                  <a:srgbClr val="800000"/>
                </a:solidFill>
                <a:latin typeface="Times"/>
                <a:cs typeface="Times"/>
              </a:rPr>
              <a:t>Fivems</a:t>
            </a:r>
            <a:r>
              <a:rPr lang="it-IT" sz="1900" b="1" dirty="0" smtClean="0">
                <a:solidFill>
                  <a:srgbClr val="800000"/>
                </a:solidFill>
                <a:latin typeface="Times"/>
                <a:cs typeface="Times"/>
              </a:rPr>
              <a:t>”)</a:t>
            </a:r>
          </a:p>
          <a:p>
            <a:endParaRPr lang="it-IT" sz="1000" dirty="0" smtClean="0">
              <a:solidFill>
                <a:schemeClr val="tx1"/>
              </a:solidFill>
              <a:latin typeface="Times"/>
              <a:cs typeface="Times"/>
            </a:endParaRPr>
          </a:p>
          <a:p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5Ms are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didacticensemblesofknowledgeobjectsaiming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 at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facilitatinglearning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 - or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evenbetterlearning-to-learn–ofspecificwell-definedconcepts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,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methods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 and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activities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.  </a:t>
            </a:r>
          </a:p>
          <a:p>
            <a:endParaRPr lang="it-IT" sz="1700" dirty="0" smtClean="0">
              <a:solidFill>
                <a:schemeClr val="tx1"/>
              </a:solidFill>
              <a:latin typeface="Times"/>
              <a:cs typeface="Times"/>
            </a:endParaRPr>
          </a:p>
          <a:p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5Ms are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pedagogically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,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cognitively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 and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technologically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 innovative and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seektoprovideknowledgeofpracticalvalue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 inside the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processofeducationfor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 life.  </a:t>
            </a:r>
          </a:p>
          <a:p>
            <a:endParaRPr lang="it-IT" sz="1700" dirty="0" smtClean="0">
              <a:solidFill>
                <a:schemeClr val="tx1"/>
              </a:solidFill>
              <a:latin typeface="Times"/>
              <a:cs typeface="Times"/>
            </a:endParaRPr>
          </a:p>
          <a:p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5Ms are 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pedagogically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 “provocative” in the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sensethattheymuststimulate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 and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empower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 the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learnersto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  take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property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 and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buildtheirownlearningpaths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.  </a:t>
            </a:r>
          </a:p>
          <a:p>
            <a:endParaRPr lang="it-IT" sz="1700" dirty="0" smtClean="0">
              <a:solidFill>
                <a:schemeClr val="tx1"/>
              </a:solidFill>
              <a:latin typeface="Times"/>
              <a:cs typeface="Times"/>
            </a:endParaRPr>
          </a:p>
          <a:p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5Ms are multimedia,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multi-dimensional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,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multi-role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 and </a:t>
            </a:r>
            <a:r>
              <a:rPr lang="it-IT" sz="1700" dirty="0" err="1" smtClean="0">
                <a:solidFill>
                  <a:schemeClr val="tx1"/>
                </a:solidFill>
                <a:latin typeface="Times"/>
                <a:cs typeface="Times"/>
              </a:rPr>
              <a:t>multi-didactic</a:t>
            </a:r>
            <a:r>
              <a:rPr lang="it-IT" sz="1700" dirty="0" smtClean="0">
                <a:solidFill>
                  <a:schemeClr val="tx1"/>
                </a:solidFill>
                <a:latin typeface="Times"/>
                <a:cs typeface="Times"/>
              </a:rPr>
              <a:t>.</a:t>
            </a:r>
          </a:p>
          <a:p>
            <a:endParaRPr lang="it-IT" sz="1500" dirty="0" smtClean="0">
              <a:solidFill>
                <a:schemeClr val="tx1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 descr="teachingMethodology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27" y="4160378"/>
            <a:ext cx="2906887" cy="2057770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553422" y="498622"/>
            <a:ext cx="7884233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900" b="1" dirty="0" smtClean="0">
                <a:solidFill>
                  <a:srgbClr val="800000"/>
                </a:solidFill>
                <a:latin typeface="Times"/>
                <a:cs typeface="Times"/>
              </a:rPr>
              <a:t>5Ms (“</a:t>
            </a:r>
            <a:r>
              <a:rPr lang="en-GB" sz="1900" b="1" dirty="0" err="1" smtClean="0">
                <a:solidFill>
                  <a:srgbClr val="800000"/>
                </a:solidFill>
                <a:latin typeface="Times"/>
                <a:cs typeface="Times"/>
              </a:rPr>
              <a:t>Fivems</a:t>
            </a:r>
            <a:r>
              <a:rPr lang="en-GB" sz="1900" b="1" dirty="0" smtClean="0">
                <a:solidFill>
                  <a:srgbClr val="800000"/>
                </a:solidFill>
                <a:latin typeface="Times"/>
                <a:cs typeface="Times"/>
              </a:rPr>
              <a:t>”) Approach</a:t>
            </a:r>
          </a:p>
          <a:p>
            <a:pPr algn="ctr"/>
            <a:endParaRPr lang="en-GB" sz="1900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pPr algn="ctr"/>
            <a:r>
              <a:rPr lang="en-GB" sz="1900" b="1" dirty="0" smtClean="0">
                <a:solidFill>
                  <a:srgbClr val="800000"/>
                </a:solidFill>
                <a:latin typeface="Times"/>
                <a:cs typeface="Times"/>
              </a:rPr>
              <a:t>Multimedia, Multi-role, Multi-dimensional, Multi-didactic Micro-modules </a:t>
            </a:r>
            <a:endParaRPr lang="en-GB" sz="19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11" name="Immagine 10" descr="Multimedia_150710.jp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970" y="1646599"/>
            <a:ext cx="2181471" cy="1854250"/>
          </a:xfrm>
          <a:prstGeom prst="rect">
            <a:avLst/>
          </a:prstGeom>
        </p:spPr>
      </p:pic>
      <p:pic>
        <p:nvPicPr>
          <p:cNvPr id="12" name="Immagine 11" descr="Wearing-Multiple-Hat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6971" y="4307831"/>
            <a:ext cx="2016089" cy="2067783"/>
          </a:xfrm>
          <a:prstGeom prst="rect">
            <a:avLst/>
          </a:prstGeom>
        </p:spPr>
      </p:pic>
      <p:pic>
        <p:nvPicPr>
          <p:cNvPr id="13" name="Immagine 12" descr="multiple_intelligences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6971" y="1646599"/>
            <a:ext cx="2290544" cy="2290544"/>
          </a:xfrm>
          <a:prstGeom prst="rect">
            <a:avLst/>
          </a:prstGeom>
        </p:spPr>
      </p:pic>
      <p:sp>
        <p:nvSpPr>
          <p:cNvPr id="4" name="Ovale 3"/>
          <p:cNvSpPr/>
          <p:nvPr/>
        </p:nvSpPr>
        <p:spPr>
          <a:xfrm rot="19836554">
            <a:off x="4624560" y="2450352"/>
            <a:ext cx="2291048" cy="112665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800000"/>
                </a:solidFill>
                <a:latin typeface="Times"/>
                <a:cs typeface="Times"/>
              </a:rPr>
              <a:t>Multi-dimensional</a:t>
            </a:r>
            <a:endParaRPr lang="en-GB" sz="14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Ovale 4"/>
          <p:cNvSpPr/>
          <p:nvPr/>
        </p:nvSpPr>
        <p:spPr>
          <a:xfrm rot="1521369">
            <a:off x="2563322" y="2441446"/>
            <a:ext cx="2223474" cy="120729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800000"/>
                </a:solidFill>
                <a:latin typeface="Times"/>
                <a:cs typeface="Times"/>
              </a:rPr>
              <a:t>Multimedia</a:t>
            </a:r>
            <a:endParaRPr lang="en-GB" sz="14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7" name="Ovale 6"/>
          <p:cNvSpPr/>
          <p:nvPr/>
        </p:nvSpPr>
        <p:spPr>
          <a:xfrm rot="20070282">
            <a:off x="2429115" y="3904064"/>
            <a:ext cx="2382621" cy="112665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800000"/>
                </a:solidFill>
                <a:latin typeface="Times"/>
                <a:cs typeface="Times"/>
              </a:rPr>
              <a:t>Multi-didactic</a:t>
            </a:r>
            <a:endParaRPr lang="en-GB" sz="14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8" name="Ovale 7"/>
          <p:cNvSpPr/>
          <p:nvPr/>
        </p:nvSpPr>
        <p:spPr>
          <a:xfrm rot="1339363">
            <a:off x="4643170" y="3883500"/>
            <a:ext cx="2256090" cy="122249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800000"/>
                </a:solidFill>
                <a:latin typeface="Times"/>
                <a:cs typeface="Times"/>
              </a:rPr>
              <a:t>Multi-role</a:t>
            </a:r>
            <a:endParaRPr lang="en-GB" sz="14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9" name="Ovale 8"/>
          <p:cNvSpPr/>
          <p:nvPr/>
        </p:nvSpPr>
        <p:spPr>
          <a:xfrm>
            <a:off x="3968963" y="3253036"/>
            <a:ext cx="1344665" cy="90734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800000"/>
                </a:solidFill>
                <a:latin typeface="Times"/>
                <a:cs typeface="Times"/>
              </a:rPr>
              <a:t>5Ms</a:t>
            </a:r>
            <a:endParaRPr lang="en-GB" sz="14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2377011" y="498622"/>
            <a:ext cx="42370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b="1" dirty="0" smtClean="0">
                <a:solidFill>
                  <a:srgbClr val="800000"/>
                </a:solidFill>
                <a:latin typeface="Times"/>
                <a:cs typeface="Times"/>
              </a:rPr>
              <a:t>5Ms (“</a:t>
            </a:r>
            <a:r>
              <a:rPr lang="en-GB" sz="2500" b="1" dirty="0" err="1" smtClean="0">
                <a:solidFill>
                  <a:srgbClr val="800000"/>
                </a:solidFill>
                <a:latin typeface="Times"/>
                <a:cs typeface="Times"/>
              </a:rPr>
              <a:t>Fivems</a:t>
            </a:r>
            <a:r>
              <a:rPr lang="en-GB" sz="2500" b="1" dirty="0" smtClean="0">
                <a:solidFill>
                  <a:srgbClr val="800000"/>
                </a:solidFill>
                <a:latin typeface="Times"/>
                <a:cs typeface="Times"/>
              </a:rPr>
              <a:t>”) - Multimedia</a:t>
            </a:r>
            <a:endParaRPr lang="en-GB" sz="25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11" name="Immagine 10" descr="Multimedia_150710.jp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658" y="2717098"/>
            <a:ext cx="3587244" cy="3049157"/>
          </a:xfrm>
          <a:prstGeom prst="rect">
            <a:avLst/>
          </a:prstGeom>
        </p:spPr>
      </p:pic>
      <p:sp>
        <p:nvSpPr>
          <p:cNvPr id="15" name="Rettangolo arrotondato 14"/>
          <p:cNvSpPr/>
          <p:nvPr/>
        </p:nvSpPr>
        <p:spPr>
          <a:xfrm>
            <a:off x="1063313" y="1324259"/>
            <a:ext cx="7088754" cy="807257"/>
          </a:xfrm>
          <a:prstGeom prst="roundRect">
            <a:avLst/>
          </a:prstGeom>
          <a:solidFill>
            <a:srgbClr val="FFD22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pPr algn="ctr"/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5Ms are multimedia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since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they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blend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knowledge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objects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using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videos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, audio, text,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tools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games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exercises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templates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, etc.</a:t>
            </a:r>
          </a:p>
          <a:p>
            <a:pPr algn="ctr"/>
            <a:endParaRPr lang="en-GB" dirty="0"/>
          </a:p>
        </p:txBody>
      </p:sp>
      <p:sp>
        <p:nvSpPr>
          <p:cNvPr id="17" name="Ovale 16"/>
          <p:cNvSpPr/>
          <p:nvPr/>
        </p:nvSpPr>
        <p:spPr>
          <a:xfrm rot="1521369">
            <a:off x="4793999" y="4047323"/>
            <a:ext cx="2223474" cy="120729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800000"/>
                </a:solidFill>
                <a:latin typeface="Times"/>
                <a:cs typeface="Times"/>
              </a:rPr>
              <a:t>Multimedia</a:t>
            </a:r>
            <a:endParaRPr lang="en-GB" sz="14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18" name="Ovale 17"/>
          <p:cNvSpPr/>
          <p:nvPr/>
        </p:nvSpPr>
        <p:spPr>
          <a:xfrm>
            <a:off x="6199640" y="4858913"/>
            <a:ext cx="1344665" cy="90734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800000"/>
                </a:solidFill>
                <a:latin typeface="Times"/>
                <a:cs typeface="Times"/>
              </a:rPr>
              <a:t>5Ms</a:t>
            </a:r>
            <a:endParaRPr lang="en-GB" sz="14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2113435" y="498622"/>
            <a:ext cx="4764208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5Ms (“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Fivems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”) - Multi-dimensional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13" name="Immagine 12" descr="multiple_intelligenc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0703" y="2704614"/>
            <a:ext cx="3947031" cy="3947031"/>
          </a:xfrm>
          <a:prstGeom prst="rect">
            <a:avLst/>
          </a:prstGeom>
        </p:spPr>
      </p:pic>
      <p:sp>
        <p:nvSpPr>
          <p:cNvPr id="14" name="Rettangolo arrotondato 13"/>
          <p:cNvSpPr/>
          <p:nvPr/>
        </p:nvSpPr>
        <p:spPr>
          <a:xfrm>
            <a:off x="1063313" y="1395283"/>
            <a:ext cx="7088754" cy="1122284"/>
          </a:xfrm>
          <a:prstGeom prst="roundRect">
            <a:avLst/>
          </a:prstGeom>
          <a:solidFill>
            <a:srgbClr val="FFD22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pPr algn="ctr"/>
            <a:endParaRPr lang="it-IT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pPr algn="ctr"/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5Ms are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multi-dimensional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since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they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address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the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rich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human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cognitive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richness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possibilities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by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blending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multiple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forms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of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knowledge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arts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fun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and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any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other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possibility</a:t>
            </a:r>
            <a:r>
              <a:rPr lang="it-IT" dirty="0" smtClean="0">
                <a:solidFill>
                  <a:schemeClr val="tx1"/>
                </a:solidFill>
                <a:latin typeface="Times"/>
                <a:cs typeface="Times"/>
              </a:rPr>
              <a:t>.</a:t>
            </a:r>
          </a:p>
          <a:p>
            <a:pPr algn="ctr"/>
            <a:endParaRPr lang="it-IT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pPr algn="ctr"/>
            <a:endParaRPr lang="en-GB" dirty="0"/>
          </a:p>
        </p:txBody>
      </p:sp>
      <p:sp>
        <p:nvSpPr>
          <p:cNvPr id="20" name="Ovale 19"/>
          <p:cNvSpPr/>
          <p:nvPr/>
        </p:nvSpPr>
        <p:spPr>
          <a:xfrm rot="19836554">
            <a:off x="1848639" y="4556360"/>
            <a:ext cx="2291048" cy="112665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800000"/>
                </a:solidFill>
                <a:latin typeface="Times"/>
                <a:cs typeface="Times"/>
              </a:rPr>
              <a:t>Multi-dimensional</a:t>
            </a:r>
            <a:endParaRPr lang="en-GB" sz="14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21" name="Ovale 20"/>
          <p:cNvSpPr/>
          <p:nvPr/>
        </p:nvSpPr>
        <p:spPr>
          <a:xfrm>
            <a:off x="1193042" y="5359044"/>
            <a:ext cx="1344665" cy="90734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800000"/>
                </a:solidFill>
                <a:latin typeface="Times"/>
                <a:cs typeface="Times"/>
              </a:rPr>
              <a:t>5Ms</a:t>
            </a:r>
            <a:endParaRPr lang="en-GB" sz="14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1657734" y="498622"/>
            <a:ext cx="603619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5Ms (“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Fivems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”) - Multi-role (“Multiple Hats”)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12" name="Immagine 11" descr="Wearing-Multiple-Hat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053" y="2945671"/>
            <a:ext cx="3568567" cy="3660067"/>
          </a:xfrm>
          <a:prstGeom prst="rect">
            <a:avLst/>
          </a:prstGeom>
        </p:spPr>
      </p:pic>
      <p:sp>
        <p:nvSpPr>
          <p:cNvPr id="14" name="Rettangolo arrotondato 13"/>
          <p:cNvSpPr/>
          <p:nvPr/>
        </p:nvSpPr>
        <p:spPr>
          <a:xfrm>
            <a:off x="1023931" y="1230392"/>
            <a:ext cx="7088754" cy="1339051"/>
          </a:xfrm>
          <a:prstGeom prst="roundRect">
            <a:avLst/>
          </a:prstGeom>
          <a:solidFill>
            <a:srgbClr val="FFD22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pPr algn="ctr"/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5Ms are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multi-role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since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they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allow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the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learners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to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play diverse (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desired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)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roles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inside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learning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groups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for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instance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, creative,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energizer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developer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explorer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troubleshooter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, reporter,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poet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comedian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, etc.</a:t>
            </a:r>
          </a:p>
          <a:p>
            <a:pPr algn="ctr"/>
            <a:endParaRPr lang="en-GB" dirty="0"/>
          </a:p>
        </p:txBody>
      </p:sp>
      <p:sp>
        <p:nvSpPr>
          <p:cNvPr id="15" name="Ovale 14"/>
          <p:cNvSpPr/>
          <p:nvPr/>
        </p:nvSpPr>
        <p:spPr>
          <a:xfrm rot="1339363">
            <a:off x="2144874" y="4543025"/>
            <a:ext cx="2256090" cy="122249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800000"/>
                </a:solidFill>
                <a:latin typeface="Times"/>
                <a:cs typeface="Times"/>
              </a:rPr>
              <a:t>Multi-role</a:t>
            </a:r>
            <a:endParaRPr lang="en-GB" sz="14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17" name="Ovale 16"/>
          <p:cNvSpPr/>
          <p:nvPr/>
        </p:nvSpPr>
        <p:spPr>
          <a:xfrm>
            <a:off x="1470667" y="3912561"/>
            <a:ext cx="1344665" cy="90734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800000"/>
                </a:solidFill>
                <a:latin typeface="Times"/>
                <a:cs typeface="Times"/>
              </a:rPr>
              <a:t>5Ms</a:t>
            </a:r>
            <a:endParaRPr lang="en-GB" sz="14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 descr="teachingMethodology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478" y="2973404"/>
            <a:ext cx="4741047" cy="3356163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2375839" y="498622"/>
            <a:ext cx="4239399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5Ms (“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Fivems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”) - Multi-didactic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17" name="Rettangolo arrotondato 16"/>
          <p:cNvSpPr/>
          <p:nvPr/>
        </p:nvSpPr>
        <p:spPr>
          <a:xfrm>
            <a:off x="876317" y="1230392"/>
            <a:ext cx="7305355" cy="1339051"/>
          </a:xfrm>
          <a:prstGeom prst="roundRect">
            <a:avLst/>
          </a:prstGeom>
          <a:solidFill>
            <a:srgbClr val="FFD22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pPr algn="ctr"/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5Ms are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multi-didactic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since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they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facilitate the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selection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and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application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of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multiple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didactic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paths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to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stimulate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the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most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effective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forms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of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learning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in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accordance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with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the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attributes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of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learning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individual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or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groups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including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teachers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learners</a:t>
            </a:r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 and </a:t>
            </a:r>
            <a:r>
              <a:rPr lang="it-IT" b="1" dirty="0" err="1" smtClean="0">
                <a:solidFill>
                  <a:srgbClr val="800000"/>
                </a:solidFill>
                <a:latin typeface="Times"/>
                <a:cs typeface="Times"/>
              </a:rPr>
              <a:t>self-learners</a:t>
            </a:r>
            <a:endParaRPr lang="it-IT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pPr algn="ctr"/>
            <a:endParaRPr lang="en-GB" dirty="0"/>
          </a:p>
        </p:txBody>
      </p:sp>
      <p:sp>
        <p:nvSpPr>
          <p:cNvPr id="18" name="Ovale 17"/>
          <p:cNvSpPr/>
          <p:nvPr/>
        </p:nvSpPr>
        <p:spPr>
          <a:xfrm rot="20070282">
            <a:off x="5147082" y="4202071"/>
            <a:ext cx="2382621" cy="112665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800000"/>
                </a:solidFill>
                <a:latin typeface="Times"/>
                <a:cs typeface="Times"/>
              </a:rPr>
              <a:t>Multi-didactic</a:t>
            </a:r>
            <a:endParaRPr lang="en-GB" sz="14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19" name="Ovale 18"/>
          <p:cNvSpPr/>
          <p:nvPr/>
        </p:nvSpPr>
        <p:spPr>
          <a:xfrm>
            <a:off x="6686930" y="3551043"/>
            <a:ext cx="1344665" cy="90734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800000"/>
                </a:solidFill>
                <a:latin typeface="Times"/>
                <a:cs typeface="Times"/>
              </a:rPr>
              <a:t>5Ms</a:t>
            </a:r>
            <a:endParaRPr lang="en-GB" sz="14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679665" y="2971800"/>
            <a:ext cx="1598978" cy="529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3100" b="1" dirty="0" smtClean="0">
                <a:latin typeface="Times" charset="0"/>
                <a:ea typeface="ＭＳ Ｐゴシック" charset="-128"/>
                <a:cs typeface="ＭＳ Ｐゴシック" charset="-128"/>
              </a:rPr>
              <a:t>Thanks!</a:t>
            </a:r>
            <a:endParaRPr lang="en-US" sz="3100" dirty="0"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2156</TotalTime>
  <Words>270</Words>
  <Application>Microsoft Macintosh PowerPoint</Application>
  <PresentationFormat>Presentazione su schermo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>Fondazione Mondo Digitale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f.fagnini</dc:creator>
  <cp:lastModifiedBy>Sala Acquedotti</cp:lastModifiedBy>
  <cp:revision>170</cp:revision>
  <dcterms:created xsi:type="dcterms:W3CDTF">2013-03-23T18:09:25Z</dcterms:created>
  <dcterms:modified xsi:type="dcterms:W3CDTF">2013-03-26T11:44:30Z</dcterms:modified>
</cp:coreProperties>
</file>