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94" r:id="rId2"/>
    <p:sldId id="295" r:id="rId3"/>
    <p:sldId id="296" r:id="rId4"/>
    <p:sldId id="297" r:id="rId5"/>
    <p:sldId id="298" r:id="rId6"/>
    <p:sldId id="299" r:id="rId7"/>
    <p:sldId id="300" r:id="rId8"/>
    <p:sldId id="302" r:id="rId9"/>
  </p:sldIdLst>
  <p:sldSz cx="9144000" cy="6858000" type="screen4x3"/>
  <p:notesSz cx="6858000" cy="9144000"/>
  <p:custDataLst>
    <p:tags r:id="rId11"/>
  </p:custDataLst>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9407"/>
    <a:srgbClr val="4FD71F"/>
    <a:srgbClr val="08E1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D53134-C31E-B14A-B91B-EB6445119C97}" type="datetimeFigureOut">
              <a:rPr lang="it-IT" smtClean="0"/>
              <a:pPr/>
              <a:t>04/04/2013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2997F6-F01B-F14E-9E17-1A0CBD1BE9BC}" type="slidenum">
              <a:rPr lang="it-IT" smtClean="0"/>
              <a:pPr/>
              <a:t>‹N›</a:t>
            </a:fld>
            <a:endParaRPr lang="it-IT"/>
          </a:p>
        </p:txBody>
      </p:sp>
    </p:spTree>
    <p:extLst>
      <p:ext uri="{BB962C8B-B14F-4D97-AF65-F5344CB8AC3E}">
        <p14:creationId xmlns:p14="http://schemas.microsoft.com/office/powerpoint/2010/main" val="16876702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0372A92-00BD-4BAD-A02D-B05B4CC5B5ED}" type="datetimeFigureOut">
              <a:rPr lang="it-IT" smtClean="0"/>
              <a:pPr/>
              <a:t>04/04/2013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0372A92-00BD-4BAD-A02D-B05B4CC5B5ED}" type="datetimeFigureOut">
              <a:rPr lang="it-IT" smtClean="0"/>
              <a:pPr/>
              <a:t>04/04/2013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0372A92-00BD-4BAD-A02D-B05B4CC5B5ED}" type="datetimeFigureOut">
              <a:rPr lang="it-IT" smtClean="0"/>
              <a:pPr/>
              <a:t>04/04/2013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0372A92-00BD-4BAD-A02D-B05B4CC5B5ED}" type="datetimeFigureOut">
              <a:rPr lang="it-IT" smtClean="0"/>
              <a:pPr/>
              <a:t>04/04/2013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0372A92-00BD-4BAD-A02D-B05B4CC5B5ED}" type="datetimeFigureOut">
              <a:rPr lang="it-IT" smtClean="0"/>
              <a:pPr/>
              <a:t>04/04/2013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0372A92-00BD-4BAD-A02D-B05B4CC5B5ED}" type="datetimeFigureOut">
              <a:rPr lang="it-IT" smtClean="0"/>
              <a:pPr/>
              <a:t>04/04/2013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0372A92-00BD-4BAD-A02D-B05B4CC5B5ED}" type="datetimeFigureOut">
              <a:rPr lang="it-IT" smtClean="0"/>
              <a:pPr/>
              <a:t>04/04/2013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0372A92-00BD-4BAD-A02D-B05B4CC5B5ED}" type="datetimeFigureOut">
              <a:rPr lang="it-IT" smtClean="0"/>
              <a:pPr/>
              <a:t>04/04/2013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0372A92-00BD-4BAD-A02D-B05B4CC5B5ED}" type="datetimeFigureOut">
              <a:rPr lang="it-IT" smtClean="0"/>
              <a:pPr/>
              <a:t>04/04/2013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0372A92-00BD-4BAD-A02D-B05B4CC5B5ED}" type="datetimeFigureOut">
              <a:rPr lang="it-IT" smtClean="0"/>
              <a:pPr/>
              <a:t>04/04/2013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0372A92-00BD-4BAD-A02D-B05B4CC5B5ED}" type="datetimeFigureOut">
              <a:rPr lang="it-IT" smtClean="0"/>
              <a:pPr/>
              <a:t>04/04/2013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372A92-00BD-4BAD-A02D-B05B4CC5B5ED}" type="datetimeFigureOut">
              <a:rPr lang="it-IT" smtClean="0"/>
              <a:pPr/>
              <a:t>04/04/2013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D0E8AC-4814-45D4-BA23-854D0978FE7D}"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ttangolo arrotondato 28"/>
          <p:cNvSpPr/>
          <p:nvPr/>
        </p:nvSpPr>
        <p:spPr>
          <a:xfrm>
            <a:off x="1742651" y="1525914"/>
            <a:ext cx="6054977" cy="3366856"/>
          </a:xfrm>
          <a:prstGeom prst="roundRect">
            <a:avLst/>
          </a:prstGeom>
          <a:solidFill>
            <a:srgbClr val="FFE4A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900" b="1" dirty="0" smtClean="0">
              <a:solidFill>
                <a:srgbClr val="800000"/>
              </a:solidFill>
              <a:latin typeface="Times"/>
              <a:cs typeface="Times"/>
            </a:endParaRPr>
          </a:p>
          <a:p>
            <a:pPr algn="ctr"/>
            <a:r>
              <a:rPr lang="it-IT" sz="2500" b="1" dirty="0" smtClean="0">
                <a:solidFill>
                  <a:srgbClr val="800000"/>
                </a:solidFill>
                <a:latin typeface="Times"/>
                <a:cs typeface="Times"/>
              </a:rPr>
              <a:t>Le 5M</a:t>
            </a:r>
          </a:p>
          <a:p>
            <a:pPr algn="ctr"/>
            <a:endParaRPr lang="it-IT" sz="2300" b="1" dirty="0" smtClean="0">
              <a:solidFill>
                <a:srgbClr val="800000"/>
              </a:solidFill>
              <a:latin typeface="Times"/>
              <a:cs typeface="Times"/>
            </a:endParaRPr>
          </a:p>
          <a:p>
            <a:pPr algn="ctr"/>
            <a:r>
              <a:rPr lang="it-IT" sz="2300" b="1" dirty="0" smtClean="0">
                <a:solidFill>
                  <a:srgbClr val="800000"/>
                </a:solidFill>
                <a:latin typeface="Times"/>
                <a:cs typeface="Times"/>
              </a:rPr>
              <a:t>Multimediale, </a:t>
            </a:r>
          </a:p>
          <a:p>
            <a:pPr algn="ctr"/>
            <a:r>
              <a:rPr lang="it-IT" sz="2300" b="1" dirty="0" smtClean="0">
                <a:solidFill>
                  <a:srgbClr val="800000"/>
                </a:solidFill>
                <a:latin typeface="Times"/>
                <a:cs typeface="Times"/>
              </a:rPr>
              <a:t>Multi-dimensionale, </a:t>
            </a:r>
          </a:p>
          <a:p>
            <a:pPr algn="ctr"/>
            <a:r>
              <a:rPr lang="it-IT" sz="2300" b="1" dirty="0" smtClean="0">
                <a:solidFill>
                  <a:srgbClr val="800000"/>
                </a:solidFill>
                <a:latin typeface="Times"/>
                <a:cs typeface="Times"/>
              </a:rPr>
              <a:t>Multi-ruolo, </a:t>
            </a:r>
          </a:p>
          <a:p>
            <a:pPr algn="ctr"/>
            <a:r>
              <a:rPr lang="it-IT" sz="2300" b="1" dirty="0" err="1" smtClean="0">
                <a:solidFill>
                  <a:srgbClr val="800000"/>
                </a:solidFill>
                <a:latin typeface="Times"/>
                <a:cs typeface="Times"/>
              </a:rPr>
              <a:t>Multi-didattico</a:t>
            </a:r>
            <a:endParaRPr lang="it-IT" sz="2300" b="1" dirty="0" smtClean="0">
              <a:solidFill>
                <a:srgbClr val="800000"/>
              </a:solidFill>
              <a:latin typeface="Times"/>
              <a:cs typeface="Times"/>
            </a:endParaRPr>
          </a:p>
          <a:p>
            <a:pPr algn="ctr"/>
            <a:r>
              <a:rPr lang="it-IT" sz="2300" b="1" dirty="0" err="1" smtClean="0">
                <a:solidFill>
                  <a:srgbClr val="800000"/>
                </a:solidFill>
                <a:latin typeface="Times"/>
                <a:cs typeface="Times"/>
              </a:rPr>
              <a:t>Micro-modulo</a:t>
            </a:r>
            <a:endParaRPr lang="it-IT" sz="2300" b="1" dirty="0" smtClean="0">
              <a:solidFill>
                <a:srgbClr val="800000"/>
              </a:solidFill>
              <a:latin typeface="Times"/>
              <a:cs typeface="Times"/>
            </a:endParaRPr>
          </a:p>
          <a:p>
            <a:endParaRPr lang="it-IT" sz="1000" dirty="0" smtClean="0">
              <a:solidFill>
                <a:schemeClr val="tx1"/>
              </a:solidFill>
              <a:latin typeface="Times"/>
              <a:cs typeface="Times"/>
            </a:endParaRPr>
          </a:p>
          <a:p>
            <a:r>
              <a:rPr lang="it-IT" sz="1500" dirty="0" smtClean="0">
                <a:solidFill>
                  <a:schemeClr val="tx1"/>
                </a:solidFill>
                <a:latin typeface="Times"/>
                <a:cs typeface="Times"/>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ttangolo arrotondato 28"/>
          <p:cNvSpPr/>
          <p:nvPr/>
        </p:nvSpPr>
        <p:spPr>
          <a:xfrm>
            <a:off x="1115616" y="1844824"/>
            <a:ext cx="7000144" cy="4752528"/>
          </a:xfrm>
          <a:prstGeom prst="round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000" b="1" dirty="0" smtClean="0">
                <a:solidFill>
                  <a:srgbClr val="800000"/>
                </a:solidFill>
                <a:latin typeface="Times"/>
                <a:cs typeface="Times"/>
              </a:rPr>
              <a:t>Multimediale, Multi-dimensionale,</a:t>
            </a:r>
          </a:p>
          <a:p>
            <a:pPr algn="ctr"/>
            <a:r>
              <a:rPr lang="it-IT" sz="2000" b="1" dirty="0" smtClean="0">
                <a:solidFill>
                  <a:srgbClr val="800000"/>
                </a:solidFill>
                <a:latin typeface="Times"/>
                <a:cs typeface="Times"/>
              </a:rPr>
              <a:t>Multi-ruolo, </a:t>
            </a:r>
            <a:r>
              <a:rPr lang="it-IT" sz="2000" b="1" dirty="0" err="1" smtClean="0">
                <a:solidFill>
                  <a:srgbClr val="800000"/>
                </a:solidFill>
                <a:latin typeface="Times"/>
                <a:cs typeface="Times"/>
              </a:rPr>
              <a:t>Multi-didattico</a:t>
            </a:r>
            <a:endParaRPr lang="it-IT" sz="2000" b="1" dirty="0" smtClean="0">
              <a:solidFill>
                <a:srgbClr val="800000"/>
              </a:solidFill>
              <a:latin typeface="Times"/>
              <a:cs typeface="Times"/>
            </a:endParaRPr>
          </a:p>
          <a:p>
            <a:pPr algn="ctr"/>
            <a:r>
              <a:rPr lang="it-IT" sz="2000" b="1" dirty="0" err="1" smtClean="0">
                <a:solidFill>
                  <a:srgbClr val="800000"/>
                </a:solidFill>
                <a:latin typeface="Times"/>
                <a:cs typeface="Times"/>
              </a:rPr>
              <a:t>Micro-modulo</a:t>
            </a:r>
            <a:r>
              <a:rPr lang="it-IT" sz="1900" b="1" dirty="0" smtClean="0">
                <a:solidFill>
                  <a:srgbClr val="800000"/>
                </a:solidFill>
                <a:latin typeface="Times"/>
                <a:cs typeface="Times"/>
              </a:rPr>
              <a:t> (5Ms – “</a:t>
            </a:r>
            <a:r>
              <a:rPr lang="it-IT" sz="1900" b="1" dirty="0" err="1" smtClean="0">
                <a:solidFill>
                  <a:srgbClr val="800000"/>
                </a:solidFill>
                <a:latin typeface="Times"/>
                <a:cs typeface="Times"/>
              </a:rPr>
              <a:t>Fivems</a:t>
            </a:r>
            <a:r>
              <a:rPr lang="it-IT" sz="1900" b="1" dirty="0" smtClean="0">
                <a:solidFill>
                  <a:srgbClr val="800000"/>
                </a:solidFill>
                <a:latin typeface="Times"/>
                <a:cs typeface="Times"/>
              </a:rPr>
              <a:t>”)</a:t>
            </a:r>
          </a:p>
          <a:p>
            <a:endParaRPr lang="it-IT" sz="1000" dirty="0" smtClean="0">
              <a:solidFill>
                <a:schemeClr val="tx1"/>
              </a:solidFill>
              <a:latin typeface="Times"/>
              <a:cs typeface="Times"/>
            </a:endParaRPr>
          </a:p>
          <a:p>
            <a:r>
              <a:rPr lang="it-IT" sz="1700" dirty="0" smtClean="0">
                <a:solidFill>
                  <a:schemeClr val="tx1"/>
                </a:solidFill>
                <a:latin typeface="Times"/>
                <a:cs typeface="Times"/>
              </a:rPr>
              <a:t>Le 5M sono insiemi didattici di oggetti di conoscenza che mirano a facilitare l’apprendimento </a:t>
            </a:r>
            <a:r>
              <a:rPr lang="it-IT" sz="1700" dirty="0" smtClean="0">
                <a:solidFill>
                  <a:schemeClr val="tx1"/>
                </a:solidFill>
                <a:latin typeface="Times"/>
                <a:cs typeface="Times"/>
              </a:rPr>
              <a:t>–  o meglio imparare ad imparare -  </a:t>
            </a:r>
            <a:r>
              <a:rPr lang="it-IT" sz="1700" dirty="0" smtClean="0">
                <a:solidFill>
                  <a:schemeClr val="tx1"/>
                </a:solidFill>
                <a:latin typeface="Times"/>
                <a:cs typeface="Times"/>
              </a:rPr>
              <a:t>di concetti specifici ben definiti, di metodi e attività.</a:t>
            </a:r>
          </a:p>
          <a:p>
            <a:r>
              <a:rPr lang="it-IT" sz="1700" dirty="0" smtClean="0">
                <a:solidFill>
                  <a:schemeClr val="tx1"/>
                </a:solidFill>
                <a:latin typeface="Times"/>
                <a:cs typeface="Times"/>
              </a:rPr>
              <a:t>Le 5M sono innovative in senso pedagogico, cognitivo e tecnologico e cercano di fornire conoscenze di valori pratici all’interno del processo di educazione </a:t>
            </a:r>
            <a:r>
              <a:rPr lang="it-IT" sz="1700" dirty="0" smtClean="0">
                <a:solidFill>
                  <a:schemeClr val="tx1"/>
                </a:solidFill>
                <a:latin typeface="Times"/>
                <a:cs typeface="Times"/>
              </a:rPr>
              <a:t>per </a:t>
            </a:r>
            <a:r>
              <a:rPr lang="it-IT" sz="1700" dirty="0" smtClean="0">
                <a:solidFill>
                  <a:schemeClr val="tx1"/>
                </a:solidFill>
                <a:latin typeface="Times"/>
                <a:cs typeface="Times"/>
              </a:rPr>
              <a:t>la </a:t>
            </a:r>
            <a:r>
              <a:rPr lang="it-IT" sz="1700" dirty="0" smtClean="0">
                <a:solidFill>
                  <a:schemeClr val="tx1"/>
                </a:solidFill>
                <a:latin typeface="Times"/>
                <a:cs typeface="Times"/>
              </a:rPr>
              <a:t>vita.  </a:t>
            </a:r>
            <a:endParaRPr lang="it-IT" sz="1700" dirty="0" smtClean="0">
              <a:solidFill>
                <a:schemeClr val="tx1"/>
              </a:solidFill>
              <a:latin typeface="Times"/>
              <a:cs typeface="Times"/>
            </a:endParaRPr>
          </a:p>
          <a:p>
            <a:r>
              <a:rPr lang="it-IT" sz="1700" dirty="0" smtClean="0">
                <a:solidFill>
                  <a:schemeClr val="tx1"/>
                </a:solidFill>
                <a:latin typeface="Times"/>
                <a:cs typeface="Times"/>
              </a:rPr>
              <a:t>Le 5M sono pedagogicamente “provocatorie” nel senso che devono stimolare e rendere lo studente capace di acquisire abilità e sviluppare i suoi propri modi di apprendimento. </a:t>
            </a:r>
          </a:p>
          <a:p>
            <a:r>
              <a:rPr lang="it-IT" sz="1700" dirty="0" smtClean="0">
                <a:solidFill>
                  <a:schemeClr val="tx1"/>
                </a:solidFill>
                <a:latin typeface="Times"/>
                <a:cs typeface="Times"/>
              </a:rPr>
              <a:t>Le 5M sono multimediali, multi-dimensionali, multi-ruolo </a:t>
            </a:r>
            <a:r>
              <a:rPr lang="it-IT" sz="1700" dirty="0">
                <a:solidFill>
                  <a:schemeClr val="tx1"/>
                </a:solidFill>
                <a:latin typeface="Times"/>
                <a:cs typeface="Times"/>
              </a:rPr>
              <a:t>e</a:t>
            </a:r>
            <a:r>
              <a:rPr lang="it-IT" sz="1700" dirty="0" smtClean="0">
                <a:solidFill>
                  <a:schemeClr val="tx1"/>
                </a:solidFill>
                <a:latin typeface="Times"/>
                <a:cs typeface="Times"/>
              </a:rPr>
              <a:t> </a:t>
            </a:r>
            <a:r>
              <a:rPr lang="it-IT" sz="1700" dirty="0" smtClean="0">
                <a:solidFill>
                  <a:schemeClr val="tx1"/>
                </a:solidFill>
                <a:latin typeface="Times"/>
                <a:cs typeface="Times"/>
              </a:rPr>
              <a:t>multi-didattiche.</a:t>
            </a:r>
          </a:p>
          <a:p>
            <a:endParaRPr lang="it-IT" sz="1500" dirty="0" smtClean="0">
              <a:solidFill>
                <a:schemeClr val="tx1"/>
              </a:solidFill>
              <a:latin typeface="Times"/>
              <a:cs typeface="Time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magine 15" descr="teachingMethodology-1.JPG"/>
          <p:cNvPicPr>
            <a:picLocks noChangeAspect="1"/>
          </p:cNvPicPr>
          <p:nvPr/>
        </p:nvPicPr>
        <p:blipFill>
          <a:blip r:embed="rId2" cstate="print"/>
          <a:stretch>
            <a:fillRect/>
          </a:stretch>
        </p:blipFill>
        <p:spPr>
          <a:xfrm>
            <a:off x="162827" y="4160378"/>
            <a:ext cx="2906887" cy="2057770"/>
          </a:xfrm>
          <a:prstGeom prst="rect">
            <a:avLst/>
          </a:prstGeom>
        </p:spPr>
      </p:pic>
      <p:sp>
        <p:nvSpPr>
          <p:cNvPr id="10" name="CasellaDiTesto 9"/>
          <p:cNvSpPr txBox="1"/>
          <p:nvPr/>
        </p:nvSpPr>
        <p:spPr>
          <a:xfrm>
            <a:off x="169483" y="498622"/>
            <a:ext cx="8652113" cy="969496"/>
          </a:xfrm>
          <a:prstGeom prst="rect">
            <a:avLst/>
          </a:prstGeom>
          <a:noFill/>
        </p:spPr>
        <p:txBody>
          <a:bodyPr wrap="none" rtlCol="0">
            <a:spAutoFit/>
          </a:bodyPr>
          <a:lstStyle/>
          <a:p>
            <a:pPr algn="ctr"/>
            <a:r>
              <a:rPr lang="en-GB" sz="1900" b="1" dirty="0" err="1" smtClean="0">
                <a:solidFill>
                  <a:srgbClr val="800000"/>
                </a:solidFill>
                <a:latin typeface="Times"/>
                <a:cs typeface="Times"/>
              </a:rPr>
              <a:t>L’approccio</a:t>
            </a:r>
            <a:r>
              <a:rPr lang="en-GB" sz="1900" b="1" dirty="0" smtClean="0">
                <a:solidFill>
                  <a:srgbClr val="800000"/>
                </a:solidFill>
                <a:latin typeface="Times"/>
                <a:cs typeface="Times"/>
              </a:rPr>
              <a:t> </a:t>
            </a:r>
            <a:r>
              <a:rPr lang="en-GB" sz="1900" b="1" dirty="0" err="1" smtClean="0">
                <a:solidFill>
                  <a:srgbClr val="800000"/>
                </a:solidFill>
                <a:latin typeface="Times"/>
                <a:cs typeface="Times"/>
              </a:rPr>
              <a:t>delle</a:t>
            </a:r>
            <a:r>
              <a:rPr lang="en-GB" sz="1900" b="1" dirty="0" smtClean="0">
                <a:solidFill>
                  <a:srgbClr val="800000"/>
                </a:solidFill>
                <a:latin typeface="Times"/>
                <a:cs typeface="Times"/>
              </a:rPr>
              <a:t> 5M</a:t>
            </a:r>
          </a:p>
          <a:p>
            <a:pPr algn="ctr"/>
            <a:endParaRPr lang="en-GB" sz="1900" b="1" dirty="0" smtClean="0">
              <a:solidFill>
                <a:srgbClr val="800000"/>
              </a:solidFill>
              <a:latin typeface="Times"/>
              <a:cs typeface="Times"/>
            </a:endParaRPr>
          </a:p>
          <a:p>
            <a:pPr algn="ctr"/>
            <a:r>
              <a:rPr lang="en-GB" sz="1900" b="1" dirty="0" err="1" smtClean="0">
                <a:solidFill>
                  <a:srgbClr val="800000"/>
                </a:solidFill>
                <a:latin typeface="Times"/>
                <a:cs typeface="Times"/>
              </a:rPr>
              <a:t>Multimediale</a:t>
            </a:r>
            <a:r>
              <a:rPr lang="en-GB" sz="1900" b="1" dirty="0" smtClean="0">
                <a:solidFill>
                  <a:srgbClr val="800000"/>
                </a:solidFill>
                <a:latin typeface="Times"/>
                <a:cs typeface="Times"/>
              </a:rPr>
              <a:t>, Multi-</a:t>
            </a:r>
            <a:r>
              <a:rPr lang="en-GB" sz="1900" b="1" dirty="0" err="1" smtClean="0">
                <a:solidFill>
                  <a:srgbClr val="800000"/>
                </a:solidFill>
                <a:latin typeface="Times"/>
                <a:cs typeface="Times"/>
              </a:rPr>
              <a:t>ruolo</a:t>
            </a:r>
            <a:r>
              <a:rPr lang="en-GB" sz="1900" b="1" dirty="0" smtClean="0">
                <a:solidFill>
                  <a:srgbClr val="800000"/>
                </a:solidFill>
                <a:latin typeface="Times"/>
                <a:cs typeface="Times"/>
              </a:rPr>
              <a:t>, Multi-</a:t>
            </a:r>
            <a:r>
              <a:rPr lang="en-GB" sz="1900" b="1" dirty="0" err="1" smtClean="0">
                <a:solidFill>
                  <a:srgbClr val="800000"/>
                </a:solidFill>
                <a:latin typeface="Times"/>
                <a:cs typeface="Times"/>
              </a:rPr>
              <a:t>dimensionale</a:t>
            </a:r>
            <a:r>
              <a:rPr lang="en-GB" sz="1900" b="1" dirty="0" smtClean="0">
                <a:solidFill>
                  <a:srgbClr val="800000"/>
                </a:solidFill>
                <a:latin typeface="Times"/>
                <a:cs typeface="Times"/>
              </a:rPr>
              <a:t>, Multi-</a:t>
            </a:r>
            <a:r>
              <a:rPr lang="en-GB" sz="1900" b="1" dirty="0" err="1" smtClean="0">
                <a:solidFill>
                  <a:srgbClr val="800000"/>
                </a:solidFill>
                <a:latin typeface="Times"/>
                <a:cs typeface="Times"/>
              </a:rPr>
              <a:t>didattico</a:t>
            </a:r>
            <a:r>
              <a:rPr lang="en-GB" sz="1900" b="1" dirty="0" smtClean="0">
                <a:solidFill>
                  <a:srgbClr val="800000"/>
                </a:solidFill>
                <a:latin typeface="Times"/>
                <a:cs typeface="Times"/>
              </a:rPr>
              <a:t>, Micro-</a:t>
            </a:r>
            <a:r>
              <a:rPr lang="en-GB" sz="1900" b="1" dirty="0" err="1" smtClean="0">
                <a:solidFill>
                  <a:srgbClr val="800000"/>
                </a:solidFill>
                <a:latin typeface="Times"/>
                <a:cs typeface="Times"/>
              </a:rPr>
              <a:t>modulari</a:t>
            </a:r>
            <a:r>
              <a:rPr lang="en-GB" sz="1900" b="1" dirty="0" smtClean="0">
                <a:solidFill>
                  <a:srgbClr val="800000"/>
                </a:solidFill>
                <a:latin typeface="Times"/>
                <a:cs typeface="Times"/>
              </a:rPr>
              <a:t> </a:t>
            </a:r>
            <a:endParaRPr lang="en-GB" sz="1900" b="1" dirty="0">
              <a:solidFill>
                <a:srgbClr val="800000"/>
              </a:solidFill>
              <a:latin typeface="Times"/>
              <a:cs typeface="Times"/>
            </a:endParaRPr>
          </a:p>
        </p:txBody>
      </p:sp>
      <p:pic>
        <p:nvPicPr>
          <p:cNvPr id="11" name="Immagine 10" descr="Multimedia_150710.jpg.png"/>
          <p:cNvPicPr>
            <a:picLocks noChangeAspect="1"/>
          </p:cNvPicPr>
          <p:nvPr/>
        </p:nvPicPr>
        <p:blipFill>
          <a:blip r:embed="rId3" cstate="print"/>
          <a:stretch>
            <a:fillRect/>
          </a:stretch>
        </p:blipFill>
        <p:spPr>
          <a:xfrm>
            <a:off x="405970" y="1646599"/>
            <a:ext cx="2181471" cy="1854250"/>
          </a:xfrm>
          <a:prstGeom prst="rect">
            <a:avLst/>
          </a:prstGeom>
        </p:spPr>
      </p:pic>
      <p:pic>
        <p:nvPicPr>
          <p:cNvPr id="12" name="Immagine 11" descr="Wearing-Multiple-Hats.jpg"/>
          <p:cNvPicPr>
            <a:picLocks noChangeAspect="1"/>
          </p:cNvPicPr>
          <p:nvPr/>
        </p:nvPicPr>
        <p:blipFill>
          <a:blip r:embed="rId4" cstate="print"/>
          <a:stretch>
            <a:fillRect/>
          </a:stretch>
        </p:blipFill>
        <p:spPr>
          <a:xfrm>
            <a:off x="6656971" y="4307831"/>
            <a:ext cx="2016089" cy="2067783"/>
          </a:xfrm>
          <a:prstGeom prst="rect">
            <a:avLst/>
          </a:prstGeom>
        </p:spPr>
      </p:pic>
      <p:pic>
        <p:nvPicPr>
          <p:cNvPr id="13" name="Immagine 12" descr="multiple_intelligences.png"/>
          <p:cNvPicPr>
            <a:picLocks noChangeAspect="1"/>
          </p:cNvPicPr>
          <p:nvPr/>
        </p:nvPicPr>
        <p:blipFill>
          <a:blip r:embed="rId5" cstate="print"/>
          <a:stretch>
            <a:fillRect/>
          </a:stretch>
        </p:blipFill>
        <p:spPr>
          <a:xfrm>
            <a:off x="6656971" y="1646599"/>
            <a:ext cx="2290544" cy="2290544"/>
          </a:xfrm>
          <a:prstGeom prst="rect">
            <a:avLst/>
          </a:prstGeom>
        </p:spPr>
      </p:pic>
      <p:sp>
        <p:nvSpPr>
          <p:cNvPr id="4" name="Ovale 3"/>
          <p:cNvSpPr/>
          <p:nvPr/>
        </p:nvSpPr>
        <p:spPr>
          <a:xfrm rot="19836554">
            <a:off x="4624560" y="2450352"/>
            <a:ext cx="2291048" cy="1126653"/>
          </a:xfrm>
          <a:prstGeom prst="ellipse">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solidFill>
                  <a:srgbClr val="800000"/>
                </a:solidFill>
                <a:latin typeface="Times"/>
                <a:cs typeface="Times"/>
              </a:rPr>
              <a:t>Multi-</a:t>
            </a:r>
            <a:r>
              <a:rPr lang="en-GB" sz="1400" b="1" dirty="0" err="1" smtClean="0">
                <a:solidFill>
                  <a:srgbClr val="800000"/>
                </a:solidFill>
                <a:latin typeface="Times"/>
                <a:cs typeface="Times"/>
              </a:rPr>
              <a:t>dimensionale</a:t>
            </a:r>
            <a:endParaRPr lang="en-GB" sz="1400" b="1" dirty="0">
              <a:solidFill>
                <a:srgbClr val="800000"/>
              </a:solidFill>
              <a:latin typeface="Times"/>
              <a:cs typeface="Times"/>
            </a:endParaRPr>
          </a:p>
        </p:txBody>
      </p:sp>
      <p:sp>
        <p:nvSpPr>
          <p:cNvPr id="5" name="Ovale 4"/>
          <p:cNvSpPr/>
          <p:nvPr/>
        </p:nvSpPr>
        <p:spPr>
          <a:xfrm rot="1521369">
            <a:off x="2563322" y="2441446"/>
            <a:ext cx="2223474" cy="1207294"/>
          </a:xfrm>
          <a:prstGeom prst="ellipse">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err="1" smtClean="0">
                <a:solidFill>
                  <a:srgbClr val="800000"/>
                </a:solidFill>
                <a:latin typeface="Times"/>
                <a:cs typeface="Times"/>
              </a:rPr>
              <a:t>Multimediale</a:t>
            </a:r>
            <a:endParaRPr lang="en-GB" sz="1400" b="1" dirty="0">
              <a:solidFill>
                <a:srgbClr val="800000"/>
              </a:solidFill>
              <a:latin typeface="Times"/>
              <a:cs typeface="Times"/>
            </a:endParaRPr>
          </a:p>
        </p:txBody>
      </p:sp>
      <p:sp>
        <p:nvSpPr>
          <p:cNvPr id="7" name="Ovale 6"/>
          <p:cNvSpPr/>
          <p:nvPr/>
        </p:nvSpPr>
        <p:spPr>
          <a:xfrm rot="20070282">
            <a:off x="2429115" y="3904064"/>
            <a:ext cx="2382621" cy="1126653"/>
          </a:xfrm>
          <a:prstGeom prst="ellipse">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solidFill>
                  <a:srgbClr val="800000"/>
                </a:solidFill>
                <a:latin typeface="Times"/>
                <a:cs typeface="Times"/>
              </a:rPr>
              <a:t>Multi-</a:t>
            </a:r>
            <a:r>
              <a:rPr lang="en-GB" sz="1400" b="1" dirty="0" err="1" smtClean="0">
                <a:solidFill>
                  <a:srgbClr val="800000"/>
                </a:solidFill>
                <a:latin typeface="Times"/>
                <a:cs typeface="Times"/>
              </a:rPr>
              <a:t>didattico</a:t>
            </a:r>
            <a:endParaRPr lang="en-GB" sz="1400" b="1" dirty="0">
              <a:solidFill>
                <a:srgbClr val="800000"/>
              </a:solidFill>
              <a:latin typeface="Times"/>
              <a:cs typeface="Times"/>
            </a:endParaRPr>
          </a:p>
        </p:txBody>
      </p:sp>
      <p:sp>
        <p:nvSpPr>
          <p:cNvPr id="8" name="Ovale 7"/>
          <p:cNvSpPr/>
          <p:nvPr/>
        </p:nvSpPr>
        <p:spPr>
          <a:xfrm rot="1339363">
            <a:off x="4643170" y="3883500"/>
            <a:ext cx="2256090" cy="1222494"/>
          </a:xfrm>
          <a:prstGeom prst="ellipse">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solidFill>
                  <a:srgbClr val="800000"/>
                </a:solidFill>
                <a:latin typeface="Times"/>
                <a:cs typeface="Times"/>
              </a:rPr>
              <a:t>Multi-</a:t>
            </a:r>
            <a:r>
              <a:rPr lang="en-GB" sz="1400" b="1" dirty="0" err="1" smtClean="0">
                <a:solidFill>
                  <a:srgbClr val="800000"/>
                </a:solidFill>
                <a:latin typeface="Times"/>
                <a:cs typeface="Times"/>
              </a:rPr>
              <a:t>ruolo</a:t>
            </a:r>
            <a:endParaRPr lang="en-GB" sz="1400" b="1" dirty="0">
              <a:solidFill>
                <a:srgbClr val="800000"/>
              </a:solidFill>
              <a:latin typeface="Times"/>
              <a:cs typeface="Times"/>
            </a:endParaRPr>
          </a:p>
        </p:txBody>
      </p:sp>
      <p:sp>
        <p:nvSpPr>
          <p:cNvPr id="9" name="Ovale 8"/>
          <p:cNvSpPr/>
          <p:nvPr/>
        </p:nvSpPr>
        <p:spPr>
          <a:xfrm>
            <a:off x="3968963" y="3253036"/>
            <a:ext cx="1344665" cy="907342"/>
          </a:xfrm>
          <a:prstGeom prst="ellipse">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solidFill>
                  <a:srgbClr val="800000"/>
                </a:solidFill>
                <a:latin typeface="Times"/>
                <a:cs typeface="Times"/>
              </a:rPr>
              <a:t>Le 5M</a:t>
            </a:r>
            <a:endParaRPr lang="en-GB" sz="1400" b="1" dirty="0">
              <a:solidFill>
                <a:srgbClr val="800000"/>
              </a:solidFill>
              <a:latin typeface="Times"/>
              <a:cs typeface="Time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p:nvPr/>
        </p:nvSpPr>
        <p:spPr>
          <a:xfrm>
            <a:off x="2926841" y="498622"/>
            <a:ext cx="3137398" cy="477054"/>
          </a:xfrm>
          <a:prstGeom prst="rect">
            <a:avLst/>
          </a:prstGeom>
          <a:noFill/>
        </p:spPr>
        <p:txBody>
          <a:bodyPr wrap="none" rtlCol="0">
            <a:spAutoFit/>
          </a:bodyPr>
          <a:lstStyle/>
          <a:p>
            <a:pPr algn="ctr"/>
            <a:r>
              <a:rPr lang="en-GB" sz="2500" b="1" dirty="0" smtClean="0">
                <a:solidFill>
                  <a:srgbClr val="800000"/>
                </a:solidFill>
                <a:latin typeface="Times"/>
                <a:cs typeface="Times"/>
              </a:rPr>
              <a:t>Le 5M - </a:t>
            </a:r>
            <a:r>
              <a:rPr lang="en-GB" sz="2500" b="1" dirty="0" err="1" smtClean="0">
                <a:solidFill>
                  <a:srgbClr val="800000"/>
                </a:solidFill>
                <a:latin typeface="Times"/>
                <a:cs typeface="Times"/>
              </a:rPr>
              <a:t>Multimediali</a:t>
            </a:r>
            <a:endParaRPr lang="en-GB" sz="2500" b="1" dirty="0">
              <a:solidFill>
                <a:srgbClr val="800000"/>
              </a:solidFill>
              <a:latin typeface="Times"/>
              <a:cs typeface="Times"/>
            </a:endParaRPr>
          </a:p>
        </p:txBody>
      </p:sp>
      <p:pic>
        <p:nvPicPr>
          <p:cNvPr id="11" name="Immagine 10" descr="Multimedia_150710.jpg.png"/>
          <p:cNvPicPr>
            <a:picLocks noChangeAspect="1"/>
          </p:cNvPicPr>
          <p:nvPr/>
        </p:nvPicPr>
        <p:blipFill>
          <a:blip r:embed="rId2" cstate="print"/>
          <a:stretch>
            <a:fillRect/>
          </a:stretch>
        </p:blipFill>
        <p:spPr>
          <a:xfrm>
            <a:off x="1277658" y="2717098"/>
            <a:ext cx="3587244" cy="3049157"/>
          </a:xfrm>
          <a:prstGeom prst="rect">
            <a:avLst/>
          </a:prstGeom>
        </p:spPr>
      </p:pic>
      <p:sp>
        <p:nvSpPr>
          <p:cNvPr id="15" name="Rettangolo arrotondato 14"/>
          <p:cNvSpPr/>
          <p:nvPr/>
        </p:nvSpPr>
        <p:spPr>
          <a:xfrm>
            <a:off x="1063312" y="1324259"/>
            <a:ext cx="7325111" cy="807257"/>
          </a:xfrm>
          <a:prstGeom prst="roundRect">
            <a:avLst/>
          </a:prstGeom>
          <a:solidFill>
            <a:srgbClr val="FFD2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b="1" dirty="0" smtClean="0">
              <a:solidFill>
                <a:srgbClr val="800000"/>
              </a:solidFill>
              <a:latin typeface="Times"/>
              <a:cs typeface="Times"/>
            </a:endParaRPr>
          </a:p>
          <a:p>
            <a:pPr algn="ctr"/>
            <a:r>
              <a:rPr lang="it-IT" b="1" dirty="0" smtClean="0">
                <a:solidFill>
                  <a:srgbClr val="800000"/>
                </a:solidFill>
                <a:latin typeface="Times"/>
                <a:cs typeface="Times"/>
              </a:rPr>
              <a:t>Le 5M sono multimediali poiché mischiano gli oggetti della conoscenza </a:t>
            </a:r>
            <a:r>
              <a:rPr lang="it-IT" b="1" dirty="0" smtClean="0">
                <a:solidFill>
                  <a:srgbClr val="800000"/>
                </a:solidFill>
                <a:latin typeface="Times"/>
                <a:cs typeface="Times"/>
              </a:rPr>
              <a:t>usando </a:t>
            </a:r>
            <a:r>
              <a:rPr lang="it-IT" b="1" dirty="0" smtClean="0">
                <a:solidFill>
                  <a:srgbClr val="800000"/>
                </a:solidFill>
                <a:latin typeface="Times"/>
                <a:cs typeface="Times"/>
              </a:rPr>
              <a:t>video, audio, testi, strumenti, giochi, esercizi, schemi </a:t>
            </a:r>
            <a:r>
              <a:rPr lang="it-IT" b="1" dirty="0" err="1" smtClean="0">
                <a:solidFill>
                  <a:srgbClr val="800000"/>
                </a:solidFill>
                <a:latin typeface="Times"/>
                <a:cs typeface="Times"/>
              </a:rPr>
              <a:t>etc</a:t>
            </a:r>
            <a:endParaRPr lang="en-GB" dirty="0"/>
          </a:p>
        </p:txBody>
      </p:sp>
      <p:sp>
        <p:nvSpPr>
          <p:cNvPr id="17" name="Ovale 16"/>
          <p:cNvSpPr/>
          <p:nvPr/>
        </p:nvSpPr>
        <p:spPr>
          <a:xfrm rot="1521369">
            <a:off x="4793999" y="4047323"/>
            <a:ext cx="2223474" cy="1207294"/>
          </a:xfrm>
          <a:prstGeom prst="ellipse">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solidFill>
                  <a:srgbClr val="800000"/>
                </a:solidFill>
                <a:latin typeface="Times"/>
                <a:cs typeface="Times"/>
              </a:rPr>
              <a:t>Multimedia</a:t>
            </a:r>
            <a:endParaRPr lang="en-GB" sz="1400" b="1" dirty="0">
              <a:solidFill>
                <a:srgbClr val="800000"/>
              </a:solidFill>
              <a:latin typeface="Times"/>
              <a:cs typeface="Times"/>
            </a:endParaRPr>
          </a:p>
        </p:txBody>
      </p:sp>
      <p:sp>
        <p:nvSpPr>
          <p:cNvPr id="18" name="Ovale 17"/>
          <p:cNvSpPr/>
          <p:nvPr/>
        </p:nvSpPr>
        <p:spPr>
          <a:xfrm>
            <a:off x="6199640" y="4858913"/>
            <a:ext cx="1344665" cy="907342"/>
          </a:xfrm>
          <a:prstGeom prst="ellipse">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solidFill>
                  <a:srgbClr val="800000"/>
                </a:solidFill>
                <a:latin typeface="Times"/>
                <a:cs typeface="Times"/>
              </a:rPr>
              <a:t>Le 5M</a:t>
            </a:r>
            <a:endParaRPr lang="en-GB" sz="1400" b="1" dirty="0">
              <a:solidFill>
                <a:srgbClr val="800000"/>
              </a:solidFill>
              <a:latin typeface="Times"/>
              <a:cs typeface="Time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p:nvPr/>
        </p:nvSpPr>
        <p:spPr>
          <a:xfrm>
            <a:off x="2663147" y="498622"/>
            <a:ext cx="3664786" cy="446276"/>
          </a:xfrm>
          <a:prstGeom prst="rect">
            <a:avLst/>
          </a:prstGeom>
          <a:noFill/>
        </p:spPr>
        <p:txBody>
          <a:bodyPr wrap="none" rtlCol="0">
            <a:spAutoFit/>
          </a:bodyPr>
          <a:lstStyle/>
          <a:p>
            <a:pPr algn="ctr"/>
            <a:r>
              <a:rPr lang="en-GB" sz="2300" b="1" dirty="0" smtClean="0">
                <a:solidFill>
                  <a:srgbClr val="800000"/>
                </a:solidFill>
                <a:latin typeface="Times"/>
                <a:cs typeface="Times"/>
              </a:rPr>
              <a:t>Le 5M - Multi-</a:t>
            </a:r>
            <a:r>
              <a:rPr lang="en-GB" sz="2300" b="1" dirty="0" err="1" smtClean="0">
                <a:solidFill>
                  <a:srgbClr val="800000"/>
                </a:solidFill>
                <a:latin typeface="Times"/>
                <a:cs typeface="Times"/>
              </a:rPr>
              <a:t>dimensionali</a:t>
            </a:r>
            <a:endParaRPr lang="en-GB" sz="2300" b="1" dirty="0">
              <a:solidFill>
                <a:srgbClr val="800000"/>
              </a:solidFill>
              <a:latin typeface="Times"/>
              <a:cs typeface="Times"/>
            </a:endParaRPr>
          </a:p>
        </p:txBody>
      </p:sp>
      <p:pic>
        <p:nvPicPr>
          <p:cNvPr id="13" name="Immagine 12" descr="multiple_intelligences.png"/>
          <p:cNvPicPr>
            <a:picLocks noChangeAspect="1"/>
          </p:cNvPicPr>
          <p:nvPr/>
        </p:nvPicPr>
        <p:blipFill>
          <a:blip r:embed="rId2" cstate="print"/>
          <a:stretch>
            <a:fillRect/>
          </a:stretch>
        </p:blipFill>
        <p:spPr>
          <a:xfrm>
            <a:off x="3950703" y="2704614"/>
            <a:ext cx="3947031" cy="3947031"/>
          </a:xfrm>
          <a:prstGeom prst="rect">
            <a:avLst/>
          </a:prstGeom>
        </p:spPr>
      </p:pic>
      <p:sp>
        <p:nvSpPr>
          <p:cNvPr id="14" name="Rettangolo arrotondato 13"/>
          <p:cNvSpPr/>
          <p:nvPr/>
        </p:nvSpPr>
        <p:spPr>
          <a:xfrm>
            <a:off x="1063313" y="1395283"/>
            <a:ext cx="7088754" cy="1122284"/>
          </a:xfrm>
          <a:prstGeom prst="roundRect">
            <a:avLst/>
          </a:prstGeom>
          <a:solidFill>
            <a:srgbClr val="FFD2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b="1" dirty="0" smtClean="0">
              <a:solidFill>
                <a:srgbClr val="800000"/>
              </a:solidFill>
              <a:latin typeface="Times"/>
              <a:cs typeface="Times"/>
            </a:endParaRPr>
          </a:p>
          <a:p>
            <a:pPr algn="ctr"/>
            <a:endParaRPr lang="it-IT" b="1" dirty="0" smtClean="0">
              <a:solidFill>
                <a:srgbClr val="800000"/>
              </a:solidFill>
              <a:latin typeface="Times"/>
              <a:cs typeface="Times"/>
            </a:endParaRPr>
          </a:p>
          <a:p>
            <a:pPr algn="ctr"/>
            <a:r>
              <a:rPr lang="it-IT" b="1" dirty="0" smtClean="0">
                <a:solidFill>
                  <a:srgbClr val="800000"/>
                </a:solidFill>
                <a:latin typeface="Times"/>
                <a:cs typeface="Times"/>
              </a:rPr>
              <a:t>Le 5M sono multi-dimensionali perché si rivolgono alla ricchezza cognitiva umana </a:t>
            </a:r>
            <a:r>
              <a:rPr lang="it-IT" b="1" dirty="0" smtClean="0">
                <a:solidFill>
                  <a:srgbClr val="800000"/>
                </a:solidFill>
                <a:latin typeface="Times"/>
                <a:cs typeface="Times"/>
              </a:rPr>
              <a:t>mescolando</a:t>
            </a:r>
            <a:r>
              <a:rPr lang="it-IT" b="1" dirty="0" smtClean="0">
                <a:solidFill>
                  <a:srgbClr val="800000"/>
                </a:solidFill>
                <a:latin typeface="Times"/>
                <a:cs typeface="Times"/>
              </a:rPr>
              <a:t> </a:t>
            </a:r>
            <a:r>
              <a:rPr lang="it-IT" b="1" dirty="0" smtClean="0">
                <a:solidFill>
                  <a:srgbClr val="800000"/>
                </a:solidFill>
                <a:latin typeface="Times"/>
                <a:cs typeface="Times"/>
              </a:rPr>
              <a:t>molteplici forme di conoscenza, arti, divertimento e qualsiasi altra </a:t>
            </a:r>
            <a:r>
              <a:rPr lang="it-IT" b="1" dirty="0" smtClean="0">
                <a:solidFill>
                  <a:srgbClr val="800000"/>
                </a:solidFill>
                <a:latin typeface="Times"/>
                <a:cs typeface="Times"/>
              </a:rPr>
              <a:t>forma possibile.</a:t>
            </a:r>
            <a:endParaRPr lang="it-IT" dirty="0" smtClean="0">
              <a:solidFill>
                <a:schemeClr val="tx1"/>
              </a:solidFill>
              <a:latin typeface="Times"/>
              <a:cs typeface="Times"/>
            </a:endParaRPr>
          </a:p>
          <a:p>
            <a:pPr algn="ctr"/>
            <a:endParaRPr lang="it-IT" b="1" dirty="0" smtClean="0">
              <a:solidFill>
                <a:srgbClr val="800000"/>
              </a:solidFill>
              <a:latin typeface="Times"/>
              <a:cs typeface="Times"/>
            </a:endParaRPr>
          </a:p>
          <a:p>
            <a:pPr algn="ctr"/>
            <a:endParaRPr lang="en-GB" dirty="0"/>
          </a:p>
        </p:txBody>
      </p:sp>
      <p:sp>
        <p:nvSpPr>
          <p:cNvPr id="20" name="Ovale 19"/>
          <p:cNvSpPr/>
          <p:nvPr/>
        </p:nvSpPr>
        <p:spPr>
          <a:xfrm rot="19836554">
            <a:off x="1848639" y="4556360"/>
            <a:ext cx="2291048" cy="1126653"/>
          </a:xfrm>
          <a:prstGeom prst="ellipse">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solidFill>
                  <a:srgbClr val="800000"/>
                </a:solidFill>
                <a:latin typeface="Times"/>
                <a:cs typeface="Times"/>
              </a:rPr>
              <a:t>Multi-</a:t>
            </a:r>
            <a:r>
              <a:rPr lang="en-GB" sz="1400" b="1" dirty="0" err="1" smtClean="0">
                <a:solidFill>
                  <a:srgbClr val="800000"/>
                </a:solidFill>
                <a:latin typeface="Times"/>
                <a:cs typeface="Times"/>
              </a:rPr>
              <a:t>dimensionali</a:t>
            </a:r>
            <a:endParaRPr lang="en-GB" sz="1400" b="1" dirty="0">
              <a:solidFill>
                <a:srgbClr val="800000"/>
              </a:solidFill>
              <a:latin typeface="Times"/>
              <a:cs typeface="Times"/>
            </a:endParaRPr>
          </a:p>
        </p:txBody>
      </p:sp>
      <p:sp>
        <p:nvSpPr>
          <p:cNvPr id="21" name="Ovale 20"/>
          <p:cNvSpPr/>
          <p:nvPr/>
        </p:nvSpPr>
        <p:spPr>
          <a:xfrm>
            <a:off x="1193042" y="5359044"/>
            <a:ext cx="1344665" cy="907342"/>
          </a:xfrm>
          <a:prstGeom prst="ellipse">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solidFill>
                  <a:srgbClr val="800000"/>
                </a:solidFill>
                <a:latin typeface="Times"/>
                <a:cs typeface="Times"/>
              </a:rPr>
              <a:t>5Ms</a:t>
            </a:r>
            <a:endParaRPr lang="en-GB" sz="1400" b="1" dirty="0">
              <a:solidFill>
                <a:srgbClr val="800000"/>
              </a:solidFill>
              <a:latin typeface="Times"/>
              <a:cs typeface="Time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p:nvPr/>
        </p:nvSpPr>
        <p:spPr>
          <a:xfrm>
            <a:off x="2155751" y="498622"/>
            <a:ext cx="5040162" cy="446276"/>
          </a:xfrm>
          <a:prstGeom prst="rect">
            <a:avLst/>
          </a:prstGeom>
          <a:noFill/>
        </p:spPr>
        <p:txBody>
          <a:bodyPr wrap="none" rtlCol="0">
            <a:spAutoFit/>
          </a:bodyPr>
          <a:lstStyle/>
          <a:p>
            <a:pPr algn="ctr"/>
            <a:r>
              <a:rPr lang="en-GB" sz="2300" b="1" dirty="0" smtClean="0">
                <a:solidFill>
                  <a:srgbClr val="800000"/>
                </a:solidFill>
                <a:latin typeface="Times"/>
                <a:cs typeface="Times"/>
              </a:rPr>
              <a:t>Le 5M - Multi-</a:t>
            </a:r>
            <a:r>
              <a:rPr lang="en-GB" sz="2300" b="1" dirty="0" err="1" smtClean="0">
                <a:solidFill>
                  <a:srgbClr val="800000"/>
                </a:solidFill>
                <a:latin typeface="Times"/>
                <a:cs typeface="Times"/>
              </a:rPr>
              <a:t>ruolo</a:t>
            </a:r>
            <a:r>
              <a:rPr lang="en-GB" sz="2300" b="1" dirty="0" smtClean="0">
                <a:solidFill>
                  <a:srgbClr val="800000"/>
                </a:solidFill>
                <a:latin typeface="Times"/>
                <a:cs typeface="Times"/>
              </a:rPr>
              <a:t> (“</a:t>
            </a:r>
            <a:r>
              <a:rPr lang="en-GB" sz="2300" b="1" dirty="0" err="1" smtClean="0">
                <a:solidFill>
                  <a:srgbClr val="800000"/>
                </a:solidFill>
                <a:latin typeface="Times"/>
                <a:cs typeface="Times"/>
              </a:rPr>
              <a:t>Molti</a:t>
            </a:r>
            <a:r>
              <a:rPr lang="en-GB" sz="2300" b="1" dirty="0" smtClean="0">
                <a:solidFill>
                  <a:srgbClr val="800000"/>
                </a:solidFill>
                <a:latin typeface="Times"/>
                <a:cs typeface="Times"/>
              </a:rPr>
              <a:t> </a:t>
            </a:r>
            <a:r>
              <a:rPr lang="en-GB" sz="2300" b="1" dirty="0" err="1">
                <a:solidFill>
                  <a:srgbClr val="800000"/>
                </a:solidFill>
                <a:latin typeface="Times"/>
                <a:cs typeface="Times"/>
              </a:rPr>
              <a:t>c</a:t>
            </a:r>
            <a:r>
              <a:rPr lang="en-GB" sz="2300" b="1" dirty="0" err="1" smtClean="0">
                <a:solidFill>
                  <a:srgbClr val="800000"/>
                </a:solidFill>
                <a:latin typeface="Times"/>
                <a:cs typeface="Times"/>
              </a:rPr>
              <a:t>appelli</a:t>
            </a:r>
            <a:r>
              <a:rPr lang="en-GB" sz="2300" b="1" dirty="0" smtClean="0">
                <a:solidFill>
                  <a:srgbClr val="800000"/>
                </a:solidFill>
                <a:latin typeface="Times"/>
                <a:cs typeface="Times"/>
              </a:rPr>
              <a:t>”)</a:t>
            </a:r>
            <a:endParaRPr lang="en-GB" sz="2300" b="1" dirty="0">
              <a:solidFill>
                <a:srgbClr val="800000"/>
              </a:solidFill>
              <a:latin typeface="Times"/>
              <a:cs typeface="Times"/>
            </a:endParaRPr>
          </a:p>
        </p:txBody>
      </p:sp>
      <p:pic>
        <p:nvPicPr>
          <p:cNvPr id="12" name="Immagine 11" descr="Wearing-Multiple-Hats.jpg"/>
          <p:cNvPicPr>
            <a:picLocks noChangeAspect="1"/>
          </p:cNvPicPr>
          <p:nvPr/>
        </p:nvPicPr>
        <p:blipFill>
          <a:blip r:embed="rId2" cstate="print"/>
          <a:stretch>
            <a:fillRect/>
          </a:stretch>
        </p:blipFill>
        <p:spPr>
          <a:xfrm>
            <a:off x="4357053" y="2945671"/>
            <a:ext cx="3568567" cy="3660067"/>
          </a:xfrm>
          <a:prstGeom prst="rect">
            <a:avLst/>
          </a:prstGeom>
        </p:spPr>
      </p:pic>
      <p:sp>
        <p:nvSpPr>
          <p:cNvPr id="14" name="Rettangolo arrotondato 13"/>
          <p:cNvSpPr/>
          <p:nvPr/>
        </p:nvSpPr>
        <p:spPr>
          <a:xfrm>
            <a:off x="899592" y="1230392"/>
            <a:ext cx="7213093" cy="1339051"/>
          </a:xfrm>
          <a:prstGeom prst="roundRect">
            <a:avLst/>
          </a:prstGeom>
          <a:solidFill>
            <a:srgbClr val="FFD2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b="1" dirty="0" smtClean="0">
              <a:solidFill>
                <a:srgbClr val="800000"/>
              </a:solidFill>
              <a:latin typeface="Times"/>
              <a:cs typeface="Times"/>
            </a:endParaRPr>
          </a:p>
          <a:p>
            <a:pPr algn="ctr"/>
            <a:r>
              <a:rPr lang="it-IT" b="1" dirty="0" smtClean="0">
                <a:solidFill>
                  <a:srgbClr val="800000"/>
                </a:solidFill>
                <a:latin typeface="Times"/>
                <a:cs typeface="Times"/>
              </a:rPr>
              <a:t>Le 5M sono multi-ruolo poiché permettono agli studenti di impersonare diversi ruoli desiderati all’interno di gruppi di apprendimento, per esempio il creativo, lo sviluppatore, l’esploratore, il localizzatore di guasti, il reporter, il poeta, il comico etc.</a:t>
            </a:r>
          </a:p>
          <a:p>
            <a:pPr algn="ctr"/>
            <a:endParaRPr lang="en-GB" dirty="0"/>
          </a:p>
        </p:txBody>
      </p:sp>
      <p:sp>
        <p:nvSpPr>
          <p:cNvPr id="15" name="Ovale 14"/>
          <p:cNvSpPr/>
          <p:nvPr/>
        </p:nvSpPr>
        <p:spPr>
          <a:xfrm rot="1339363">
            <a:off x="2144874" y="4543025"/>
            <a:ext cx="2256090" cy="1222494"/>
          </a:xfrm>
          <a:prstGeom prst="ellipse">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solidFill>
                  <a:srgbClr val="800000"/>
                </a:solidFill>
                <a:latin typeface="Times"/>
                <a:cs typeface="Times"/>
              </a:rPr>
              <a:t>Multi-</a:t>
            </a:r>
            <a:r>
              <a:rPr lang="en-GB" sz="1400" b="1" dirty="0" err="1" smtClean="0">
                <a:solidFill>
                  <a:srgbClr val="800000"/>
                </a:solidFill>
                <a:latin typeface="Times"/>
                <a:cs typeface="Times"/>
              </a:rPr>
              <a:t>ruolo</a:t>
            </a:r>
            <a:endParaRPr lang="en-GB" sz="1400" b="1" dirty="0">
              <a:solidFill>
                <a:srgbClr val="800000"/>
              </a:solidFill>
              <a:latin typeface="Times"/>
              <a:cs typeface="Times"/>
            </a:endParaRPr>
          </a:p>
        </p:txBody>
      </p:sp>
      <p:sp>
        <p:nvSpPr>
          <p:cNvPr id="17" name="Ovale 16"/>
          <p:cNvSpPr/>
          <p:nvPr/>
        </p:nvSpPr>
        <p:spPr>
          <a:xfrm>
            <a:off x="1470667" y="3912561"/>
            <a:ext cx="1344665" cy="907342"/>
          </a:xfrm>
          <a:prstGeom prst="ellipse">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solidFill>
                  <a:srgbClr val="800000"/>
                </a:solidFill>
                <a:latin typeface="Times"/>
                <a:cs typeface="Times"/>
              </a:rPr>
              <a:t>Le 5M</a:t>
            </a:r>
            <a:endParaRPr lang="en-GB" sz="1400" b="1" dirty="0">
              <a:solidFill>
                <a:srgbClr val="800000"/>
              </a:solidFill>
              <a:latin typeface="Times"/>
              <a:cs typeface="Time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magine 15" descr="teachingMethodology-1.JPG"/>
          <p:cNvPicPr>
            <a:picLocks noChangeAspect="1"/>
          </p:cNvPicPr>
          <p:nvPr/>
        </p:nvPicPr>
        <p:blipFill>
          <a:blip r:embed="rId2" cstate="print"/>
          <a:stretch>
            <a:fillRect/>
          </a:stretch>
        </p:blipFill>
        <p:spPr>
          <a:xfrm>
            <a:off x="560478" y="2973404"/>
            <a:ext cx="4741047" cy="3356163"/>
          </a:xfrm>
          <a:prstGeom prst="rect">
            <a:avLst/>
          </a:prstGeom>
        </p:spPr>
      </p:pic>
      <p:sp>
        <p:nvSpPr>
          <p:cNvPr id="10" name="CasellaDiTesto 9"/>
          <p:cNvSpPr txBox="1"/>
          <p:nvPr/>
        </p:nvSpPr>
        <p:spPr>
          <a:xfrm>
            <a:off x="2835468" y="498622"/>
            <a:ext cx="3320141" cy="446276"/>
          </a:xfrm>
          <a:prstGeom prst="rect">
            <a:avLst/>
          </a:prstGeom>
          <a:noFill/>
        </p:spPr>
        <p:txBody>
          <a:bodyPr wrap="none" rtlCol="0">
            <a:spAutoFit/>
          </a:bodyPr>
          <a:lstStyle/>
          <a:p>
            <a:pPr algn="ctr"/>
            <a:r>
              <a:rPr lang="en-GB" sz="2300" b="1" dirty="0" smtClean="0">
                <a:solidFill>
                  <a:srgbClr val="800000"/>
                </a:solidFill>
                <a:latin typeface="Times"/>
                <a:cs typeface="Times"/>
              </a:rPr>
              <a:t>Le 5M - Multi-</a:t>
            </a:r>
            <a:r>
              <a:rPr lang="en-GB" sz="2300" b="1" dirty="0" err="1" smtClean="0">
                <a:solidFill>
                  <a:srgbClr val="800000"/>
                </a:solidFill>
                <a:latin typeface="Times"/>
                <a:cs typeface="Times"/>
              </a:rPr>
              <a:t>didattiche</a:t>
            </a:r>
            <a:endParaRPr lang="en-GB" sz="2300" b="1" dirty="0">
              <a:solidFill>
                <a:srgbClr val="800000"/>
              </a:solidFill>
              <a:latin typeface="Times"/>
              <a:cs typeface="Times"/>
            </a:endParaRPr>
          </a:p>
        </p:txBody>
      </p:sp>
      <p:sp>
        <p:nvSpPr>
          <p:cNvPr id="17" name="Rettangolo arrotondato 16"/>
          <p:cNvSpPr/>
          <p:nvPr/>
        </p:nvSpPr>
        <p:spPr>
          <a:xfrm>
            <a:off x="683568" y="1230392"/>
            <a:ext cx="7776863" cy="1339051"/>
          </a:xfrm>
          <a:prstGeom prst="roundRect">
            <a:avLst/>
          </a:prstGeom>
          <a:solidFill>
            <a:srgbClr val="FFD2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b="1" dirty="0" smtClean="0">
              <a:solidFill>
                <a:srgbClr val="800000"/>
              </a:solidFill>
              <a:latin typeface="Times"/>
              <a:cs typeface="Times"/>
            </a:endParaRPr>
          </a:p>
          <a:p>
            <a:pPr algn="ctr"/>
            <a:r>
              <a:rPr lang="it-IT" b="1" dirty="0" smtClean="0">
                <a:solidFill>
                  <a:srgbClr val="800000"/>
                </a:solidFill>
                <a:latin typeface="Times"/>
                <a:cs typeface="Times"/>
              </a:rPr>
              <a:t>Le 5M sono </a:t>
            </a:r>
            <a:r>
              <a:rPr lang="it-IT" b="1" dirty="0" err="1" smtClean="0">
                <a:solidFill>
                  <a:srgbClr val="800000"/>
                </a:solidFill>
                <a:latin typeface="Times"/>
                <a:cs typeface="Times"/>
              </a:rPr>
              <a:t>multi-didattiche</a:t>
            </a:r>
            <a:r>
              <a:rPr lang="it-IT" b="1" dirty="0" smtClean="0">
                <a:solidFill>
                  <a:srgbClr val="800000"/>
                </a:solidFill>
                <a:latin typeface="Times"/>
                <a:cs typeface="Times"/>
              </a:rPr>
              <a:t> poiché facilitano la selezione e la applicazione di percorsi didattici multipli che stimolano le forme più efficaci di apprendimento, in accordo con le caratteristiche dell’apprendimento individuale o di gruppo, inclusi insegnanti, studenti e autodidatti.</a:t>
            </a:r>
            <a:endParaRPr lang="en-GB" dirty="0"/>
          </a:p>
        </p:txBody>
      </p:sp>
      <p:sp>
        <p:nvSpPr>
          <p:cNvPr id="18" name="Ovale 17"/>
          <p:cNvSpPr/>
          <p:nvPr/>
        </p:nvSpPr>
        <p:spPr>
          <a:xfrm rot="20070282">
            <a:off x="5147082" y="4202071"/>
            <a:ext cx="2382621" cy="1126653"/>
          </a:xfrm>
          <a:prstGeom prst="ellipse">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solidFill>
                  <a:srgbClr val="800000"/>
                </a:solidFill>
                <a:latin typeface="Times"/>
                <a:cs typeface="Times"/>
              </a:rPr>
              <a:t>Multi-</a:t>
            </a:r>
            <a:r>
              <a:rPr lang="en-GB" sz="1400" b="1" dirty="0" err="1" smtClean="0">
                <a:solidFill>
                  <a:srgbClr val="800000"/>
                </a:solidFill>
                <a:latin typeface="Times"/>
                <a:cs typeface="Times"/>
              </a:rPr>
              <a:t>didattiche</a:t>
            </a:r>
            <a:endParaRPr lang="en-GB" sz="1400" b="1" dirty="0">
              <a:solidFill>
                <a:srgbClr val="800000"/>
              </a:solidFill>
              <a:latin typeface="Times"/>
              <a:cs typeface="Times"/>
            </a:endParaRPr>
          </a:p>
        </p:txBody>
      </p:sp>
      <p:sp>
        <p:nvSpPr>
          <p:cNvPr id="19" name="Ovale 18"/>
          <p:cNvSpPr/>
          <p:nvPr/>
        </p:nvSpPr>
        <p:spPr>
          <a:xfrm>
            <a:off x="6660232" y="3551043"/>
            <a:ext cx="1344665" cy="907342"/>
          </a:xfrm>
          <a:prstGeom prst="ellipse">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solidFill>
                  <a:srgbClr val="800000"/>
                </a:solidFill>
                <a:latin typeface="Times"/>
                <a:cs typeface="Times"/>
              </a:rPr>
              <a:t>Le 5M</a:t>
            </a:r>
            <a:endParaRPr lang="en-GB" sz="1400" b="1" dirty="0">
              <a:solidFill>
                <a:srgbClr val="800000"/>
              </a:solidFill>
              <a:latin typeface="Times"/>
              <a:cs typeface="Time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Rettangolo 1"/>
          <p:cNvSpPr/>
          <p:nvPr/>
        </p:nvSpPr>
        <p:spPr>
          <a:xfrm>
            <a:off x="3746423" y="2971800"/>
            <a:ext cx="1465466" cy="521681"/>
          </a:xfrm>
          <a:prstGeom prst="rect">
            <a:avLst/>
          </a:prstGeom>
        </p:spPr>
        <p:txBody>
          <a:bodyPr wrap="none">
            <a:spAutoFit/>
          </a:bodyPr>
          <a:lstStyle/>
          <a:p>
            <a:pPr algn="ctr" eaLnBrk="0" hangingPunct="0">
              <a:lnSpc>
                <a:spcPct val="90000"/>
              </a:lnSpc>
              <a:spcBef>
                <a:spcPct val="50000"/>
              </a:spcBef>
            </a:pPr>
            <a:r>
              <a:rPr lang="en-US" sz="3100" b="1" smtClean="0">
                <a:latin typeface="Times" charset="0"/>
                <a:ea typeface="ＭＳ Ｐゴシック" charset="-128"/>
                <a:cs typeface="ＭＳ Ｐゴシック" charset="-128"/>
              </a:rPr>
              <a:t>Grazie!</a:t>
            </a:r>
            <a:endParaRPr lang="en-US" sz="3100" dirty="0">
              <a:latin typeface="Times" charset="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7e29489c09c3c63187c2677341ee6319b0e3d0"/>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2198</TotalTime>
  <Words>313</Words>
  <Application>Microsoft Office PowerPoint</Application>
  <PresentationFormat>Presentazione su schermo (4:3)</PresentationFormat>
  <Paragraphs>48</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Fondazione Mondo Digitale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f.fagnini</dc:creator>
  <cp:lastModifiedBy>Grazia</cp:lastModifiedBy>
  <cp:revision>182</cp:revision>
  <dcterms:created xsi:type="dcterms:W3CDTF">2013-03-23T18:09:25Z</dcterms:created>
  <dcterms:modified xsi:type="dcterms:W3CDTF">2013-04-04T09:28:06Z</dcterms:modified>
</cp:coreProperties>
</file>