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3" r:id="rId2"/>
    <p:sldId id="304" r:id="rId3"/>
    <p:sldId id="305" r:id="rId4"/>
    <p:sldId id="306" r:id="rId5"/>
    <p:sldId id="307" r:id="rId6"/>
    <p:sldId id="308" r:id="rId7"/>
  </p:sldIdLst>
  <p:sldSz cx="9144000" cy="6858000" type="screen4x3"/>
  <p:notesSz cx="6858000" cy="9144000"/>
  <p:custDataLst>
    <p:tags r:id="rId9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9407"/>
    <a:srgbClr val="4FD71F"/>
    <a:srgbClr val="08E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53134-C31E-B14A-B91B-EB6445119C97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997F6-F01B-F14E-9E17-1A0CBD1BE9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2164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2A92-00BD-4BAD-A02D-B05B4CC5B5ED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ttangolo arrotondato 28"/>
          <p:cNvSpPr/>
          <p:nvPr/>
        </p:nvSpPr>
        <p:spPr>
          <a:xfrm>
            <a:off x="1742651" y="1620521"/>
            <a:ext cx="6054977" cy="2765794"/>
          </a:xfrm>
          <a:prstGeom prst="roundRect">
            <a:avLst/>
          </a:prstGeom>
          <a:solidFill>
            <a:srgbClr val="FFE4A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900" b="1" dirty="0" smtClean="0">
              <a:solidFill>
                <a:srgbClr val="800000"/>
              </a:solidFill>
              <a:latin typeface="Times"/>
              <a:cs typeface="Times"/>
            </a:endParaRPr>
          </a:p>
          <a:p>
            <a:pPr algn="ctr"/>
            <a:r>
              <a:rPr lang="it-IT" sz="2500" b="1" dirty="0" smtClean="0">
                <a:solidFill>
                  <a:srgbClr val="800000"/>
                </a:solidFill>
                <a:latin typeface="Times"/>
                <a:cs typeface="Times"/>
              </a:rPr>
              <a:t>Le 5M – Approccio </a:t>
            </a:r>
            <a:r>
              <a:rPr lang="it-IT" sz="2500" b="1" dirty="0" smtClean="0">
                <a:solidFill>
                  <a:srgbClr val="800000"/>
                </a:solidFill>
                <a:latin typeface="Times"/>
                <a:cs typeface="Times"/>
              </a:rPr>
              <a:t>all’utilizzo</a:t>
            </a:r>
            <a:endParaRPr lang="it-IT" sz="2500" b="1" dirty="0" smtClean="0">
              <a:solidFill>
                <a:srgbClr val="800000"/>
              </a:solidFill>
              <a:latin typeface="Times"/>
              <a:cs typeface="Times"/>
            </a:endParaRPr>
          </a:p>
          <a:p>
            <a:pPr algn="ctr"/>
            <a:endParaRPr lang="it-IT" sz="2300" b="1" dirty="0" smtClean="0">
              <a:solidFill>
                <a:srgbClr val="800000"/>
              </a:solidFill>
              <a:latin typeface="Times"/>
              <a:cs typeface="Times"/>
            </a:endParaRPr>
          </a:p>
          <a:p>
            <a:endParaRPr lang="it-IT" sz="1000" dirty="0" smtClean="0">
              <a:solidFill>
                <a:schemeClr val="tx1"/>
              </a:solidFill>
              <a:latin typeface="Times"/>
              <a:cs typeface="Times"/>
            </a:endParaRPr>
          </a:p>
          <a:p>
            <a:r>
              <a:rPr lang="it-IT" sz="1500" dirty="0" smtClean="0">
                <a:solidFill>
                  <a:schemeClr val="tx1"/>
                </a:solidFill>
                <a:latin typeface="Times"/>
                <a:cs typeface="Time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049604" y="581481"/>
            <a:ext cx="5165773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Approccio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Generale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per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l’uso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delle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5M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706284" y="1488075"/>
            <a:ext cx="44176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 smtClean="0">
                <a:solidFill>
                  <a:srgbClr val="800000"/>
                </a:solidFill>
                <a:latin typeface="Times"/>
                <a:cs typeface="Times"/>
              </a:rPr>
              <a:t>L’uso</a:t>
            </a:r>
            <a:r>
              <a:rPr lang="en-GB" b="1" dirty="0" smtClean="0">
                <a:solidFill>
                  <a:srgbClr val="800000"/>
                </a:solidFill>
                <a:latin typeface="Times"/>
                <a:cs typeface="Times"/>
              </a:rPr>
              <a:t> dell 5M </a:t>
            </a:r>
            <a:r>
              <a:rPr lang="en-GB" b="1" dirty="0" err="1" smtClean="0">
                <a:solidFill>
                  <a:srgbClr val="800000"/>
                </a:solidFill>
                <a:latin typeface="Times"/>
                <a:cs typeface="Times"/>
              </a:rPr>
              <a:t>deve</a:t>
            </a:r>
            <a:r>
              <a:rPr lang="en-GB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b="1" dirty="0" err="1" smtClean="0">
                <a:solidFill>
                  <a:srgbClr val="800000"/>
                </a:solidFill>
                <a:latin typeface="Times"/>
                <a:cs typeface="Times"/>
              </a:rPr>
              <a:t>essere</a:t>
            </a:r>
            <a:r>
              <a:rPr lang="en-GB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b="1" dirty="0" err="1" smtClean="0">
                <a:solidFill>
                  <a:srgbClr val="800000"/>
                </a:solidFill>
                <a:latin typeface="Times"/>
                <a:cs typeface="Times"/>
              </a:rPr>
              <a:t>considerato</a:t>
            </a:r>
            <a:r>
              <a:rPr lang="en-GB" b="1" dirty="0" smtClean="0">
                <a:solidFill>
                  <a:srgbClr val="800000"/>
                </a:solidFill>
                <a:latin typeface="Times"/>
                <a:cs typeface="Times"/>
              </a:rPr>
              <a:t> in due </a:t>
            </a:r>
            <a:r>
              <a:rPr lang="en-GB" b="1" dirty="0" err="1" smtClean="0">
                <a:solidFill>
                  <a:srgbClr val="800000"/>
                </a:solidFill>
                <a:latin typeface="Times"/>
                <a:cs typeface="Times"/>
              </a:rPr>
              <a:t>forme</a:t>
            </a:r>
            <a:r>
              <a:rPr lang="en-GB" b="1" dirty="0" smtClean="0">
                <a:solidFill>
                  <a:srgbClr val="800000"/>
                </a:solidFill>
                <a:latin typeface="Times"/>
                <a:cs typeface="Times"/>
              </a:rPr>
              <a:t>: </a:t>
            </a:r>
          </a:p>
          <a:p>
            <a:endParaRPr lang="en-GB" dirty="0" smtClean="0">
              <a:latin typeface="Times"/>
              <a:cs typeface="Times"/>
            </a:endParaRPr>
          </a:p>
          <a:p>
            <a:pPr marL="342900" indent="-342900" algn="just">
              <a:buAutoNum type="arabicParenBoth"/>
            </a:pPr>
            <a:r>
              <a:rPr lang="en-GB" dirty="0" err="1" smtClean="0">
                <a:latin typeface="Times"/>
                <a:cs typeface="Times"/>
              </a:rPr>
              <a:t>Individualmente</a:t>
            </a:r>
            <a:r>
              <a:rPr lang="en-GB" dirty="0" smtClean="0">
                <a:latin typeface="Times"/>
                <a:cs typeface="Times"/>
              </a:rPr>
              <a:t> – come micro-modulo </a:t>
            </a:r>
            <a:r>
              <a:rPr lang="en-GB" dirty="0" err="1" smtClean="0">
                <a:latin typeface="Times"/>
                <a:cs typeface="Times"/>
              </a:rPr>
              <a:t>singolo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focalizzato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su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concetti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specifici</a:t>
            </a:r>
            <a:r>
              <a:rPr lang="en-GB" dirty="0" smtClean="0">
                <a:latin typeface="Times"/>
                <a:cs typeface="Times"/>
              </a:rPr>
              <a:t>.</a:t>
            </a:r>
          </a:p>
          <a:p>
            <a:pPr marL="342900" indent="-342900"/>
            <a:endParaRPr lang="en-GB" dirty="0" smtClean="0">
              <a:latin typeface="Times"/>
              <a:cs typeface="Times"/>
            </a:endParaRPr>
          </a:p>
          <a:p>
            <a:pPr marL="342900" indent="-342900" algn="just">
              <a:buAutoNum type="arabicParenBoth"/>
            </a:pPr>
            <a:r>
              <a:rPr lang="en-GB" dirty="0" smtClean="0">
                <a:latin typeface="Times"/>
                <a:cs typeface="Times"/>
              </a:rPr>
              <a:t>Di </a:t>
            </a:r>
            <a:r>
              <a:rPr lang="en-GB" dirty="0" err="1" smtClean="0">
                <a:latin typeface="Times"/>
                <a:cs typeface="Times"/>
              </a:rPr>
              <a:t>gruppo</a:t>
            </a:r>
            <a:r>
              <a:rPr lang="en-GB" dirty="0" smtClean="0">
                <a:latin typeface="Times"/>
                <a:cs typeface="Times"/>
              </a:rPr>
              <a:t> – come </a:t>
            </a:r>
            <a:r>
              <a:rPr lang="en-GB" dirty="0" err="1" smtClean="0">
                <a:latin typeface="Times"/>
                <a:cs typeface="Times"/>
              </a:rPr>
              <a:t>insieme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di</a:t>
            </a:r>
            <a:r>
              <a:rPr lang="en-GB" dirty="0" smtClean="0">
                <a:latin typeface="Times"/>
                <a:cs typeface="Times"/>
              </a:rPr>
              <a:t> micro-</a:t>
            </a:r>
            <a:r>
              <a:rPr lang="en-GB" dirty="0" err="1" smtClean="0">
                <a:latin typeface="Times"/>
                <a:cs typeface="Times"/>
              </a:rPr>
              <a:t>moduli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focalizzati</a:t>
            </a:r>
            <a:r>
              <a:rPr lang="en-GB" dirty="0" smtClean="0">
                <a:latin typeface="Times"/>
                <a:cs typeface="Times"/>
              </a:rPr>
              <a:t> sui </a:t>
            </a:r>
            <a:r>
              <a:rPr lang="en-GB" dirty="0" err="1" smtClean="0">
                <a:latin typeface="Times"/>
                <a:cs typeface="Times"/>
              </a:rPr>
              <a:t>temi</a:t>
            </a:r>
            <a:r>
              <a:rPr lang="en-GB" dirty="0" smtClean="0">
                <a:latin typeface="Times"/>
                <a:cs typeface="Times"/>
              </a:rPr>
              <a:t> (</a:t>
            </a:r>
            <a:r>
              <a:rPr lang="en-GB" dirty="0" err="1" smtClean="0">
                <a:latin typeface="Times"/>
                <a:cs typeface="Times"/>
              </a:rPr>
              <a:t>insiemi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di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concetti</a:t>
            </a:r>
            <a:r>
              <a:rPr lang="en-GB" dirty="0" smtClean="0">
                <a:latin typeface="Times"/>
                <a:cs typeface="Times"/>
              </a:rPr>
              <a:t>) e </a:t>
            </a:r>
            <a:r>
              <a:rPr lang="en-GB" dirty="0" err="1" smtClean="0">
                <a:latin typeface="Times"/>
                <a:cs typeface="Times"/>
              </a:rPr>
              <a:t>percorsi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di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apprendimento</a:t>
            </a:r>
            <a:r>
              <a:rPr lang="en-GB" dirty="0" smtClean="0">
                <a:latin typeface="Times"/>
                <a:cs typeface="Times"/>
              </a:rPr>
              <a:t> (</a:t>
            </a:r>
            <a:r>
              <a:rPr lang="en-GB" dirty="0" err="1" smtClean="0">
                <a:latin typeface="Times"/>
                <a:cs typeface="Times"/>
              </a:rPr>
              <a:t>corsi</a:t>
            </a:r>
            <a:r>
              <a:rPr lang="en-GB" dirty="0" smtClean="0">
                <a:latin typeface="Times"/>
                <a:cs typeface="Times"/>
              </a:rPr>
              <a:t>).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051818" y="4721327"/>
            <a:ext cx="68017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 smtClean="0">
                <a:latin typeface="Times"/>
                <a:cs typeface="Times"/>
              </a:rPr>
              <a:t>In </a:t>
            </a:r>
            <a:r>
              <a:rPr lang="en-GB" dirty="0" err="1" smtClean="0">
                <a:latin typeface="Times"/>
                <a:cs typeface="Times"/>
              </a:rPr>
              <a:t>entrambi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i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casi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i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coordinatori</a:t>
            </a:r>
            <a:r>
              <a:rPr lang="en-GB" dirty="0" smtClean="0">
                <a:latin typeface="Times"/>
                <a:cs typeface="Times"/>
              </a:rPr>
              <a:t>, </a:t>
            </a:r>
            <a:r>
              <a:rPr lang="en-GB" dirty="0" err="1" smtClean="0">
                <a:latin typeface="Times"/>
                <a:cs typeface="Times"/>
              </a:rPr>
              <a:t>gli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animatori</a:t>
            </a:r>
            <a:r>
              <a:rPr lang="en-GB" dirty="0" smtClean="0">
                <a:latin typeface="Times"/>
                <a:cs typeface="Times"/>
              </a:rPr>
              <a:t>, </a:t>
            </a:r>
            <a:r>
              <a:rPr lang="en-GB" dirty="0" err="1" smtClean="0">
                <a:latin typeface="Times"/>
                <a:cs typeface="Times"/>
              </a:rPr>
              <a:t>moderatori</a:t>
            </a:r>
            <a:r>
              <a:rPr lang="en-GB" dirty="0" smtClean="0">
                <a:latin typeface="Times"/>
                <a:cs typeface="Times"/>
              </a:rPr>
              <a:t>, </a:t>
            </a:r>
            <a:r>
              <a:rPr lang="en-GB" dirty="0" err="1" smtClean="0">
                <a:latin typeface="Times"/>
                <a:cs typeface="Times"/>
              </a:rPr>
              <a:t>allenatori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dei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processi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di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apprendimento</a:t>
            </a:r>
            <a:r>
              <a:rPr lang="en-GB" dirty="0" smtClean="0">
                <a:latin typeface="Times"/>
                <a:cs typeface="Times"/>
              </a:rPr>
              <a:t> (</a:t>
            </a:r>
            <a:r>
              <a:rPr lang="en-GB" dirty="0" err="1" smtClean="0">
                <a:latin typeface="Times"/>
                <a:cs typeface="Times"/>
              </a:rPr>
              <a:t>insegnanti</a:t>
            </a:r>
            <a:r>
              <a:rPr lang="en-GB" dirty="0" smtClean="0">
                <a:latin typeface="Times"/>
                <a:cs typeface="Times"/>
              </a:rPr>
              <a:t> e </a:t>
            </a:r>
            <a:r>
              <a:rPr lang="en-GB" dirty="0" err="1" smtClean="0">
                <a:latin typeface="Times"/>
                <a:cs typeface="Times"/>
              </a:rPr>
              <a:t>autodidatti</a:t>
            </a:r>
            <a:r>
              <a:rPr lang="en-GB" dirty="0" smtClean="0">
                <a:latin typeface="Times"/>
                <a:cs typeface="Times"/>
              </a:rPr>
              <a:t>) </a:t>
            </a:r>
            <a:r>
              <a:rPr lang="en-GB" dirty="0" err="1" smtClean="0">
                <a:latin typeface="Times"/>
                <a:cs typeface="Times"/>
              </a:rPr>
              <a:t>possono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scegliere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tra</a:t>
            </a:r>
            <a:r>
              <a:rPr lang="en-GB" dirty="0" smtClean="0">
                <a:latin typeface="Times"/>
                <a:cs typeface="Times"/>
              </a:rPr>
              <a:t> a) </a:t>
            </a:r>
            <a:r>
              <a:rPr lang="en-GB" dirty="0" err="1" smtClean="0">
                <a:latin typeface="Times"/>
                <a:cs typeface="Times"/>
              </a:rPr>
              <a:t>approcci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strutturati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predefiniti</a:t>
            </a:r>
            <a:r>
              <a:rPr lang="en-GB" dirty="0" smtClean="0">
                <a:latin typeface="Times"/>
                <a:cs typeface="Times"/>
              </a:rPr>
              <a:t> b) </a:t>
            </a:r>
            <a:r>
              <a:rPr lang="en-GB" dirty="0" err="1" smtClean="0">
                <a:latin typeface="Times"/>
                <a:cs typeface="Times"/>
              </a:rPr>
              <a:t>approcci</a:t>
            </a:r>
            <a:r>
              <a:rPr lang="en-GB" dirty="0" smtClean="0">
                <a:latin typeface="Times"/>
                <a:cs typeface="Times"/>
              </a:rPr>
              <a:t> </a:t>
            </a:r>
            <a:r>
              <a:rPr lang="en-GB" dirty="0" err="1" smtClean="0">
                <a:latin typeface="Times"/>
                <a:cs typeface="Times"/>
              </a:rPr>
              <a:t>aperti</a:t>
            </a:r>
            <a:r>
              <a:rPr lang="en-GB" dirty="0" smtClean="0">
                <a:latin typeface="Times"/>
                <a:cs typeface="Times"/>
              </a:rPr>
              <a:t> auto </a:t>
            </a:r>
            <a:r>
              <a:rPr lang="en-GB" dirty="0" err="1" smtClean="0">
                <a:latin typeface="Times"/>
                <a:cs typeface="Times"/>
              </a:rPr>
              <a:t>gestiti</a:t>
            </a:r>
            <a:r>
              <a:rPr lang="en-GB" dirty="0" smtClean="0">
                <a:latin typeface="Times"/>
                <a:cs typeface="Times"/>
              </a:rPr>
              <a:t> e c) un mix </a:t>
            </a:r>
            <a:r>
              <a:rPr lang="en-GB" dirty="0" err="1" smtClean="0">
                <a:latin typeface="Times"/>
                <a:cs typeface="Times"/>
              </a:rPr>
              <a:t>dei</a:t>
            </a:r>
            <a:r>
              <a:rPr lang="en-GB" dirty="0" smtClean="0">
                <a:latin typeface="Times"/>
                <a:cs typeface="Times"/>
              </a:rPr>
              <a:t> due.</a:t>
            </a:r>
            <a:endParaRPr lang="en-GB" dirty="0"/>
          </a:p>
        </p:txBody>
      </p:sp>
      <p:grpSp>
        <p:nvGrpSpPr>
          <p:cNvPr id="2" name="Gruppo 19"/>
          <p:cNvGrpSpPr/>
          <p:nvPr/>
        </p:nvGrpSpPr>
        <p:grpSpPr>
          <a:xfrm>
            <a:off x="6334283" y="2966207"/>
            <a:ext cx="1519292" cy="1383374"/>
            <a:chOff x="3825503" y="3677337"/>
            <a:chExt cx="1519292" cy="1383374"/>
          </a:xfrm>
        </p:grpSpPr>
        <p:sp>
          <p:nvSpPr>
            <p:cNvPr id="17" name="Pentagono regolare 16"/>
            <p:cNvSpPr/>
            <p:nvPr/>
          </p:nvSpPr>
          <p:spPr>
            <a:xfrm>
              <a:off x="4737078" y="4523134"/>
              <a:ext cx="607717" cy="537577"/>
            </a:xfrm>
            <a:prstGeom prst="pentagon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b="1" dirty="0" smtClean="0">
                  <a:solidFill>
                    <a:srgbClr val="0000FF"/>
                  </a:solidFill>
                  <a:latin typeface="Times"/>
                  <a:cs typeface="Times"/>
                </a:rPr>
                <a:t>5M</a:t>
              </a:r>
              <a:endParaRPr lang="en-GB" sz="1000" b="1" dirty="0">
                <a:solidFill>
                  <a:srgbClr val="0000FF"/>
                </a:solidFill>
                <a:latin typeface="Times"/>
                <a:cs typeface="Times"/>
              </a:endParaRPr>
            </a:p>
          </p:txBody>
        </p:sp>
        <p:sp>
          <p:nvSpPr>
            <p:cNvPr id="18" name="Pentagono regolare 17"/>
            <p:cNvSpPr/>
            <p:nvPr/>
          </p:nvSpPr>
          <p:spPr>
            <a:xfrm>
              <a:off x="3825503" y="4523134"/>
              <a:ext cx="607717" cy="537577"/>
            </a:xfrm>
            <a:prstGeom prst="pentagon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b="1" dirty="0" smtClean="0">
                  <a:solidFill>
                    <a:srgbClr val="0000FF"/>
                  </a:solidFill>
                  <a:latin typeface="Times"/>
                  <a:cs typeface="Times"/>
                </a:rPr>
                <a:t>5M</a:t>
              </a:r>
              <a:endParaRPr lang="en-GB" sz="1000" b="1" dirty="0">
                <a:solidFill>
                  <a:srgbClr val="0000FF"/>
                </a:solidFill>
                <a:latin typeface="Times"/>
                <a:cs typeface="Times"/>
              </a:endParaRPr>
            </a:p>
          </p:txBody>
        </p:sp>
        <p:sp>
          <p:nvSpPr>
            <p:cNvPr id="16" name="Pentagono regolare 15"/>
            <p:cNvSpPr/>
            <p:nvPr/>
          </p:nvSpPr>
          <p:spPr>
            <a:xfrm>
              <a:off x="3825503" y="3677337"/>
              <a:ext cx="607717" cy="537577"/>
            </a:xfrm>
            <a:prstGeom prst="pentagon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b="1" dirty="0" smtClean="0">
                  <a:solidFill>
                    <a:srgbClr val="0000FF"/>
                  </a:solidFill>
                  <a:latin typeface="Times"/>
                  <a:cs typeface="Times"/>
                </a:rPr>
                <a:t>5M</a:t>
              </a:r>
              <a:endParaRPr lang="en-GB" sz="1000" b="1" dirty="0">
                <a:solidFill>
                  <a:srgbClr val="0000FF"/>
                </a:solidFill>
                <a:latin typeface="Times"/>
                <a:cs typeface="Times"/>
              </a:endParaRPr>
            </a:p>
          </p:txBody>
        </p:sp>
        <p:sp>
          <p:nvSpPr>
            <p:cNvPr id="11" name="Pentagono regolare 10"/>
            <p:cNvSpPr/>
            <p:nvPr/>
          </p:nvSpPr>
          <p:spPr>
            <a:xfrm>
              <a:off x="4737078" y="3677337"/>
              <a:ext cx="607717" cy="537577"/>
            </a:xfrm>
            <a:prstGeom prst="pentagon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b="1" dirty="0" smtClean="0">
                  <a:solidFill>
                    <a:srgbClr val="0000FF"/>
                  </a:solidFill>
                  <a:latin typeface="Times"/>
                  <a:cs typeface="Times"/>
                </a:rPr>
                <a:t>5M</a:t>
              </a:r>
              <a:endParaRPr lang="en-GB" sz="1000" b="1" dirty="0">
                <a:solidFill>
                  <a:srgbClr val="0000FF"/>
                </a:solidFill>
                <a:latin typeface="Times"/>
                <a:cs typeface="Times"/>
              </a:endParaRPr>
            </a:p>
          </p:txBody>
        </p:sp>
        <p:sp>
          <p:nvSpPr>
            <p:cNvPr id="12" name="Pentagono regolare 11"/>
            <p:cNvSpPr/>
            <p:nvPr/>
          </p:nvSpPr>
          <p:spPr>
            <a:xfrm>
              <a:off x="4281761" y="3796399"/>
              <a:ext cx="607717" cy="537577"/>
            </a:xfrm>
            <a:prstGeom prst="pentagon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b="1" dirty="0" smtClean="0">
                  <a:solidFill>
                    <a:srgbClr val="0000FF"/>
                  </a:solidFill>
                  <a:latin typeface="Times"/>
                  <a:cs typeface="Times"/>
                </a:rPr>
                <a:t>5M</a:t>
              </a:r>
              <a:endParaRPr lang="en-GB" sz="1000" b="1" dirty="0">
                <a:solidFill>
                  <a:srgbClr val="0000FF"/>
                </a:solidFill>
                <a:latin typeface="Times"/>
                <a:cs typeface="Times"/>
              </a:endParaRPr>
            </a:p>
          </p:txBody>
        </p:sp>
        <p:sp>
          <p:nvSpPr>
            <p:cNvPr id="13" name="Pentagono regolare 12"/>
            <p:cNvSpPr/>
            <p:nvPr/>
          </p:nvSpPr>
          <p:spPr>
            <a:xfrm>
              <a:off x="4281761" y="4386315"/>
              <a:ext cx="607717" cy="537577"/>
            </a:xfrm>
            <a:prstGeom prst="pentagon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b="1" dirty="0" smtClean="0">
                  <a:solidFill>
                    <a:srgbClr val="0000FF"/>
                  </a:solidFill>
                  <a:latin typeface="Times"/>
                  <a:cs typeface="Times"/>
                </a:rPr>
                <a:t>5M</a:t>
              </a:r>
              <a:endParaRPr lang="en-GB" sz="1000" b="1" dirty="0">
                <a:solidFill>
                  <a:srgbClr val="0000FF"/>
                </a:solidFill>
                <a:latin typeface="Times"/>
                <a:cs typeface="Times"/>
              </a:endParaRPr>
            </a:p>
          </p:txBody>
        </p:sp>
        <p:sp>
          <p:nvSpPr>
            <p:cNvPr id="14" name="Pentagono regolare 13"/>
            <p:cNvSpPr/>
            <p:nvPr/>
          </p:nvSpPr>
          <p:spPr>
            <a:xfrm>
              <a:off x="4585620" y="4108038"/>
              <a:ext cx="607717" cy="537577"/>
            </a:xfrm>
            <a:prstGeom prst="pentagon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b="1" dirty="0" smtClean="0">
                  <a:solidFill>
                    <a:srgbClr val="0000FF"/>
                  </a:solidFill>
                  <a:latin typeface="Times"/>
                  <a:cs typeface="Times"/>
                </a:rPr>
                <a:t>5M</a:t>
              </a:r>
              <a:endParaRPr lang="en-GB" sz="1000" b="1" dirty="0">
                <a:solidFill>
                  <a:srgbClr val="0000FF"/>
                </a:solidFill>
                <a:latin typeface="Times"/>
                <a:cs typeface="Times"/>
              </a:endParaRPr>
            </a:p>
          </p:txBody>
        </p:sp>
        <p:sp>
          <p:nvSpPr>
            <p:cNvPr id="15" name="Pentagono regolare 14"/>
            <p:cNvSpPr/>
            <p:nvPr/>
          </p:nvSpPr>
          <p:spPr>
            <a:xfrm>
              <a:off x="3977903" y="4108038"/>
              <a:ext cx="607717" cy="537577"/>
            </a:xfrm>
            <a:prstGeom prst="pentagon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000" b="1" dirty="0" smtClean="0">
                  <a:solidFill>
                    <a:srgbClr val="0000FF"/>
                  </a:solidFill>
                  <a:latin typeface="Times"/>
                  <a:cs typeface="Times"/>
                </a:rPr>
                <a:t>5M</a:t>
              </a:r>
              <a:endParaRPr lang="en-GB" sz="1000" b="1" dirty="0">
                <a:solidFill>
                  <a:srgbClr val="0000FF"/>
                </a:solidFill>
                <a:latin typeface="Times"/>
                <a:cs typeface="Times"/>
              </a:endParaRPr>
            </a:p>
          </p:txBody>
        </p:sp>
      </p:grpSp>
      <p:sp>
        <p:nvSpPr>
          <p:cNvPr id="19" name="Pentagono regolare 18"/>
          <p:cNvSpPr/>
          <p:nvPr/>
        </p:nvSpPr>
        <p:spPr>
          <a:xfrm>
            <a:off x="6941999" y="1920950"/>
            <a:ext cx="607717" cy="537577"/>
          </a:xfrm>
          <a:prstGeom prst="pent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rgbClr val="0000FF"/>
                </a:solidFill>
                <a:latin typeface="Times"/>
                <a:cs typeface="Times"/>
              </a:rPr>
              <a:t>5M</a:t>
            </a:r>
            <a:endParaRPr lang="en-GB" sz="1000" b="1" dirty="0">
              <a:solidFill>
                <a:srgbClr val="0000FF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167989" y="454772"/>
            <a:ext cx="4579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 smtClean="0">
                <a:solidFill>
                  <a:srgbClr val="800000"/>
                </a:solidFill>
                <a:latin typeface="Times"/>
                <a:cs typeface="Times"/>
              </a:rPr>
              <a:t>Approcci</a:t>
            </a:r>
            <a:r>
              <a:rPr lang="en-GB" sz="24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400" b="1" dirty="0" err="1" smtClean="0">
                <a:solidFill>
                  <a:srgbClr val="800000"/>
                </a:solidFill>
                <a:latin typeface="Times"/>
                <a:cs typeface="Times"/>
              </a:rPr>
              <a:t>aperti</a:t>
            </a:r>
            <a:r>
              <a:rPr lang="en-GB" sz="2400" b="1" dirty="0" smtClean="0">
                <a:solidFill>
                  <a:srgbClr val="800000"/>
                </a:solidFill>
                <a:latin typeface="Times"/>
                <a:cs typeface="Times"/>
              </a:rPr>
              <a:t> auto </a:t>
            </a:r>
            <a:r>
              <a:rPr lang="en-GB" sz="2400" b="1" dirty="0" err="1" smtClean="0">
                <a:solidFill>
                  <a:srgbClr val="800000"/>
                </a:solidFill>
                <a:latin typeface="Times"/>
                <a:cs typeface="Times"/>
              </a:rPr>
              <a:t>organizzati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114149" y="1059572"/>
            <a:ext cx="691862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500" dirty="0" smtClean="0">
                <a:latin typeface="Times"/>
                <a:cs typeface="Times"/>
              </a:rPr>
              <a:t>Negli approcci aperti auto-definiti i coordinatori, animatori, moderatori, allenatori dei processi di apprendimento (insegnanti e autodidatti) stimolano e aiutano gli studenti ad individuare i loro propri percorsi di apprendimento di concetti e temi da imparare e dei problemi da risolvere. In questo tipi di approccio, per gli studenti i punti di arrivo sono meglio definiti dei punti di partenza e dei percorsi di apprendimento. Gli studenti selezionano a piacimento la quantità e l’ordine delle 5M, a seconda delle loro motivazioni, stili di apprendimento e requisiti (vincoli). Come per la metropolitana essi possono scegliere il punto di ingresso, il percorso da seguire e il punto di uscita del viaggio. Gli insegnanti fanno da mentori, consulenti, stimolatori </a:t>
            </a:r>
            <a:r>
              <a:rPr lang="it-IT" sz="1500" dirty="0" err="1" smtClean="0">
                <a:latin typeface="Times"/>
                <a:cs typeface="Times"/>
              </a:rPr>
              <a:t>etc</a:t>
            </a:r>
            <a:r>
              <a:rPr lang="en-GB" sz="1500" dirty="0" smtClean="0">
                <a:latin typeface="Times"/>
                <a:cs typeface="Times"/>
              </a:rPr>
              <a:t>.</a:t>
            </a:r>
            <a:endParaRPr lang="en-GB" sz="1500" dirty="0" smtClean="0">
              <a:latin typeface="Times"/>
              <a:cs typeface="Times"/>
            </a:endParaRPr>
          </a:p>
        </p:txBody>
      </p:sp>
      <p:pic>
        <p:nvPicPr>
          <p:cNvPr id="8" name="Immagine 7" descr="london-tube-map_2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3356992"/>
            <a:ext cx="4526712" cy="2782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097866" y="804619"/>
            <a:ext cx="425206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Approcci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strutturati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predefiniti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067400" y="1573776"/>
            <a:ext cx="6700471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500" dirty="0" smtClean="0">
                <a:latin typeface="Times"/>
                <a:cs typeface="Times"/>
              </a:rPr>
              <a:t>Negli approcci strutturati predefiniti i coordinatori, moderatori, animatori e allenatori dei processi di apprendimento stimolano e aiutano gli studenti a seguire un singolo percorso di apprendimento dei concetti e temi da assimilare e dei problemi da risolvere. In questo tipo di approccio, per gli studenti i punti di ingresso i percorsi di apprendimento e i punti di arrivo sono ben definiti. Gli insegnanti selezionano la quantità, l’ordine e il contenuto delle 5M in accordo con gli approcci didattici che preferiscono e con i requisiti (vincoli). Come in un labirinto gli studenti hanno singoli punti di ingresso, un singolo percorso da seguire e un‘unica uscita. Gli insegnanti fanno da direttori, controllori, fautori, stimolatori etc.</a:t>
            </a:r>
            <a:endParaRPr lang="it-IT" sz="1500" dirty="0" smtClean="0">
              <a:latin typeface="Times"/>
              <a:cs typeface="Times"/>
            </a:endParaRPr>
          </a:p>
        </p:txBody>
      </p:sp>
      <p:pic>
        <p:nvPicPr>
          <p:cNvPr id="10" name="Immagine 9" descr="maze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4340635"/>
            <a:ext cx="3356486" cy="25173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638182" y="804619"/>
            <a:ext cx="5220788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Approcci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misti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,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strutturati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/ auto-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definiti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192060" y="1542612"/>
            <a:ext cx="67004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500" dirty="0" smtClean="0">
                <a:latin typeface="Times"/>
                <a:cs typeface="Times"/>
              </a:rPr>
              <a:t>Tra i due casi estremi di approcci totalmente strutturati da una parte e totalmente auto-definiti dall’altra  è possibile formulare un elevato numero di combinazioni miste dei due approcci. Dipenderà dai coordinatori, animatori, moderatori, allenatori dei processi di apprendimento seguire i percorsi misti di apprendimento dei concetti da assimilare e dei problemi da risolvere. Gli insegnanti faranno di volta in volta da direttori, stimolatori, supporters, mentori, consulenti, controllori etc.</a:t>
            </a:r>
            <a:endParaRPr lang="it-IT" sz="1500" dirty="0" smtClean="0">
              <a:latin typeface="Times"/>
              <a:cs typeface="Times"/>
            </a:endParaRPr>
          </a:p>
        </p:txBody>
      </p:sp>
      <p:pic>
        <p:nvPicPr>
          <p:cNvPr id="5" name="Immagine 4" descr="london-tube-map_2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4830" y="3879901"/>
            <a:ext cx="2977701" cy="1830494"/>
          </a:xfrm>
          <a:prstGeom prst="rect">
            <a:avLst/>
          </a:prstGeom>
        </p:spPr>
      </p:pic>
      <p:pic>
        <p:nvPicPr>
          <p:cNvPr id="10" name="Immagine 9" descr="maze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8907" y="4124001"/>
            <a:ext cx="2115192" cy="1586394"/>
          </a:xfrm>
          <a:prstGeom prst="rect">
            <a:avLst/>
          </a:prstGeom>
        </p:spPr>
      </p:pic>
      <p:sp>
        <p:nvSpPr>
          <p:cNvPr id="7" name="Freccia circolare a destra 6"/>
          <p:cNvSpPr/>
          <p:nvPr/>
        </p:nvSpPr>
        <p:spPr>
          <a:xfrm>
            <a:off x="2967213" y="4094264"/>
            <a:ext cx="1121939" cy="1616131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Freccia circolare a sinistra 8"/>
          <p:cNvSpPr/>
          <p:nvPr/>
        </p:nvSpPr>
        <p:spPr>
          <a:xfrm flipV="1">
            <a:off x="4089152" y="3961816"/>
            <a:ext cx="1137522" cy="1651686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746423" y="2971800"/>
            <a:ext cx="1465466" cy="5216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3100" b="1" smtClean="0">
                <a:latin typeface="Times" charset="0"/>
                <a:ea typeface="ＭＳ Ｐゴシック" charset="-128"/>
                <a:cs typeface="ＭＳ Ｐゴシック" charset="-128"/>
              </a:rPr>
              <a:t>Grazie!</a:t>
            </a:r>
            <a:endParaRPr lang="en-US" sz="3100" dirty="0">
              <a:latin typeface="Times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2192</TotalTime>
  <Words>461</Words>
  <Application>Microsoft Office PowerPoint</Application>
  <PresentationFormat>Presentazione su schermo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Fondazione Mondo Digitale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f.fagnini</dc:creator>
  <cp:lastModifiedBy>Grazia</cp:lastModifiedBy>
  <cp:revision>188</cp:revision>
  <dcterms:created xsi:type="dcterms:W3CDTF">2013-03-23T18:12:51Z</dcterms:created>
  <dcterms:modified xsi:type="dcterms:W3CDTF">2013-04-04T09:32:27Z</dcterms:modified>
</cp:coreProperties>
</file>