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3" r:id="rId2"/>
    <p:sldId id="304" r:id="rId3"/>
    <p:sldId id="305" r:id="rId4"/>
    <p:sldId id="306" r:id="rId5"/>
    <p:sldId id="307" r:id="rId6"/>
    <p:sldId id="308" r:id="rId7"/>
  </p:sldIdLst>
  <p:sldSz cx="9144000" cy="6858000" type="screen4x3"/>
  <p:notesSz cx="6858000" cy="9144000"/>
  <p:custDataLst>
    <p:tags r:id="rId9"/>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09407"/>
    <a:srgbClr val="4FD71F"/>
    <a:srgbClr val="08E14A"/>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D53134-C31E-B14A-B91B-EB6445119C97}" type="datetimeFigureOut">
              <a:rPr lang="it-IT" smtClean="0"/>
              <a:pPr/>
              <a:t>26/03/2013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997F6-F01B-F14E-9E17-1A0CBD1BE9B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0E8AC-4814-45D4-BA23-854D0978FE7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ttangolo arrotondato 28"/>
          <p:cNvSpPr/>
          <p:nvPr/>
        </p:nvSpPr>
        <p:spPr>
          <a:xfrm>
            <a:off x="1742651" y="1620521"/>
            <a:ext cx="6054977" cy="2765794"/>
          </a:xfrm>
          <a:prstGeom prst="roundRect">
            <a:avLst/>
          </a:prstGeom>
          <a:solidFill>
            <a:srgbClr val="FFE4A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900" b="1" dirty="0" smtClean="0">
              <a:solidFill>
                <a:srgbClr val="800000"/>
              </a:solidFill>
              <a:latin typeface="Times"/>
              <a:cs typeface="Times"/>
            </a:endParaRPr>
          </a:p>
          <a:p>
            <a:pPr algn="ctr"/>
            <a:r>
              <a:rPr lang="it-IT" sz="2500" b="1" dirty="0" smtClean="0">
                <a:solidFill>
                  <a:srgbClr val="800000"/>
                </a:solidFill>
                <a:latin typeface="Times"/>
                <a:cs typeface="Times"/>
              </a:rPr>
              <a:t>5Ms – “</a:t>
            </a:r>
            <a:r>
              <a:rPr lang="it-IT" sz="2500" b="1" dirty="0" err="1" smtClean="0">
                <a:solidFill>
                  <a:srgbClr val="800000"/>
                </a:solidFill>
                <a:latin typeface="Times"/>
                <a:cs typeface="Times"/>
              </a:rPr>
              <a:t>Fivems</a:t>
            </a:r>
            <a:r>
              <a:rPr lang="it-IT" sz="2500" b="1" dirty="0" smtClean="0">
                <a:solidFill>
                  <a:srgbClr val="800000"/>
                </a:solidFill>
                <a:latin typeface="Times"/>
                <a:cs typeface="Times"/>
              </a:rPr>
              <a:t>” </a:t>
            </a:r>
            <a:r>
              <a:rPr lang="it-IT" sz="2500" b="1" dirty="0" err="1" smtClean="0">
                <a:solidFill>
                  <a:srgbClr val="800000"/>
                </a:solidFill>
                <a:latin typeface="Times"/>
                <a:cs typeface="Times"/>
              </a:rPr>
              <a:t>Use</a:t>
            </a:r>
            <a:r>
              <a:rPr lang="it-IT" sz="2500" b="1" dirty="0" smtClean="0">
                <a:solidFill>
                  <a:srgbClr val="800000"/>
                </a:solidFill>
                <a:latin typeface="Times"/>
                <a:cs typeface="Times"/>
              </a:rPr>
              <a:t> </a:t>
            </a:r>
            <a:r>
              <a:rPr lang="it-IT" sz="2500" b="1" dirty="0" err="1" smtClean="0">
                <a:solidFill>
                  <a:srgbClr val="800000"/>
                </a:solidFill>
                <a:latin typeface="Times"/>
                <a:cs typeface="Times"/>
              </a:rPr>
              <a:t>Approaches</a:t>
            </a:r>
            <a:r>
              <a:rPr lang="it-IT" sz="2500" b="1" dirty="0" smtClean="0">
                <a:solidFill>
                  <a:srgbClr val="800000"/>
                </a:solidFill>
                <a:latin typeface="Times"/>
                <a:cs typeface="Times"/>
              </a:rPr>
              <a:t> </a:t>
            </a:r>
            <a:endParaRPr lang="it-IT" sz="2500" b="1" dirty="0" smtClean="0">
              <a:solidFill>
                <a:srgbClr val="800000"/>
              </a:solidFill>
              <a:latin typeface="Times"/>
              <a:cs typeface="Times"/>
            </a:endParaRPr>
          </a:p>
          <a:p>
            <a:pPr algn="ctr"/>
            <a:endParaRPr lang="it-IT" sz="2300" b="1" dirty="0" smtClean="0">
              <a:solidFill>
                <a:srgbClr val="800000"/>
              </a:solidFill>
              <a:latin typeface="Times"/>
              <a:cs typeface="Times"/>
            </a:endParaRPr>
          </a:p>
          <a:p>
            <a:endParaRPr lang="it-IT" sz="1000" dirty="0" smtClean="0">
              <a:solidFill>
                <a:schemeClr val="tx1"/>
              </a:solidFill>
              <a:latin typeface="Times"/>
              <a:cs typeface="Times"/>
            </a:endParaRPr>
          </a:p>
          <a:p>
            <a:r>
              <a:rPr lang="it-IT" sz="1500" dirty="0" smtClean="0">
                <a:solidFill>
                  <a:schemeClr val="tx1"/>
                </a:solidFill>
                <a:latin typeface="Times"/>
                <a:cs typeface="Times"/>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049604" y="581481"/>
            <a:ext cx="4767232" cy="446276"/>
          </a:xfrm>
          <a:prstGeom prst="rect">
            <a:avLst/>
          </a:prstGeom>
          <a:noFill/>
        </p:spPr>
        <p:txBody>
          <a:bodyPr wrap="none" rtlCol="0">
            <a:spAutoFit/>
          </a:bodyPr>
          <a:lstStyle/>
          <a:p>
            <a:r>
              <a:rPr lang="en-GB" sz="2300" b="1" dirty="0" smtClean="0">
                <a:solidFill>
                  <a:srgbClr val="800000"/>
                </a:solidFill>
                <a:latin typeface="Times"/>
                <a:cs typeface="Times"/>
              </a:rPr>
              <a:t>General Approach to the Use of 5Ms</a:t>
            </a:r>
            <a:endParaRPr lang="en-GB" sz="2300" b="1" dirty="0">
              <a:solidFill>
                <a:srgbClr val="800000"/>
              </a:solidFill>
              <a:latin typeface="Times"/>
              <a:cs typeface="Times"/>
            </a:endParaRPr>
          </a:p>
        </p:txBody>
      </p:sp>
      <p:sp>
        <p:nvSpPr>
          <p:cNvPr id="4" name="CasellaDiTesto 3"/>
          <p:cNvSpPr txBox="1"/>
          <p:nvPr/>
        </p:nvSpPr>
        <p:spPr>
          <a:xfrm>
            <a:off x="1706284" y="1488075"/>
            <a:ext cx="4417635" cy="3139321"/>
          </a:xfrm>
          <a:prstGeom prst="rect">
            <a:avLst/>
          </a:prstGeom>
          <a:noFill/>
        </p:spPr>
        <p:txBody>
          <a:bodyPr wrap="square" rtlCol="0">
            <a:spAutoFit/>
          </a:bodyPr>
          <a:lstStyle/>
          <a:p>
            <a:pPr algn="ctr"/>
            <a:r>
              <a:rPr lang="en-GB" b="1" dirty="0" smtClean="0">
                <a:solidFill>
                  <a:srgbClr val="800000"/>
                </a:solidFill>
                <a:latin typeface="Times"/>
                <a:cs typeface="Times"/>
              </a:rPr>
              <a:t>The use 5Ms must be seen in two forms: </a:t>
            </a:r>
          </a:p>
          <a:p>
            <a:endParaRPr lang="en-GB" dirty="0" smtClean="0">
              <a:latin typeface="Times"/>
              <a:cs typeface="Times"/>
            </a:endParaRPr>
          </a:p>
          <a:p>
            <a:pPr marL="342900" indent="-342900" algn="just">
              <a:buAutoNum type="arabicParenBoth"/>
            </a:pPr>
            <a:r>
              <a:rPr lang="en-GB" dirty="0" smtClean="0">
                <a:latin typeface="Times"/>
                <a:cs typeface="Times"/>
              </a:rPr>
              <a:t>individually - as single didactic micro-modules focused on specific concepts.</a:t>
            </a:r>
          </a:p>
          <a:p>
            <a:pPr marL="342900" indent="-342900"/>
            <a:endParaRPr lang="en-GB" dirty="0" smtClean="0">
              <a:latin typeface="Times"/>
              <a:cs typeface="Times"/>
            </a:endParaRPr>
          </a:p>
          <a:p>
            <a:pPr marL="342900" indent="-342900" algn="just">
              <a:buAutoNum type="arabicParenBoth"/>
            </a:pPr>
            <a:r>
              <a:rPr lang="en-GB" dirty="0" smtClean="0">
                <a:latin typeface="Times"/>
                <a:cs typeface="Times"/>
              </a:rPr>
              <a:t>grouped - as sets of didactic micro-modules focused on themes (ensembles of concepts) and learning paths (courses). </a:t>
            </a:r>
          </a:p>
        </p:txBody>
      </p:sp>
      <p:sp>
        <p:nvSpPr>
          <p:cNvPr id="6" name="CasellaDiTesto 5"/>
          <p:cNvSpPr txBox="1"/>
          <p:nvPr/>
        </p:nvSpPr>
        <p:spPr>
          <a:xfrm>
            <a:off x="1051818" y="4721327"/>
            <a:ext cx="6801757" cy="1477328"/>
          </a:xfrm>
          <a:prstGeom prst="rect">
            <a:avLst/>
          </a:prstGeom>
          <a:noFill/>
        </p:spPr>
        <p:txBody>
          <a:bodyPr wrap="square" rtlCol="0">
            <a:spAutoFit/>
          </a:bodyPr>
          <a:lstStyle/>
          <a:p>
            <a:pPr algn="just"/>
            <a:r>
              <a:rPr lang="en-GB" dirty="0" smtClean="0">
                <a:latin typeface="Times"/>
                <a:cs typeface="Times"/>
              </a:rPr>
              <a:t>In both cases, the coordinators, animators, moderators, coaches of the learning processes (teachers and self-learners) can choose between (a) pre-defined structured approaches, (</a:t>
            </a:r>
            <a:r>
              <a:rPr lang="en-GB" dirty="0" err="1" smtClean="0">
                <a:latin typeface="Times"/>
                <a:cs typeface="Times"/>
              </a:rPr>
              <a:t>b</a:t>
            </a:r>
            <a:r>
              <a:rPr lang="en-GB" dirty="0" smtClean="0">
                <a:latin typeface="Times"/>
                <a:cs typeface="Times"/>
              </a:rPr>
              <a:t>) open self-organizing approaches, and (</a:t>
            </a:r>
            <a:r>
              <a:rPr lang="en-GB" dirty="0" err="1" smtClean="0">
                <a:latin typeface="Times"/>
                <a:cs typeface="Times"/>
              </a:rPr>
              <a:t>c</a:t>
            </a:r>
            <a:r>
              <a:rPr lang="en-GB" dirty="0" smtClean="0">
                <a:latin typeface="Times"/>
                <a:cs typeface="Times"/>
              </a:rPr>
              <a:t>) mixes of the two.   </a:t>
            </a:r>
          </a:p>
          <a:p>
            <a:endParaRPr lang="en-GB" dirty="0"/>
          </a:p>
        </p:txBody>
      </p:sp>
      <p:grpSp>
        <p:nvGrpSpPr>
          <p:cNvPr id="2" name="Gruppo 19"/>
          <p:cNvGrpSpPr/>
          <p:nvPr/>
        </p:nvGrpSpPr>
        <p:grpSpPr>
          <a:xfrm>
            <a:off x="6334283" y="2966207"/>
            <a:ext cx="1519292" cy="1383374"/>
            <a:chOff x="3825503" y="3677337"/>
            <a:chExt cx="1519292" cy="1383374"/>
          </a:xfrm>
        </p:grpSpPr>
        <p:sp>
          <p:nvSpPr>
            <p:cNvPr id="17" name="Pentagono regolare 16"/>
            <p:cNvSpPr/>
            <p:nvPr/>
          </p:nvSpPr>
          <p:spPr>
            <a:xfrm>
              <a:off x="4737078" y="4523134"/>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8" name="Pentagono regolare 17"/>
            <p:cNvSpPr/>
            <p:nvPr/>
          </p:nvSpPr>
          <p:spPr>
            <a:xfrm>
              <a:off x="3825503" y="4523134"/>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6" name="Pentagono regolare 15"/>
            <p:cNvSpPr/>
            <p:nvPr/>
          </p:nvSpPr>
          <p:spPr>
            <a:xfrm>
              <a:off x="3825503" y="3677337"/>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1" name="Pentagono regolare 10"/>
            <p:cNvSpPr/>
            <p:nvPr/>
          </p:nvSpPr>
          <p:spPr>
            <a:xfrm>
              <a:off x="4737078" y="3677337"/>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2" name="Pentagono regolare 11"/>
            <p:cNvSpPr/>
            <p:nvPr/>
          </p:nvSpPr>
          <p:spPr>
            <a:xfrm>
              <a:off x="4281761" y="3796399"/>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3" name="Pentagono regolare 12"/>
            <p:cNvSpPr/>
            <p:nvPr/>
          </p:nvSpPr>
          <p:spPr>
            <a:xfrm>
              <a:off x="4281761" y="4386315"/>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4" name="Pentagono regolare 13"/>
            <p:cNvSpPr/>
            <p:nvPr/>
          </p:nvSpPr>
          <p:spPr>
            <a:xfrm>
              <a:off x="4585620" y="4108038"/>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
          <p:nvSpPr>
            <p:cNvPr id="15" name="Pentagono regolare 14"/>
            <p:cNvSpPr/>
            <p:nvPr/>
          </p:nvSpPr>
          <p:spPr>
            <a:xfrm>
              <a:off x="3977903" y="4108038"/>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grpSp>
      <p:sp>
        <p:nvSpPr>
          <p:cNvPr id="19" name="Pentagono regolare 18"/>
          <p:cNvSpPr/>
          <p:nvPr/>
        </p:nvSpPr>
        <p:spPr>
          <a:xfrm>
            <a:off x="6941999" y="1920950"/>
            <a:ext cx="607717" cy="537577"/>
          </a:xfrm>
          <a:prstGeom prst="pent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00" b="1" dirty="0" smtClean="0">
                <a:solidFill>
                  <a:srgbClr val="0000FF"/>
                </a:solidFill>
                <a:latin typeface="Times"/>
                <a:cs typeface="Times"/>
              </a:rPr>
              <a:t>5M</a:t>
            </a:r>
            <a:endParaRPr lang="en-GB" sz="1000" b="1" dirty="0">
              <a:solidFill>
                <a:srgbClr val="0000FF"/>
              </a:solidFill>
              <a:latin typeface="Times"/>
              <a:cs typeface="Time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167989" y="454772"/>
            <a:ext cx="4608203" cy="461665"/>
          </a:xfrm>
          <a:prstGeom prst="rect">
            <a:avLst/>
          </a:prstGeom>
          <a:noFill/>
        </p:spPr>
        <p:txBody>
          <a:bodyPr wrap="none" rtlCol="0">
            <a:spAutoFit/>
          </a:bodyPr>
          <a:lstStyle/>
          <a:p>
            <a:r>
              <a:rPr lang="en-GB" sz="2400" b="1" dirty="0" smtClean="0">
                <a:solidFill>
                  <a:srgbClr val="800000"/>
                </a:solidFill>
                <a:latin typeface="Times"/>
                <a:cs typeface="Times"/>
              </a:rPr>
              <a:t>Open Self-organizing Approaches</a:t>
            </a:r>
            <a:endParaRPr lang="en-GB" sz="2300" b="1" dirty="0">
              <a:solidFill>
                <a:srgbClr val="800000"/>
              </a:solidFill>
              <a:latin typeface="Times"/>
              <a:cs typeface="Times"/>
            </a:endParaRPr>
          </a:p>
        </p:txBody>
      </p:sp>
      <p:sp>
        <p:nvSpPr>
          <p:cNvPr id="6" name="CasellaDiTesto 5"/>
          <p:cNvSpPr txBox="1"/>
          <p:nvPr/>
        </p:nvSpPr>
        <p:spPr>
          <a:xfrm>
            <a:off x="1114149" y="1059572"/>
            <a:ext cx="6918626" cy="1938992"/>
          </a:xfrm>
          <a:prstGeom prst="rect">
            <a:avLst/>
          </a:prstGeom>
          <a:noFill/>
        </p:spPr>
        <p:txBody>
          <a:bodyPr wrap="square" rtlCol="0">
            <a:spAutoFit/>
          </a:bodyPr>
          <a:lstStyle/>
          <a:p>
            <a:pPr algn="just"/>
            <a:r>
              <a:rPr lang="en-GB" sz="1500" dirty="0" smtClean="0">
                <a:latin typeface="Times"/>
                <a:cs typeface="Times"/>
              </a:rPr>
              <a:t>In open self-organizing approaches, the coordinators, animators, moderators, coaches of the learning processes (teachers and self-learners) stimulate and support learners to find their own learning paths into the concepts and themes to be learnt or problems to be solved. In this approach learners have better defined points of arrival than points of entrance and learning paths. Learners select 5Ms in the amount and order they wish, depending on their motivations, learning styles and requirements (constraints).  Like in the Metro (Tube) they can chose the points of entrance, the paths to be followed, and the exits for the journey. Teachers act as mentors, consultants, energizers, etc.</a:t>
            </a:r>
          </a:p>
        </p:txBody>
      </p:sp>
      <p:pic>
        <p:nvPicPr>
          <p:cNvPr id="8" name="Immagine 7" descr="london-tube-map_2011.jpg"/>
          <p:cNvPicPr>
            <a:picLocks noChangeAspect="1"/>
          </p:cNvPicPr>
          <p:nvPr/>
        </p:nvPicPr>
        <p:blipFill>
          <a:blip r:embed="rId2"/>
          <a:stretch>
            <a:fillRect/>
          </a:stretch>
        </p:blipFill>
        <p:spPr>
          <a:xfrm>
            <a:off x="2249480" y="3377915"/>
            <a:ext cx="4526712" cy="27827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097866" y="804619"/>
            <a:ext cx="4642511" cy="446276"/>
          </a:xfrm>
          <a:prstGeom prst="rect">
            <a:avLst/>
          </a:prstGeom>
          <a:noFill/>
        </p:spPr>
        <p:txBody>
          <a:bodyPr wrap="none" rtlCol="0">
            <a:spAutoFit/>
          </a:bodyPr>
          <a:lstStyle/>
          <a:p>
            <a:r>
              <a:rPr lang="en-GB" sz="2300" b="1" dirty="0" smtClean="0">
                <a:solidFill>
                  <a:srgbClr val="800000"/>
                </a:solidFill>
                <a:latin typeface="Times"/>
                <a:cs typeface="Times"/>
              </a:rPr>
              <a:t>Pre-defined Structured Approaches</a:t>
            </a:r>
            <a:endParaRPr lang="en-GB" sz="2300" b="1" dirty="0">
              <a:solidFill>
                <a:srgbClr val="800000"/>
              </a:solidFill>
              <a:latin typeface="Times"/>
              <a:cs typeface="Times"/>
            </a:endParaRPr>
          </a:p>
        </p:txBody>
      </p:sp>
      <p:sp>
        <p:nvSpPr>
          <p:cNvPr id="6" name="CasellaDiTesto 5"/>
          <p:cNvSpPr txBox="1"/>
          <p:nvPr/>
        </p:nvSpPr>
        <p:spPr>
          <a:xfrm>
            <a:off x="1067400" y="1573776"/>
            <a:ext cx="6700471" cy="2169825"/>
          </a:xfrm>
          <a:prstGeom prst="rect">
            <a:avLst/>
          </a:prstGeom>
          <a:noFill/>
        </p:spPr>
        <p:txBody>
          <a:bodyPr wrap="square" rtlCol="0">
            <a:spAutoFit/>
          </a:bodyPr>
          <a:lstStyle/>
          <a:p>
            <a:pPr algn="just"/>
            <a:r>
              <a:rPr lang="en-GB" sz="1500" dirty="0" smtClean="0">
                <a:latin typeface="Times"/>
                <a:cs typeface="Times"/>
              </a:rPr>
              <a:t>In pre-defined structured approaches, the coordinators, animators, moderators, coaches of the learning processes stimulate and support learners to follow a single learning paths into the concepts and themes to be learn or problems to be solved. In this approach, learners have well defined points of entrance, learning paths and points of arrival. Teachers select the amount, order and content of 5Ms, in accordance with their preferred didactic approaches and requirements (constraints). Like in a maze the learners have single points of entrance, a single path to be followed, and a single exit for the journey.  Teachers act as directors, energizers, supporters, controllers, etc.</a:t>
            </a:r>
          </a:p>
        </p:txBody>
      </p:sp>
      <p:pic>
        <p:nvPicPr>
          <p:cNvPr id="10" name="Immagine 9" descr="maze-1.jpg"/>
          <p:cNvPicPr>
            <a:picLocks noChangeAspect="1"/>
          </p:cNvPicPr>
          <p:nvPr/>
        </p:nvPicPr>
        <p:blipFill>
          <a:blip r:embed="rId2" cstate="print"/>
          <a:stretch>
            <a:fillRect/>
          </a:stretch>
        </p:blipFill>
        <p:spPr>
          <a:xfrm>
            <a:off x="3013547" y="3642318"/>
            <a:ext cx="3356486" cy="251736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638182" y="804619"/>
            <a:ext cx="6138732" cy="446276"/>
          </a:xfrm>
          <a:prstGeom prst="rect">
            <a:avLst/>
          </a:prstGeom>
          <a:noFill/>
        </p:spPr>
        <p:txBody>
          <a:bodyPr wrap="none" rtlCol="0">
            <a:spAutoFit/>
          </a:bodyPr>
          <a:lstStyle/>
          <a:p>
            <a:r>
              <a:rPr lang="en-GB" sz="2300" b="1" dirty="0" smtClean="0">
                <a:solidFill>
                  <a:srgbClr val="800000"/>
                </a:solidFill>
                <a:latin typeface="Times"/>
                <a:cs typeface="Times"/>
              </a:rPr>
              <a:t>Mixed Structured / Self-organizing Approaches</a:t>
            </a:r>
            <a:endParaRPr lang="en-GB" sz="2300" b="1" dirty="0">
              <a:solidFill>
                <a:srgbClr val="800000"/>
              </a:solidFill>
              <a:latin typeface="Times"/>
              <a:cs typeface="Times"/>
            </a:endParaRPr>
          </a:p>
        </p:txBody>
      </p:sp>
      <p:sp>
        <p:nvSpPr>
          <p:cNvPr id="6" name="CasellaDiTesto 5"/>
          <p:cNvSpPr txBox="1"/>
          <p:nvPr/>
        </p:nvSpPr>
        <p:spPr>
          <a:xfrm>
            <a:off x="1192060" y="1542612"/>
            <a:ext cx="6700471" cy="1708160"/>
          </a:xfrm>
          <a:prstGeom prst="rect">
            <a:avLst/>
          </a:prstGeom>
          <a:noFill/>
        </p:spPr>
        <p:txBody>
          <a:bodyPr wrap="square" rtlCol="0">
            <a:spAutoFit/>
          </a:bodyPr>
          <a:lstStyle/>
          <a:p>
            <a:pPr algn="just"/>
            <a:r>
              <a:rPr lang="en-GB" sz="1500" dirty="0" smtClean="0">
                <a:latin typeface="Times"/>
                <a:cs typeface="Times"/>
              </a:rPr>
              <a:t>In between the extremes cases of completely structured and completely self-organizing approaches, it is possible to conceive a huge amount of possible combinations of the two approaches. It will be up to the coordinators, animators, moderators, coaches of the learning processes to envision and define the mix and prompt the learners to follow the mixed learning paths into the concepts and themes to be learn or problems to be solved.  At various times, teachers act as directors, energizers, supporters, mentors, consultants, controllers. </a:t>
            </a:r>
          </a:p>
        </p:txBody>
      </p:sp>
      <p:pic>
        <p:nvPicPr>
          <p:cNvPr id="5" name="Immagine 4" descr="london-tube-map_2011.jpg"/>
          <p:cNvPicPr>
            <a:picLocks noChangeAspect="1"/>
          </p:cNvPicPr>
          <p:nvPr/>
        </p:nvPicPr>
        <p:blipFill>
          <a:blip r:embed="rId2"/>
          <a:stretch>
            <a:fillRect/>
          </a:stretch>
        </p:blipFill>
        <p:spPr>
          <a:xfrm>
            <a:off x="4914830" y="3879901"/>
            <a:ext cx="2977701" cy="1830494"/>
          </a:xfrm>
          <a:prstGeom prst="rect">
            <a:avLst/>
          </a:prstGeom>
        </p:spPr>
      </p:pic>
      <p:pic>
        <p:nvPicPr>
          <p:cNvPr id="10" name="Immagine 9" descr="maze-1.jpg"/>
          <p:cNvPicPr>
            <a:picLocks noChangeAspect="1"/>
          </p:cNvPicPr>
          <p:nvPr/>
        </p:nvPicPr>
        <p:blipFill>
          <a:blip r:embed="rId3" cstate="print"/>
          <a:stretch>
            <a:fillRect/>
          </a:stretch>
        </p:blipFill>
        <p:spPr>
          <a:xfrm>
            <a:off x="1458907" y="4124001"/>
            <a:ext cx="2115192" cy="1586394"/>
          </a:xfrm>
          <a:prstGeom prst="rect">
            <a:avLst/>
          </a:prstGeom>
        </p:spPr>
      </p:pic>
      <p:sp>
        <p:nvSpPr>
          <p:cNvPr id="7" name="Freccia circolare a destra 6"/>
          <p:cNvSpPr/>
          <p:nvPr/>
        </p:nvSpPr>
        <p:spPr>
          <a:xfrm>
            <a:off x="2967213" y="4094264"/>
            <a:ext cx="1121939" cy="1616131"/>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9" name="Freccia circolare a sinistra 8"/>
          <p:cNvSpPr/>
          <p:nvPr/>
        </p:nvSpPr>
        <p:spPr>
          <a:xfrm flipV="1">
            <a:off x="4089152" y="3961816"/>
            <a:ext cx="1137522" cy="1651686"/>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ttangolo 1"/>
          <p:cNvSpPr/>
          <p:nvPr/>
        </p:nvSpPr>
        <p:spPr>
          <a:xfrm>
            <a:off x="3679665" y="2971800"/>
            <a:ext cx="1598978" cy="529632"/>
          </a:xfrm>
          <a:prstGeom prst="rect">
            <a:avLst/>
          </a:prstGeom>
        </p:spPr>
        <p:txBody>
          <a:bodyPr wrap="none">
            <a:spAutoFit/>
          </a:bodyPr>
          <a:lstStyle/>
          <a:p>
            <a:pPr algn="ctr" eaLnBrk="0" hangingPunct="0">
              <a:lnSpc>
                <a:spcPct val="90000"/>
              </a:lnSpc>
              <a:spcBef>
                <a:spcPct val="50000"/>
              </a:spcBef>
            </a:pPr>
            <a:r>
              <a:rPr lang="en-US" sz="3100" b="1" dirty="0" smtClean="0">
                <a:latin typeface="Times" charset="0"/>
                <a:ea typeface="ＭＳ Ｐゴシック" charset="-128"/>
                <a:cs typeface="ＭＳ Ｐゴシック" charset="-128"/>
              </a:rPr>
              <a:t>Thanks!</a:t>
            </a:r>
            <a:endParaRPr lang="en-US" sz="3100" dirty="0">
              <a:latin typeface="Times" charset="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2154</TotalTime>
  <Words>470</Words>
  <Application>Microsoft Macintosh PowerPoint</Application>
  <PresentationFormat>Presentazione su schermo (4:3)</PresentationFormat>
  <Paragraphs>28</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Diapositiva 1</vt:lpstr>
      <vt:lpstr>Diapositiva 2</vt:lpstr>
      <vt:lpstr>Diapositiva 3</vt:lpstr>
      <vt:lpstr>Diapositiva 4</vt:lpstr>
      <vt:lpstr>Diapositiva 5</vt:lpstr>
      <vt:lpstr>Diapositiva 6</vt:lpstr>
    </vt:vector>
  </TitlesOfParts>
  <Company>Fondazione Mondo Digitale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f.fagnini</dc:creator>
  <cp:lastModifiedBy>Sala Acquedotti</cp:lastModifiedBy>
  <cp:revision>172</cp:revision>
  <dcterms:created xsi:type="dcterms:W3CDTF">2013-03-23T18:12:51Z</dcterms:created>
  <dcterms:modified xsi:type="dcterms:W3CDTF">2013-03-26T11:45:01Z</dcterms:modified>
</cp:coreProperties>
</file>