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8" r:id="rId2"/>
    <p:sldId id="303" r:id="rId3"/>
    <p:sldId id="304" r:id="rId4"/>
    <p:sldId id="305" r:id="rId5"/>
    <p:sldId id="292" r:id="rId6"/>
    <p:sldId id="293" r:id="rId7"/>
    <p:sldId id="294" r:id="rId8"/>
    <p:sldId id="295" r:id="rId9"/>
    <p:sldId id="296" r:id="rId10"/>
    <p:sldId id="297" r:id="rId11"/>
    <p:sldId id="298" r:id="rId12"/>
    <p:sldId id="309" r:id="rId13"/>
    <p:sldId id="299" r:id="rId14"/>
    <p:sldId id="306" r:id="rId15"/>
    <p:sldId id="307" r:id="rId1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F"/>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018066-0C75-DD44-853B-2EBE9D97D733}" type="datetimeFigureOut">
              <a:rPr lang="it-IT" smtClean="0"/>
              <a:pPr/>
              <a:t>26/03/2013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0AB92C-BA1B-6040-9627-8F10EF83271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CF1BF13-8CB1-2C4C-A1E8-D5A3146DF579}"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EF7C35-22E9-914F-BEDA-1A9A01CFAD9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CF1BF13-8CB1-2C4C-A1E8-D5A3146DF579}"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EF7C35-22E9-914F-BEDA-1A9A01CFAD9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CF1BF13-8CB1-2C4C-A1E8-D5A3146DF579}"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EF7C35-22E9-914F-BEDA-1A9A01CFAD9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CF1BF13-8CB1-2C4C-A1E8-D5A3146DF579}"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EF7C35-22E9-914F-BEDA-1A9A01CFAD9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CF1BF13-8CB1-2C4C-A1E8-D5A3146DF579}" type="datetimeFigureOut">
              <a:rPr lang="it-IT" smtClean="0"/>
              <a:pPr/>
              <a:t>26/03/2013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EF7C35-22E9-914F-BEDA-1A9A01CFAD9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CF1BF13-8CB1-2C4C-A1E8-D5A3146DF579}" type="datetimeFigureOut">
              <a:rPr lang="it-IT" smtClean="0"/>
              <a:pPr/>
              <a:t>26/03/2013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EF7C35-22E9-914F-BEDA-1A9A01CFAD9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CF1BF13-8CB1-2C4C-A1E8-D5A3146DF579}" type="datetimeFigureOut">
              <a:rPr lang="it-IT" smtClean="0"/>
              <a:pPr/>
              <a:t>26/03/2013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0EF7C35-22E9-914F-BEDA-1A9A01CFAD9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3CF1BF13-8CB1-2C4C-A1E8-D5A3146DF579}" type="datetimeFigureOut">
              <a:rPr lang="it-IT" smtClean="0"/>
              <a:pPr/>
              <a:t>26/03/2013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0EF7C35-22E9-914F-BEDA-1A9A01CFAD9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CF1BF13-8CB1-2C4C-A1E8-D5A3146DF579}" type="datetimeFigureOut">
              <a:rPr lang="it-IT" smtClean="0"/>
              <a:pPr/>
              <a:t>26/03/2013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0EF7C35-22E9-914F-BEDA-1A9A01CFAD9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CF1BF13-8CB1-2C4C-A1E8-D5A3146DF579}" type="datetimeFigureOut">
              <a:rPr lang="it-IT" smtClean="0"/>
              <a:pPr/>
              <a:t>26/03/2013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EF7C35-22E9-914F-BEDA-1A9A01CFAD9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CF1BF13-8CB1-2C4C-A1E8-D5A3146DF579}" type="datetimeFigureOut">
              <a:rPr lang="it-IT" smtClean="0"/>
              <a:pPr/>
              <a:t>26/03/2013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EF7C35-22E9-914F-BEDA-1A9A01CFAD9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1BF13-8CB1-2C4C-A1E8-D5A3146DF579}" type="datetimeFigureOut">
              <a:rPr lang="it-IT" smtClean="0"/>
              <a:pPr/>
              <a:t>26/03/2013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F7C35-22E9-914F-BEDA-1A9A01CFAD9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gif"/><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77650" y="2987039"/>
            <a:ext cx="4796753" cy="724560"/>
          </a:xfrm>
        </p:spPr>
        <p:txBody>
          <a:bodyPr>
            <a:normAutofit/>
          </a:bodyPr>
          <a:lstStyle/>
          <a:p>
            <a:r>
              <a:rPr lang="en-GB" sz="3300" b="1" dirty="0" smtClean="0">
                <a:solidFill>
                  <a:srgbClr val="800000"/>
                </a:solidFill>
                <a:latin typeface="Times"/>
                <a:cs typeface="Times"/>
              </a:rPr>
              <a:t>Problem Solver</a:t>
            </a:r>
            <a:endParaRPr lang="en-GB" sz="3300" b="1" dirty="0">
              <a:solidFill>
                <a:srgbClr val="800000"/>
              </a:solidFill>
              <a:latin typeface="Times"/>
              <a:cs typeface="Times"/>
            </a:endParaRPr>
          </a:p>
        </p:txBody>
      </p:sp>
      <p:pic>
        <p:nvPicPr>
          <p:cNvPr id="4" name="Immagine 3" descr="Holmes-Image-Loupe.jpg"/>
          <p:cNvPicPr>
            <a:picLocks noChangeAspect="1"/>
          </p:cNvPicPr>
          <p:nvPr/>
        </p:nvPicPr>
        <p:blipFill>
          <a:blip r:embed="rId2"/>
          <a:stretch>
            <a:fillRect/>
          </a:stretch>
        </p:blipFill>
        <p:spPr>
          <a:xfrm>
            <a:off x="1865053" y="2818736"/>
            <a:ext cx="743114" cy="1110918"/>
          </a:xfrm>
          <a:prstGeom prst="rect">
            <a:avLst/>
          </a:prstGeom>
        </p:spPr>
      </p:pic>
      <p:pic>
        <p:nvPicPr>
          <p:cNvPr id="7" name="Immagine 6" descr="FirefightersPutOutFire.jpg"/>
          <p:cNvPicPr>
            <a:picLocks noChangeAspect="1"/>
          </p:cNvPicPr>
          <p:nvPr/>
        </p:nvPicPr>
        <p:blipFill>
          <a:blip r:embed="rId3"/>
          <a:stretch>
            <a:fillRect/>
          </a:stretch>
        </p:blipFill>
        <p:spPr>
          <a:xfrm>
            <a:off x="5997093" y="2818736"/>
            <a:ext cx="1554619" cy="11296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33994" y="326468"/>
            <a:ext cx="7570861" cy="1256861"/>
          </a:xfrm>
        </p:spPr>
        <p:txBody>
          <a:bodyPr>
            <a:noAutofit/>
          </a:bodyPr>
          <a:lstStyle/>
          <a:p>
            <a:r>
              <a:rPr lang="en-GB" sz="2400" b="1" dirty="0" smtClean="0">
                <a:solidFill>
                  <a:srgbClr val="800000"/>
                </a:solidFill>
                <a:latin typeface="Times"/>
                <a:cs typeface="Times"/>
              </a:rPr>
              <a:t>Main Attributes of the Problem Solver/</a:t>
            </a:r>
            <a:r>
              <a:rPr lang="en-GB" sz="2400" b="1" dirty="0" err="1" smtClean="0">
                <a:solidFill>
                  <a:srgbClr val="800000"/>
                </a:solidFill>
                <a:latin typeface="Times"/>
                <a:cs typeface="Times"/>
              </a:rPr>
              <a:t>s</a:t>
            </a:r>
            <a:endParaRPr lang="en-GB" sz="2400" b="1" dirty="0" smtClean="0">
              <a:solidFill>
                <a:srgbClr val="800000"/>
              </a:solidFill>
              <a:latin typeface="Times"/>
              <a:cs typeface="Times"/>
            </a:endParaRPr>
          </a:p>
          <a:p>
            <a:r>
              <a:rPr lang="en-GB" sz="2300" b="1" dirty="0" smtClean="0">
                <a:solidFill>
                  <a:srgbClr val="800000"/>
                </a:solidFill>
                <a:latin typeface="Times"/>
                <a:cs typeface="Times"/>
              </a:rPr>
              <a:t>Problem solvers can vary in the </a:t>
            </a:r>
            <a:r>
              <a:rPr lang="en-GB" sz="2300" b="1" dirty="0" smtClean="0">
                <a:solidFill>
                  <a:schemeClr val="tx1"/>
                </a:solidFill>
                <a:latin typeface="Times"/>
                <a:cs typeface="Times"/>
              </a:rPr>
              <a:t>amount of motivation </a:t>
            </a:r>
            <a:r>
              <a:rPr lang="en-GB" sz="2300" b="1" dirty="0" smtClean="0">
                <a:solidFill>
                  <a:srgbClr val="800000"/>
                </a:solidFill>
                <a:latin typeface="Times"/>
                <a:cs typeface="Times"/>
              </a:rPr>
              <a:t>they have</a:t>
            </a:r>
          </a:p>
          <a:p>
            <a:endParaRPr lang="en-GB" sz="2300" b="1" dirty="0" smtClean="0">
              <a:solidFill>
                <a:schemeClr val="tx1"/>
              </a:solidFill>
              <a:latin typeface="Times"/>
              <a:cs typeface="Times"/>
            </a:endParaRPr>
          </a:p>
          <a:p>
            <a:endParaRPr lang="en-GB" sz="2300" b="1" dirty="0" smtClean="0">
              <a:solidFill>
                <a:schemeClr val="tx1"/>
              </a:solidFill>
              <a:latin typeface="Times"/>
              <a:cs typeface="Times"/>
            </a:endParaRPr>
          </a:p>
        </p:txBody>
      </p:sp>
      <p:sp>
        <p:nvSpPr>
          <p:cNvPr id="33" name="Rettangolo 32"/>
          <p:cNvSpPr/>
          <p:nvPr/>
        </p:nvSpPr>
        <p:spPr>
          <a:xfrm>
            <a:off x="7369155" y="3356096"/>
            <a:ext cx="1633781" cy="276999"/>
          </a:xfrm>
          <a:prstGeom prst="rect">
            <a:avLst/>
          </a:prstGeom>
        </p:spPr>
        <p:txBody>
          <a:bodyPr wrap="none">
            <a:spAutoFit/>
          </a:bodyPr>
          <a:lstStyle/>
          <a:p>
            <a:r>
              <a:rPr lang="en-GB" sz="1200" b="1" smtClean="0">
                <a:latin typeface="Times"/>
                <a:cs typeface="Times"/>
              </a:rPr>
              <a:t>Very High Motivation</a:t>
            </a:r>
            <a:endParaRPr lang="en-GB" sz="1200" b="1">
              <a:latin typeface="Times"/>
              <a:cs typeface="Times"/>
            </a:endParaRPr>
          </a:p>
        </p:txBody>
      </p:sp>
      <p:cxnSp>
        <p:nvCxnSpPr>
          <p:cNvPr id="42" name="Connettore 2 41"/>
          <p:cNvCxnSpPr/>
          <p:nvPr/>
        </p:nvCxnSpPr>
        <p:spPr>
          <a:xfrm>
            <a:off x="433221" y="3679262"/>
            <a:ext cx="8125600" cy="2873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342444" y="3356096"/>
            <a:ext cx="2454242" cy="6467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smtClean="0">
                <a:latin typeface="Times"/>
                <a:cs typeface="Times"/>
              </a:rPr>
              <a:t>Amount of Motivation</a:t>
            </a:r>
            <a:endParaRPr lang="en-GB" sz="1500" b="1">
              <a:latin typeface="Times"/>
              <a:cs typeface="Times"/>
            </a:endParaRPr>
          </a:p>
        </p:txBody>
      </p:sp>
      <p:sp>
        <p:nvSpPr>
          <p:cNvPr id="23" name="Rettangolo 22"/>
          <p:cNvSpPr/>
          <p:nvPr/>
        </p:nvSpPr>
        <p:spPr>
          <a:xfrm>
            <a:off x="327392" y="3339716"/>
            <a:ext cx="1595309" cy="276999"/>
          </a:xfrm>
          <a:prstGeom prst="rect">
            <a:avLst/>
          </a:prstGeom>
        </p:spPr>
        <p:txBody>
          <a:bodyPr wrap="none">
            <a:spAutoFit/>
          </a:bodyPr>
          <a:lstStyle/>
          <a:p>
            <a:r>
              <a:rPr lang="en-GB" sz="1200" b="1" smtClean="0">
                <a:latin typeface="Times"/>
                <a:cs typeface="Times"/>
              </a:rPr>
              <a:t>Very Low Motivation</a:t>
            </a:r>
            <a:endParaRPr lang="en-GB" sz="1200" b="1">
              <a:latin typeface="Times"/>
              <a:cs typeface="Times"/>
            </a:endParaRPr>
          </a:p>
        </p:txBody>
      </p:sp>
      <p:pic>
        <p:nvPicPr>
          <p:cNvPr id="17" name="Immagine 16" descr="mountain-climbers-reaching-summit.jpg"/>
          <p:cNvPicPr>
            <a:picLocks noChangeAspect="1"/>
          </p:cNvPicPr>
          <p:nvPr/>
        </p:nvPicPr>
        <p:blipFill>
          <a:blip r:embed="rId2"/>
          <a:stretch>
            <a:fillRect/>
          </a:stretch>
        </p:blipFill>
        <p:spPr>
          <a:xfrm>
            <a:off x="7369155" y="1583329"/>
            <a:ext cx="1439089" cy="1772767"/>
          </a:xfrm>
          <a:prstGeom prst="rect">
            <a:avLst/>
          </a:prstGeom>
        </p:spPr>
      </p:pic>
      <p:pic>
        <p:nvPicPr>
          <p:cNvPr id="19" name="Immagine 18" descr="images-2.jpeg"/>
          <p:cNvPicPr>
            <a:picLocks noChangeAspect="1"/>
          </p:cNvPicPr>
          <p:nvPr/>
        </p:nvPicPr>
        <p:blipFill>
          <a:blip r:embed="rId3"/>
          <a:stretch>
            <a:fillRect/>
          </a:stretch>
        </p:blipFill>
        <p:spPr>
          <a:xfrm>
            <a:off x="4979382" y="4919234"/>
            <a:ext cx="1813952" cy="1358714"/>
          </a:xfrm>
          <a:prstGeom prst="rect">
            <a:avLst/>
          </a:prstGeom>
        </p:spPr>
      </p:pic>
      <p:pic>
        <p:nvPicPr>
          <p:cNvPr id="22" name="Immagine 21" descr="Usain-Bolt-The-Legend-Wins-100m-London-2012-Olympic-111.jpeg"/>
          <p:cNvPicPr>
            <a:picLocks noChangeAspect="1"/>
          </p:cNvPicPr>
          <p:nvPr/>
        </p:nvPicPr>
        <p:blipFill>
          <a:blip r:embed="rId4"/>
          <a:stretch>
            <a:fillRect/>
          </a:stretch>
        </p:blipFill>
        <p:spPr>
          <a:xfrm>
            <a:off x="7007994" y="3872642"/>
            <a:ext cx="1800250" cy="1361802"/>
          </a:xfrm>
          <a:prstGeom prst="rect">
            <a:avLst/>
          </a:prstGeom>
        </p:spPr>
      </p:pic>
      <p:pic>
        <p:nvPicPr>
          <p:cNvPr id="24" name="Immagine 23" descr="no_motivation.jpg"/>
          <p:cNvPicPr>
            <a:picLocks noChangeAspect="1"/>
          </p:cNvPicPr>
          <p:nvPr/>
        </p:nvPicPr>
        <p:blipFill>
          <a:blip r:embed="rId5"/>
          <a:stretch>
            <a:fillRect/>
          </a:stretch>
        </p:blipFill>
        <p:spPr>
          <a:xfrm>
            <a:off x="327392" y="1791411"/>
            <a:ext cx="2020169" cy="1548305"/>
          </a:xfrm>
          <a:prstGeom prst="rect">
            <a:avLst/>
          </a:prstGeom>
        </p:spPr>
      </p:pic>
      <p:pic>
        <p:nvPicPr>
          <p:cNvPr id="26" name="Immagine 25" descr="Motivation-2.jpg"/>
          <p:cNvPicPr>
            <a:picLocks noChangeAspect="1"/>
          </p:cNvPicPr>
          <p:nvPr/>
        </p:nvPicPr>
        <p:blipFill>
          <a:blip r:embed="rId6"/>
          <a:stretch>
            <a:fillRect/>
          </a:stretch>
        </p:blipFill>
        <p:spPr>
          <a:xfrm>
            <a:off x="327392" y="3872642"/>
            <a:ext cx="1725949" cy="1725949"/>
          </a:xfrm>
          <a:prstGeom prst="rect">
            <a:avLst/>
          </a:prstGeom>
        </p:spPr>
      </p:pic>
      <p:pic>
        <p:nvPicPr>
          <p:cNvPr id="28" name="Immagine 27" descr="motivation_58055.jpg"/>
          <p:cNvPicPr>
            <a:picLocks noChangeAspect="1"/>
          </p:cNvPicPr>
          <p:nvPr/>
        </p:nvPicPr>
        <p:blipFill>
          <a:blip r:embed="rId7"/>
          <a:stretch>
            <a:fillRect/>
          </a:stretch>
        </p:blipFill>
        <p:spPr>
          <a:xfrm>
            <a:off x="2053341" y="4698309"/>
            <a:ext cx="1911163" cy="18005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84067" y="910540"/>
            <a:ext cx="7374428" cy="553998"/>
          </a:xfrm>
          <a:prstGeom prst="rect">
            <a:avLst/>
          </a:prstGeom>
          <a:noFill/>
        </p:spPr>
        <p:txBody>
          <a:bodyPr wrap="square" rtlCol="0">
            <a:spAutoFit/>
          </a:bodyPr>
          <a:lstStyle/>
          <a:p>
            <a:endParaRPr lang="en-GB" sz="1500" smtClean="0">
              <a:latin typeface="Times"/>
              <a:cs typeface="Times"/>
            </a:endParaRPr>
          </a:p>
          <a:p>
            <a:pPr marL="342900" indent="-342900">
              <a:buAutoNum type="arabicPeriod"/>
            </a:pPr>
            <a:endParaRPr lang="en-GB" sz="1500">
              <a:latin typeface="Times"/>
              <a:cs typeface="Times"/>
            </a:endParaRPr>
          </a:p>
        </p:txBody>
      </p:sp>
      <p:sp>
        <p:nvSpPr>
          <p:cNvPr id="5" name="Rettangolo 4"/>
          <p:cNvSpPr/>
          <p:nvPr/>
        </p:nvSpPr>
        <p:spPr>
          <a:xfrm>
            <a:off x="953646" y="1464538"/>
            <a:ext cx="3009069" cy="646331"/>
          </a:xfrm>
          <a:prstGeom prst="rect">
            <a:avLst/>
          </a:prstGeom>
        </p:spPr>
        <p:txBody>
          <a:bodyPr wrap="square">
            <a:spAutoFit/>
          </a:bodyPr>
          <a:lstStyle/>
          <a:p>
            <a:r>
              <a:rPr lang="en-GB" sz="1200" i="1" smtClean="0">
                <a:latin typeface="Times"/>
                <a:cs typeface="Times"/>
              </a:rPr>
              <a:t>It isn't that they can't see the solution. It's that they can't see the problem.</a:t>
            </a:r>
          </a:p>
          <a:p>
            <a:r>
              <a:rPr lang="en-GB" sz="1200" smtClean="0">
                <a:latin typeface="Times"/>
                <a:cs typeface="Times"/>
              </a:rPr>
              <a:t>Gilbert K. Chesterton</a:t>
            </a:r>
            <a:endParaRPr lang="en-GB" sz="1200">
              <a:latin typeface="Times"/>
              <a:cs typeface="Times"/>
            </a:endParaRPr>
          </a:p>
        </p:txBody>
      </p:sp>
      <p:sp>
        <p:nvSpPr>
          <p:cNvPr id="6" name="CasellaDiTesto 5"/>
          <p:cNvSpPr txBox="1"/>
          <p:nvPr/>
        </p:nvSpPr>
        <p:spPr>
          <a:xfrm>
            <a:off x="636160" y="2743607"/>
            <a:ext cx="2885928" cy="830997"/>
          </a:xfrm>
          <a:prstGeom prst="rect">
            <a:avLst/>
          </a:prstGeom>
          <a:noFill/>
        </p:spPr>
        <p:txBody>
          <a:bodyPr wrap="square" rtlCol="0">
            <a:spAutoFit/>
          </a:bodyPr>
          <a:lstStyle/>
          <a:p>
            <a:r>
              <a:rPr lang="en-GB" sz="1200" i="1" smtClean="0">
                <a:latin typeface="Times"/>
                <a:cs typeface="Times"/>
              </a:rPr>
              <a:t>It's not a problem that we have a problem. It's a problem if we don't deal with the problem.</a:t>
            </a:r>
          </a:p>
          <a:p>
            <a:r>
              <a:rPr lang="en-GB" sz="1200" smtClean="0">
                <a:latin typeface="Times"/>
                <a:cs typeface="Times"/>
              </a:rPr>
              <a:t>Mary Kay Utech</a:t>
            </a:r>
            <a:endParaRPr lang="en-GB" sz="1200">
              <a:latin typeface="Times"/>
              <a:cs typeface="Times"/>
            </a:endParaRPr>
          </a:p>
        </p:txBody>
      </p:sp>
      <p:pic>
        <p:nvPicPr>
          <p:cNvPr id="10" name="Immagine 9" descr="Unknown.jpeg"/>
          <p:cNvPicPr>
            <a:picLocks noChangeAspect="1"/>
          </p:cNvPicPr>
          <p:nvPr/>
        </p:nvPicPr>
        <p:blipFill>
          <a:blip r:embed="rId2"/>
          <a:stretch>
            <a:fillRect/>
          </a:stretch>
        </p:blipFill>
        <p:spPr>
          <a:xfrm>
            <a:off x="3278220" y="2617170"/>
            <a:ext cx="2397719" cy="1660642"/>
          </a:xfrm>
          <a:prstGeom prst="rect">
            <a:avLst/>
          </a:prstGeom>
        </p:spPr>
      </p:pic>
      <p:sp>
        <p:nvSpPr>
          <p:cNvPr id="12" name="Rettangolo 11"/>
          <p:cNvSpPr/>
          <p:nvPr/>
        </p:nvSpPr>
        <p:spPr>
          <a:xfrm>
            <a:off x="505332" y="4383897"/>
            <a:ext cx="3457383" cy="1200329"/>
          </a:xfrm>
          <a:prstGeom prst="rect">
            <a:avLst/>
          </a:prstGeom>
        </p:spPr>
        <p:txBody>
          <a:bodyPr wrap="square">
            <a:spAutoFit/>
          </a:bodyPr>
          <a:lstStyle/>
          <a:p>
            <a:r>
              <a:rPr lang="en-GB" sz="1200" i="1" smtClean="0">
                <a:latin typeface="Times"/>
                <a:cs typeface="Times"/>
              </a:rPr>
              <a:t>Responsibility is the most powerful internal motivator for problem solving. When you remove it, all that remains is the lesser drive of self-preservation. If necessity is the mother of invention then responsibility is its father.</a:t>
            </a:r>
          </a:p>
          <a:p>
            <a:r>
              <a:rPr lang="en-GB" sz="1200" smtClean="0">
                <a:latin typeface="Times"/>
                <a:cs typeface="Times"/>
              </a:rPr>
              <a:t>Mark A. Crouch</a:t>
            </a:r>
            <a:endParaRPr lang="en-GB" sz="1200">
              <a:latin typeface="Times"/>
              <a:cs typeface="Times"/>
            </a:endParaRPr>
          </a:p>
        </p:txBody>
      </p:sp>
      <p:sp>
        <p:nvSpPr>
          <p:cNvPr id="14" name="Rettangolo 13"/>
          <p:cNvSpPr/>
          <p:nvPr/>
        </p:nvSpPr>
        <p:spPr>
          <a:xfrm>
            <a:off x="5446295" y="4623652"/>
            <a:ext cx="3112200" cy="830997"/>
          </a:xfrm>
          <a:prstGeom prst="rect">
            <a:avLst/>
          </a:prstGeom>
        </p:spPr>
        <p:txBody>
          <a:bodyPr wrap="square">
            <a:spAutoFit/>
          </a:bodyPr>
          <a:lstStyle/>
          <a:p>
            <a:r>
              <a:rPr lang="en-GB" sz="1200" i="1" smtClean="0">
                <a:latin typeface="Times"/>
                <a:cs typeface="Times"/>
              </a:rPr>
              <a:t>The problem is not the problem. The problem is your attitude about the problem. Do you understand? </a:t>
            </a:r>
          </a:p>
          <a:p>
            <a:r>
              <a:rPr lang="en-GB" sz="1200" smtClean="0">
                <a:latin typeface="Times"/>
                <a:cs typeface="Times"/>
              </a:rPr>
              <a:t>Captain Jack Sparrow</a:t>
            </a:r>
            <a:endParaRPr lang="en-GB" sz="1200">
              <a:latin typeface="Times"/>
              <a:cs typeface="Times"/>
            </a:endParaRPr>
          </a:p>
        </p:txBody>
      </p:sp>
      <p:sp>
        <p:nvSpPr>
          <p:cNvPr id="15" name="CasellaDiTesto 14"/>
          <p:cNvSpPr txBox="1"/>
          <p:nvPr/>
        </p:nvSpPr>
        <p:spPr>
          <a:xfrm>
            <a:off x="5119277" y="1464538"/>
            <a:ext cx="2727123" cy="830997"/>
          </a:xfrm>
          <a:prstGeom prst="rect">
            <a:avLst/>
          </a:prstGeom>
          <a:noFill/>
        </p:spPr>
        <p:txBody>
          <a:bodyPr wrap="square" rtlCol="0">
            <a:spAutoFit/>
          </a:bodyPr>
          <a:lstStyle/>
          <a:p>
            <a:r>
              <a:rPr lang="en-GB" sz="1200" i="1" smtClean="0">
                <a:latin typeface="Times"/>
                <a:cs typeface="Times"/>
              </a:rPr>
              <a:t>Many of life’s failures are people who did not realize how close they were to success when they gave up.</a:t>
            </a:r>
          </a:p>
          <a:p>
            <a:r>
              <a:rPr lang="en-GB" sz="1200" smtClean="0">
                <a:latin typeface="Times"/>
                <a:cs typeface="Times"/>
              </a:rPr>
              <a:t>Thomas Edison</a:t>
            </a:r>
            <a:endParaRPr lang="en-GB" sz="1200">
              <a:latin typeface="Times"/>
              <a:cs typeface="Times"/>
            </a:endParaRPr>
          </a:p>
        </p:txBody>
      </p:sp>
      <p:sp>
        <p:nvSpPr>
          <p:cNvPr id="16" name="Rettangolo 15"/>
          <p:cNvSpPr/>
          <p:nvPr/>
        </p:nvSpPr>
        <p:spPr>
          <a:xfrm>
            <a:off x="5675939" y="3036693"/>
            <a:ext cx="2948446" cy="830997"/>
          </a:xfrm>
          <a:prstGeom prst="rect">
            <a:avLst/>
          </a:prstGeom>
        </p:spPr>
        <p:txBody>
          <a:bodyPr wrap="square">
            <a:spAutoFit/>
          </a:bodyPr>
          <a:lstStyle/>
          <a:p>
            <a:r>
              <a:rPr lang="en-GB" sz="1200" i="1" smtClean="0">
                <a:latin typeface="Times"/>
                <a:cs typeface="Times"/>
              </a:rPr>
              <a:t>In the confrontation between the stream and the rock, the stream always wins - not through strength, but through persistence.</a:t>
            </a:r>
          </a:p>
          <a:p>
            <a:r>
              <a:rPr lang="en-GB" sz="1200" smtClean="0">
                <a:latin typeface="Times"/>
                <a:cs typeface="Times"/>
              </a:rPr>
              <a:t>Buddha</a:t>
            </a:r>
            <a:endParaRPr lang="en-GB" sz="1200">
              <a:latin typeface="Times"/>
              <a:cs typeface="Times"/>
            </a:endParaRPr>
          </a:p>
        </p:txBody>
      </p:sp>
      <p:sp>
        <p:nvSpPr>
          <p:cNvPr id="18" name="Rettangolo 17"/>
          <p:cNvSpPr/>
          <p:nvPr/>
        </p:nvSpPr>
        <p:spPr>
          <a:xfrm>
            <a:off x="1774338" y="464264"/>
            <a:ext cx="5308039" cy="446276"/>
          </a:xfrm>
          <a:prstGeom prst="rect">
            <a:avLst/>
          </a:prstGeom>
        </p:spPr>
        <p:txBody>
          <a:bodyPr wrap="square">
            <a:spAutoFit/>
          </a:bodyPr>
          <a:lstStyle/>
          <a:p>
            <a:r>
              <a:rPr lang="en-GB" sz="2300" b="1" smtClean="0">
                <a:solidFill>
                  <a:srgbClr val="800000"/>
                </a:solidFill>
                <a:latin typeface="Times"/>
                <a:cs typeface="Times"/>
              </a:rPr>
              <a:t>Problem Solver Attributes - Wisdom</a:t>
            </a:r>
            <a:endParaRPr lang="en-GB" sz="2300" b="1">
              <a:solidFill>
                <a:srgbClr val="800000"/>
              </a:solidFill>
              <a:latin typeface="Times"/>
              <a:cs typeface="Time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81200" y="609600"/>
            <a:ext cx="4796753" cy="724560"/>
          </a:xfrm>
        </p:spPr>
        <p:txBody>
          <a:bodyPr>
            <a:normAutofit/>
          </a:bodyPr>
          <a:lstStyle/>
          <a:p>
            <a:r>
              <a:rPr lang="en-GB" sz="2700" b="1" dirty="0" smtClean="0">
                <a:solidFill>
                  <a:srgbClr val="800000"/>
                </a:solidFill>
                <a:latin typeface="Times"/>
                <a:cs typeface="Times"/>
              </a:rPr>
              <a:t>Problem Solver  - Poetry</a:t>
            </a:r>
            <a:endParaRPr lang="en-GB" sz="2700" b="1" dirty="0">
              <a:solidFill>
                <a:srgbClr val="800000"/>
              </a:solidFill>
              <a:latin typeface="Times"/>
              <a:cs typeface="Times"/>
            </a:endParaRPr>
          </a:p>
        </p:txBody>
      </p:sp>
      <p:pic>
        <p:nvPicPr>
          <p:cNvPr id="10" name="Immagine 9" descr="poet.png"/>
          <p:cNvPicPr>
            <a:picLocks noChangeAspect="1"/>
          </p:cNvPicPr>
          <p:nvPr/>
        </p:nvPicPr>
        <p:blipFill>
          <a:blip r:embed="rId2"/>
          <a:stretch>
            <a:fillRect/>
          </a:stretch>
        </p:blipFill>
        <p:spPr>
          <a:xfrm>
            <a:off x="4069762" y="2872823"/>
            <a:ext cx="1324609" cy="1655761"/>
          </a:xfrm>
          <a:prstGeom prst="rect">
            <a:avLst/>
          </a:prstGeom>
        </p:spPr>
      </p:pic>
      <p:sp>
        <p:nvSpPr>
          <p:cNvPr id="6" name="Rettangolo 5"/>
          <p:cNvSpPr/>
          <p:nvPr/>
        </p:nvSpPr>
        <p:spPr>
          <a:xfrm>
            <a:off x="623300" y="2041234"/>
            <a:ext cx="3147663" cy="2308324"/>
          </a:xfrm>
          <a:prstGeom prst="rect">
            <a:avLst/>
          </a:prstGeom>
        </p:spPr>
        <p:txBody>
          <a:bodyPr wrap="square">
            <a:spAutoFit/>
          </a:bodyPr>
          <a:lstStyle/>
          <a:p>
            <a:r>
              <a:rPr lang="en-GB" sz="1200" b="1" dirty="0" smtClean="0">
                <a:latin typeface="Times"/>
                <a:cs typeface="Times"/>
              </a:rPr>
              <a:t>Somebody, Anybody and Nobody </a:t>
            </a:r>
          </a:p>
          <a:p>
            <a:r>
              <a:rPr lang="en-GB" sz="1200" dirty="0" smtClean="0">
                <a:latin typeface="Times"/>
                <a:cs typeface="Times"/>
              </a:rPr>
              <a:t>There was an important job to be done and Everybody was sure that Somebody would do it.   Anybody could have done it, but Nobody did it.   Somebody got angry about that because it was Everybody's job.  </a:t>
            </a:r>
          </a:p>
          <a:p>
            <a:r>
              <a:rPr lang="en-GB" sz="1200" dirty="0" smtClean="0">
                <a:latin typeface="Times"/>
                <a:cs typeface="Times"/>
              </a:rPr>
              <a:t>Everybody thought that Anybody could do it, but Nobody realized that Everybody wouldn't do it.  </a:t>
            </a:r>
          </a:p>
          <a:p>
            <a:r>
              <a:rPr lang="en-GB" sz="1200" dirty="0" smtClean="0">
                <a:latin typeface="Times"/>
                <a:cs typeface="Times"/>
              </a:rPr>
              <a:t>It ended up that Everybody blamed Somebody when Nobody did what Anybody could have done. </a:t>
            </a:r>
            <a:r>
              <a:rPr lang="en-GB" sz="1200" dirty="0" smtClean="0">
                <a:latin typeface="Times"/>
                <a:cs typeface="Times"/>
              </a:rPr>
              <a:t>Anonymous </a:t>
            </a:r>
            <a:r>
              <a:rPr lang="en-GB" sz="1200" dirty="0" smtClean="0">
                <a:latin typeface="Times"/>
                <a:cs typeface="Times"/>
              </a:rPr>
              <a:t>Author </a:t>
            </a:r>
            <a:endParaRPr lang="en-GB" sz="1200" dirty="0">
              <a:latin typeface="Times"/>
              <a:cs typeface="Times"/>
            </a:endParaRPr>
          </a:p>
        </p:txBody>
      </p:sp>
      <p:sp>
        <p:nvSpPr>
          <p:cNvPr id="5" name="Rettangolo 4"/>
          <p:cNvSpPr/>
          <p:nvPr/>
        </p:nvSpPr>
        <p:spPr>
          <a:xfrm>
            <a:off x="5823227" y="2872823"/>
            <a:ext cx="2700396" cy="1569660"/>
          </a:xfrm>
          <a:prstGeom prst="rect">
            <a:avLst/>
          </a:prstGeom>
        </p:spPr>
        <p:txBody>
          <a:bodyPr wrap="square">
            <a:spAutoFit/>
          </a:bodyPr>
          <a:lstStyle/>
          <a:p>
            <a:r>
              <a:rPr lang="en-GB" sz="1200" b="1" dirty="0" smtClean="0">
                <a:latin typeface="Times"/>
                <a:cs typeface="Times"/>
              </a:rPr>
              <a:t>A Simple Truth</a:t>
            </a:r>
          </a:p>
          <a:p>
            <a:endParaRPr lang="en-GB" sz="1200" dirty="0" smtClean="0">
              <a:latin typeface="Times"/>
              <a:cs typeface="Times"/>
            </a:endParaRPr>
          </a:p>
          <a:p>
            <a:r>
              <a:rPr lang="en-GB" sz="1200" dirty="0" smtClean="0">
                <a:latin typeface="Times"/>
                <a:cs typeface="Times"/>
              </a:rPr>
              <a:t>The hills, the valleys of this land  Are not so hard to </a:t>
            </a:r>
            <a:r>
              <a:rPr lang="en-GB" sz="1200" dirty="0" err="1" smtClean="0">
                <a:latin typeface="Times"/>
                <a:cs typeface="Times"/>
              </a:rPr>
              <a:t>understand. If</a:t>
            </a:r>
            <a:r>
              <a:rPr lang="en-GB" sz="1200" dirty="0" smtClean="0">
                <a:latin typeface="Times"/>
                <a:cs typeface="Times"/>
              </a:rPr>
              <a:t> we perceive with childish eyes,  We can make happy and true the skies. </a:t>
            </a:r>
          </a:p>
          <a:p>
            <a:endParaRPr lang="en-GB" sz="1200" dirty="0" smtClean="0">
              <a:latin typeface="Times"/>
              <a:cs typeface="Times"/>
            </a:endParaRPr>
          </a:p>
          <a:p>
            <a:r>
              <a:rPr lang="en-GB" sz="1200" dirty="0" smtClean="0">
                <a:latin typeface="Times"/>
                <a:cs typeface="Times"/>
              </a:rPr>
              <a:t>David </a:t>
            </a:r>
            <a:r>
              <a:rPr lang="en-GB" sz="1200" dirty="0" err="1" smtClean="0">
                <a:latin typeface="Times"/>
                <a:cs typeface="Times"/>
              </a:rPr>
              <a:t>Lacey</a:t>
            </a:r>
            <a:endParaRPr lang="en-GB"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881670" y="1652245"/>
          <a:ext cx="6962000" cy="375143"/>
        </p:xfrm>
        <a:graphic>
          <a:graphicData uri="http://schemas.openxmlformats.org/drawingml/2006/table">
            <a:tbl>
              <a:tblPr firstRow="1" bandRow="1">
                <a:tableStyleId>{5C22544A-7EE6-4342-B048-85BDC9FD1C3A}</a:tableStyleId>
              </a:tblPr>
              <a:tblGrid>
                <a:gridCol w="696200"/>
                <a:gridCol w="696200"/>
                <a:gridCol w="696200"/>
                <a:gridCol w="696200"/>
                <a:gridCol w="696200"/>
                <a:gridCol w="696200"/>
                <a:gridCol w="696200"/>
                <a:gridCol w="696200"/>
                <a:gridCol w="696200"/>
                <a:gridCol w="696200"/>
              </a:tblGrid>
              <a:tr h="375143">
                <a:tc>
                  <a:txBody>
                    <a:bodyPr/>
                    <a:lstStyle/>
                    <a:p>
                      <a:pPr algn="ctr"/>
                      <a:r>
                        <a:rPr lang="it-IT" sz="1500" dirty="0" err="1" smtClean="0"/>
                        <a:t>1</a:t>
                      </a:r>
                      <a:endParaRPr lang="it-IT" sz="1500" dirty="0"/>
                    </a:p>
                  </a:txBody>
                  <a:tcPr/>
                </a:tc>
                <a:tc>
                  <a:txBody>
                    <a:bodyPr/>
                    <a:lstStyle/>
                    <a:p>
                      <a:pPr algn="ctr"/>
                      <a:r>
                        <a:rPr lang="it-IT" sz="1500" dirty="0" err="1" smtClean="0"/>
                        <a:t>2</a:t>
                      </a:r>
                      <a:endParaRPr lang="it-IT" sz="1500" dirty="0"/>
                    </a:p>
                  </a:txBody>
                  <a:tcPr/>
                </a:tc>
                <a:tc>
                  <a:txBody>
                    <a:bodyPr/>
                    <a:lstStyle/>
                    <a:p>
                      <a:pPr algn="ctr"/>
                      <a:r>
                        <a:rPr lang="it-IT" sz="1500" dirty="0" err="1" smtClean="0"/>
                        <a:t>3</a:t>
                      </a:r>
                      <a:endParaRPr lang="it-IT" sz="1500" dirty="0"/>
                    </a:p>
                  </a:txBody>
                  <a:tcPr/>
                </a:tc>
                <a:tc>
                  <a:txBody>
                    <a:bodyPr/>
                    <a:lstStyle/>
                    <a:p>
                      <a:pPr algn="ctr"/>
                      <a:r>
                        <a:rPr lang="it-IT" sz="1500" dirty="0" err="1" smtClean="0"/>
                        <a:t>4</a:t>
                      </a:r>
                      <a:endParaRPr lang="it-IT" sz="1500" dirty="0"/>
                    </a:p>
                  </a:txBody>
                  <a:tcPr/>
                </a:tc>
                <a:tc>
                  <a:txBody>
                    <a:bodyPr/>
                    <a:lstStyle/>
                    <a:p>
                      <a:pPr algn="ctr"/>
                      <a:r>
                        <a:rPr lang="it-IT" sz="1500" dirty="0" err="1" smtClean="0"/>
                        <a:t>5</a:t>
                      </a:r>
                      <a:endParaRPr lang="it-IT" sz="1500" dirty="0"/>
                    </a:p>
                  </a:txBody>
                  <a:tcPr/>
                </a:tc>
                <a:tc>
                  <a:txBody>
                    <a:bodyPr/>
                    <a:lstStyle/>
                    <a:p>
                      <a:pPr algn="ctr"/>
                      <a:r>
                        <a:rPr lang="it-IT" sz="1500" dirty="0" err="1" smtClean="0"/>
                        <a:t>6</a:t>
                      </a:r>
                      <a:endParaRPr lang="it-IT" sz="1500" dirty="0"/>
                    </a:p>
                  </a:txBody>
                  <a:tcPr/>
                </a:tc>
                <a:tc>
                  <a:txBody>
                    <a:bodyPr/>
                    <a:lstStyle/>
                    <a:p>
                      <a:pPr algn="ctr"/>
                      <a:r>
                        <a:rPr lang="it-IT" sz="1500" dirty="0" err="1" smtClean="0"/>
                        <a:t>7</a:t>
                      </a:r>
                      <a:endParaRPr lang="it-IT" sz="1500" dirty="0"/>
                    </a:p>
                  </a:txBody>
                  <a:tcPr/>
                </a:tc>
                <a:tc>
                  <a:txBody>
                    <a:bodyPr/>
                    <a:lstStyle/>
                    <a:p>
                      <a:pPr algn="ctr"/>
                      <a:r>
                        <a:rPr lang="it-IT" sz="1500" dirty="0" err="1" smtClean="0"/>
                        <a:t>8</a:t>
                      </a:r>
                      <a:endParaRPr lang="it-IT" sz="1500" dirty="0"/>
                    </a:p>
                  </a:txBody>
                  <a:tcPr/>
                </a:tc>
                <a:tc>
                  <a:txBody>
                    <a:bodyPr/>
                    <a:lstStyle/>
                    <a:p>
                      <a:pPr algn="ctr"/>
                      <a:r>
                        <a:rPr lang="it-IT" sz="1500" dirty="0" err="1" smtClean="0"/>
                        <a:t>9</a:t>
                      </a:r>
                      <a:endParaRPr lang="it-IT" sz="1500" dirty="0"/>
                    </a:p>
                  </a:txBody>
                  <a:tcPr/>
                </a:tc>
                <a:tc>
                  <a:txBody>
                    <a:bodyPr/>
                    <a:lstStyle/>
                    <a:p>
                      <a:pPr algn="ctr"/>
                      <a:r>
                        <a:rPr lang="it-IT" sz="1500" dirty="0" smtClean="0"/>
                        <a:t>10</a:t>
                      </a:r>
                      <a:endParaRPr lang="it-IT" sz="1500" dirty="0"/>
                    </a:p>
                  </a:txBody>
                  <a:tcPr/>
                </a:tc>
              </a:tr>
            </a:tbl>
          </a:graphicData>
        </a:graphic>
      </p:graphicFrame>
      <p:sp>
        <p:nvSpPr>
          <p:cNvPr id="5" name="Rettangolo arrotondato 4"/>
          <p:cNvSpPr/>
          <p:nvPr/>
        </p:nvSpPr>
        <p:spPr>
          <a:xfrm>
            <a:off x="3004570" y="1431907"/>
            <a:ext cx="2679119" cy="203956"/>
          </a:xfrm>
          <a:prstGeom prst="roundRect">
            <a:avLst/>
          </a:prstGeom>
          <a:solidFill>
            <a:schemeClr val="accent5">
              <a:lumMod val="20000"/>
              <a:lumOff val="80000"/>
            </a:schemeClr>
          </a:solidFill>
          <a:ln w="6350" cap="flat" cmpd="sng" algn="ctr">
            <a:solidFill>
              <a:scrgbClr r="0" g="0" b="0"/>
            </a:solidFill>
            <a:prstDash val="sysDash"/>
            <a:round/>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200" b="1" smtClean="0">
              <a:solidFill>
                <a:srgbClr val="000000"/>
              </a:solidFill>
              <a:latin typeface="Times"/>
              <a:cs typeface="Times"/>
            </a:endParaRPr>
          </a:p>
          <a:p>
            <a:pPr algn="ctr"/>
            <a:r>
              <a:rPr lang="en-GB" sz="1200" b="1" smtClean="0">
                <a:solidFill>
                  <a:srgbClr val="000000"/>
                </a:solidFill>
                <a:latin typeface="Times"/>
                <a:cs typeface="Times"/>
              </a:rPr>
              <a:t>Prior Knowledge   </a:t>
            </a:r>
          </a:p>
          <a:p>
            <a:pPr algn="ctr"/>
            <a:endParaRPr lang="en-GB" sz="1200">
              <a:latin typeface="Times"/>
              <a:cs typeface="Times"/>
            </a:endParaRPr>
          </a:p>
        </p:txBody>
      </p:sp>
      <p:sp>
        <p:nvSpPr>
          <p:cNvPr id="6" name="CasellaDiTesto 5"/>
          <p:cNvSpPr txBox="1"/>
          <p:nvPr/>
        </p:nvSpPr>
        <p:spPr>
          <a:xfrm>
            <a:off x="690409" y="5196819"/>
            <a:ext cx="825867" cy="276999"/>
          </a:xfrm>
          <a:prstGeom prst="rect">
            <a:avLst/>
          </a:prstGeom>
          <a:noFill/>
        </p:spPr>
        <p:txBody>
          <a:bodyPr wrap="none" rtlCol="0">
            <a:spAutoFit/>
          </a:bodyPr>
          <a:lstStyle/>
          <a:p>
            <a:r>
              <a:rPr lang="en-GB" sz="1200" b="1" smtClean="0">
                <a:latin typeface="Times"/>
                <a:cs typeface="Times"/>
              </a:rPr>
              <a:t>Very Low</a:t>
            </a:r>
            <a:endParaRPr lang="en-GB" sz="1200" b="1">
              <a:latin typeface="Times"/>
              <a:cs typeface="Times"/>
            </a:endParaRPr>
          </a:p>
        </p:txBody>
      </p:sp>
      <p:sp>
        <p:nvSpPr>
          <p:cNvPr id="8" name="Rettangolo 7"/>
          <p:cNvSpPr/>
          <p:nvPr/>
        </p:nvSpPr>
        <p:spPr>
          <a:xfrm>
            <a:off x="7101032" y="5196819"/>
            <a:ext cx="864339" cy="276999"/>
          </a:xfrm>
          <a:prstGeom prst="rect">
            <a:avLst/>
          </a:prstGeom>
        </p:spPr>
        <p:txBody>
          <a:bodyPr wrap="none">
            <a:spAutoFit/>
          </a:bodyPr>
          <a:lstStyle/>
          <a:p>
            <a:r>
              <a:rPr lang="en-GB" sz="1200" b="1" smtClean="0">
                <a:latin typeface="Times"/>
                <a:cs typeface="Times"/>
              </a:rPr>
              <a:t>Very High</a:t>
            </a:r>
            <a:endParaRPr lang="en-GB" sz="1200" b="1">
              <a:latin typeface="Times"/>
              <a:cs typeface="Times"/>
            </a:endParaRPr>
          </a:p>
        </p:txBody>
      </p:sp>
      <p:graphicFrame>
        <p:nvGraphicFramePr>
          <p:cNvPr id="9" name="Tabella 8"/>
          <p:cNvGraphicFramePr>
            <a:graphicFrameLocks noGrp="1"/>
          </p:cNvGraphicFramePr>
          <p:nvPr/>
        </p:nvGraphicFramePr>
        <p:xfrm>
          <a:off x="881670" y="2400126"/>
          <a:ext cx="6962000" cy="375143"/>
        </p:xfrm>
        <a:graphic>
          <a:graphicData uri="http://schemas.openxmlformats.org/drawingml/2006/table">
            <a:tbl>
              <a:tblPr firstRow="1" bandRow="1">
                <a:tableStyleId>{5C22544A-7EE6-4342-B048-85BDC9FD1C3A}</a:tableStyleId>
              </a:tblPr>
              <a:tblGrid>
                <a:gridCol w="696200"/>
                <a:gridCol w="696200"/>
                <a:gridCol w="696200"/>
                <a:gridCol w="696200"/>
                <a:gridCol w="696200"/>
                <a:gridCol w="696200"/>
                <a:gridCol w="696200"/>
                <a:gridCol w="696200"/>
                <a:gridCol w="696200"/>
                <a:gridCol w="696200"/>
              </a:tblGrid>
              <a:tr h="375143">
                <a:tc>
                  <a:txBody>
                    <a:bodyPr/>
                    <a:lstStyle/>
                    <a:p>
                      <a:pPr algn="ctr"/>
                      <a:r>
                        <a:rPr lang="it-IT" sz="1500" dirty="0" err="1" smtClean="0"/>
                        <a:t>1</a:t>
                      </a:r>
                      <a:endParaRPr lang="it-IT" sz="1500" dirty="0"/>
                    </a:p>
                  </a:txBody>
                  <a:tcPr/>
                </a:tc>
                <a:tc>
                  <a:txBody>
                    <a:bodyPr/>
                    <a:lstStyle/>
                    <a:p>
                      <a:pPr algn="ctr"/>
                      <a:r>
                        <a:rPr lang="it-IT" sz="1500" dirty="0" err="1" smtClean="0"/>
                        <a:t>2</a:t>
                      </a:r>
                      <a:endParaRPr lang="it-IT" sz="1500" dirty="0"/>
                    </a:p>
                  </a:txBody>
                  <a:tcPr/>
                </a:tc>
                <a:tc>
                  <a:txBody>
                    <a:bodyPr/>
                    <a:lstStyle/>
                    <a:p>
                      <a:pPr algn="ctr"/>
                      <a:r>
                        <a:rPr lang="it-IT" sz="1500" dirty="0" err="1" smtClean="0"/>
                        <a:t>3</a:t>
                      </a:r>
                      <a:endParaRPr lang="it-IT" sz="1500" dirty="0"/>
                    </a:p>
                  </a:txBody>
                  <a:tcPr/>
                </a:tc>
                <a:tc>
                  <a:txBody>
                    <a:bodyPr/>
                    <a:lstStyle/>
                    <a:p>
                      <a:pPr algn="ctr"/>
                      <a:r>
                        <a:rPr lang="it-IT" sz="1500" dirty="0" err="1" smtClean="0"/>
                        <a:t>4</a:t>
                      </a:r>
                      <a:endParaRPr lang="it-IT" sz="1500" dirty="0"/>
                    </a:p>
                  </a:txBody>
                  <a:tcPr/>
                </a:tc>
                <a:tc>
                  <a:txBody>
                    <a:bodyPr/>
                    <a:lstStyle/>
                    <a:p>
                      <a:pPr algn="ctr"/>
                      <a:r>
                        <a:rPr lang="it-IT" sz="1500" dirty="0" err="1" smtClean="0"/>
                        <a:t>5</a:t>
                      </a:r>
                      <a:endParaRPr lang="it-IT" sz="1500" dirty="0"/>
                    </a:p>
                  </a:txBody>
                  <a:tcPr/>
                </a:tc>
                <a:tc>
                  <a:txBody>
                    <a:bodyPr/>
                    <a:lstStyle/>
                    <a:p>
                      <a:pPr algn="ctr"/>
                      <a:r>
                        <a:rPr lang="it-IT" sz="1500" dirty="0" err="1" smtClean="0"/>
                        <a:t>6</a:t>
                      </a:r>
                      <a:endParaRPr lang="it-IT" sz="1500" dirty="0"/>
                    </a:p>
                  </a:txBody>
                  <a:tcPr/>
                </a:tc>
                <a:tc>
                  <a:txBody>
                    <a:bodyPr/>
                    <a:lstStyle/>
                    <a:p>
                      <a:pPr algn="ctr"/>
                      <a:r>
                        <a:rPr lang="it-IT" sz="1500" dirty="0" err="1" smtClean="0"/>
                        <a:t>7</a:t>
                      </a:r>
                      <a:endParaRPr lang="it-IT" sz="1500" dirty="0"/>
                    </a:p>
                  </a:txBody>
                  <a:tcPr/>
                </a:tc>
                <a:tc>
                  <a:txBody>
                    <a:bodyPr/>
                    <a:lstStyle/>
                    <a:p>
                      <a:pPr algn="ctr"/>
                      <a:r>
                        <a:rPr lang="it-IT" sz="1500" dirty="0" err="1" smtClean="0"/>
                        <a:t>8</a:t>
                      </a:r>
                      <a:endParaRPr lang="it-IT" sz="1500" dirty="0"/>
                    </a:p>
                  </a:txBody>
                  <a:tcPr/>
                </a:tc>
                <a:tc>
                  <a:txBody>
                    <a:bodyPr/>
                    <a:lstStyle/>
                    <a:p>
                      <a:pPr algn="ctr"/>
                      <a:r>
                        <a:rPr lang="it-IT" sz="1500" dirty="0" err="1" smtClean="0"/>
                        <a:t>9</a:t>
                      </a:r>
                      <a:endParaRPr lang="it-IT" sz="1500" dirty="0"/>
                    </a:p>
                  </a:txBody>
                  <a:tcPr/>
                </a:tc>
                <a:tc>
                  <a:txBody>
                    <a:bodyPr/>
                    <a:lstStyle/>
                    <a:p>
                      <a:pPr algn="ctr"/>
                      <a:r>
                        <a:rPr lang="it-IT" sz="1500" dirty="0" smtClean="0"/>
                        <a:t>10</a:t>
                      </a:r>
                      <a:endParaRPr lang="it-IT" sz="1500" dirty="0"/>
                    </a:p>
                  </a:txBody>
                  <a:tcPr/>
                </a:tc>
              </a:tr>
            </a:tbl>
          </a:graphicData>
        </a:graphic>
      </p:graphicFrame>
      <p:graphicFrame>
        <p:nvGraphicFramePr>
          <p:cNvPr id="11" name="Tabella 10"/>
          <p:cNvGraphicFramePr>
            <a:graphicFrameLocks noGrp="1"/>
          </p:cNvGraphicFramePr>
          <p:nvPr/>
        </p:nvGraphicFramePr>
        <p:xfrm>
          <a:off x="881670" y="3163368"/>
          <a:ext cx="6962000" cy="375143"/>
        </p:xfrm>
        <a:graphic>
          <a:graphicData uri="http://schemas.openxmlformats.org/drawingml/2006/table">
            <a:tbl>
              <a:tblPr firstRow="1" bandRow="1">
                <a:tableStyleId>{5C22544A-7EE6-4342-B048-85BDC9FD1C3A}</a:tableStyleId>
              </a:tblPr>
              <a:tblGrid>
                <a:gridCol w="696200"/>
                <a:gridCol w="696200"/>
                <a:gridCol w="696200"/>
                <a:gridCol w="696200"/>
                <a:gridCol w="696200"/>
                <a:gridCol w="696200"/>
                <a:gridCol w="696200"/>
                <a:gridCol w="696200"/>
                <a:gridCol w="696200"/>
                <a:gridCol w="696200"/>
              </a:tblGrid>
              <a:tr h="375143">
                <a:tc>
                  <a:txBody>
                    <a:bodyPr/>
                    <a:lstStyle/>
                    <a:p>
                      <a:pPr algn="ctr"/>
                      <a:r>
                        <a:rPr lang="it-IT" sz="1500" dirty="0" err="1" smtClean="0"/>
                        <a:t>1</a:t>
                      </a:r>
                      <a:endParaRPr lang="it-IT" sz="1500" dirty="0"/>
                    </a:p>
                  </a:txBody>
                  <a:tcPr/>
                </a:tc>
                <a:tc>
                  <a:txBody>
                    <a:bodyPr/>
                    <a:lstStyle/>
                    <a:p>
                      <a:pPr algn="ctr"/>
                      <a:r>
                        <a:rPr lang="it-IT" sz="1500" dirty="0" err="1" smtClean="0"/>
                        <a:t>2</a:t>
                      </a:r>
                      <a:endParaRPr lang="it-IT" sz="1500" dirty="0"/>
                    </a:p>
                  </a:txBody>
                  <a:tcPr/>
                </a:tc>
                <a:tc>
                  <a:txBody>
                    <a:bodyPr/>
                    <a:lstStyle/>
                    <a:p>
                      <a:pPr algn="ctr"/>
                      <a:r>
                        <a:rPr lang="it-IT" sz="1500" dirty="0" err="1" smtClean="0"/>
                        <a:t>3</a:t>
                      </a:r>
                      <a:endParaRPr lang="it-IT" sz="1500" dirty="0"/>
                    </a:p>
                  </a:txBody>
                  <a:tcPr/>
                </a:tc>
                <a:tc>
                  <a:txBody>
                    <a:bodyPr/>
                    <a:lstStyle/>
                    <a:p>
                      <a:pPr algn="ctr"/>
                      <a:r>
                        <a:rPr lang="it-IT" sz="1500" dirty="0" err="1" smtClean="0"/>
                        <a:t>4</a:t>
                      </a:r>
                      <a:endParaRPr lang="it-IT" sz="1500" dirty="0"/>
                    </a:p>
                  </a:txBody>
                  <a:tcPr/>
                </a:tc>
                <a:tc>
                  <a:txBody>
                    <a:bodyPr/>
                    <a:lstStyle/>
                    <a:p>
                      <a:pPr algn="ctr"/>
                      <a:r>
                        <a:rPr lang="it-IT" sz="1500" dirty="0" err="1" smtClean="0"/>
                        <a:t>5</a:t>
                      </a:r>
                      <a:endParaRPr lang="it-IT" sz="1500" dirty="0"/>
                    </a:p>
                  </a:txBody>
                  <a:tcPr/>
                </a:tc>
                <a:tc>
                  <a:txBody>
                    <a:bodyPr/>
                    <a:lstStyle/>
                    <a:p>
                      <a:pPr algn="ctr"/>
                      <a:r>
                        <a:rPr lang="it-IT" sz="1500" dirty="0" err="1" smtClean="0"/>
                        <a:t>6</a:t>
                      </a:r>
                      <a:endParaRPr lang="it-IT" sz="1500" dirty="0"/>
                    </a:p>
                  </a:txBody>
                  <a:tcPr/>
                </a:tc>
                <a:tc>
                  <a:txBody>
                    <a:bodyPr/>
                    <a:lstStyle/>
                    <a:p>
                      <a:pPr algn="ctr"/>
                      <a:r>
                        <a:rPr lang="it-IT" sz="1500" dirty="0" err="1" smtClean="0"/>
                        <a:t>7</a:t>
                      </a:r>
                      <a:endParaRPr lang="it-IT" sz="1500" dirty="0"/>
                    </a:p>
                  </a:txBody>
                  <a:tcPr/>
                </a:tc>
                <a:tc>
                  <a:txBody>
                    <a:bodyPr/>
                    <a:lstStyle/>
                    <a:p>
                      <a:pPr algn="ctr"/>
                      <a:r>
                        <a:rPr lang="it-IT" sz="1500" dirty="0" err="1" smtClean="0"/>
                        <a:t>8</a:t>
                      </a:r>
                      <a:endParaRPr lang="it-IT" sz="1500" dirty="0"/>
                    </a:p>
                  </a:txBody>
                  <a:tcPr/>
                </a:tc>
                <a:tc>
                  <a:txBody>
                    <a:bodyPr/>
                    <a:lstStyle/>
                    <a:p>
                      <a:pPr algn="ctr"/>
                      <a:r>
                        <a:rPr lang="it-IT" sz="1500" dirty="0" err="1" smtClean="0"/>
                        <a:t>9</a:t>
                      </a:r>
                      <a:endParaRPr lang="it-IT" sz="1500" dirty="0"/>
                    </a:p>
                  </a:txBody>
                  <a:tcPr/>
                </a:tc>
                <a:tc>
                  <a:txBody>
                    <a:bodyPr/>
                    <a:lstStyle/>
                    <a:p>
                      <a:pPr algn="ctr"/>
                      <a:r>
                        <a:rPr lang="it-IT" sz="1500" dirty="0" smtClean="0"/>
                        <a:t>10</a:t>
                      </a:r>
                      <a:endParaRPr lang="it-IT" sz="1500" dirty="0"/>
                    </a:p>
                  </a:txBody>
                  <a:tcPr/>
                </a:tc>
              </a:tr>
            </a:tbl>
          </a:graphicData>
        </a:graphic>
      </p:graphicFrame>
      <p:sp>
        <p:nvSpPr>
          <p:cNvPr id="12" name="Rettangolo arrotondato 11"/>
          <p:cNvSpPr/>
          <p:nvPr/>
        </p:nvSpPr>
        <p:spPr>
          <a:xfrm>
            <a:off x="3004570" y="2943030"/>
            <a:ext cx="2679119" cy="203956"/>
          </a:xfrm>
          <a:prstGeom prst="roundRect">
            <a:avLst/>
          </a:prstGeom>
          <a:solidFill>
            <a:schemeClr val="accent5">
              <a:lumMod val="20000"/>
              <a:lumOff val="80000"/>
            </a:schemeClr>
          </a:solidFill>
          <a:ln w="6350" cap="flat" cmpd="sng" algn="ctr">
            <a:solidFill>
              <a:scrgbClr r="0" g="0" b="0"/>
            </a:solidFill>
            <a:prstDash val="sysDash"/>
            <a:round/>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200" b="1" smtClean="0">
              <a:solidFill>
                <a:srgbClr val="000000"/>
              </a:solidFill>
              <a:latin typeface="Times"/>
              <a:cs typeface="Times"/>
            </a:endParaRPr>
          </a:p>
          <a:p>
            <a:pPr algn="ctr"/>
            <a:r>
              <a:rPr lang="en-GB" sz="1200" b="1" smtClean="0">
                <a:solidFill>
                  <a:srgbClr val="000000"/>
                </a:solidFill>
                <a:latin typeface="Times"/>
                <a:cs typeface="Times"/>
              </a:rPr>
              <a:t>Cognitive Skills</a:t>
            </a:r>
          </a:p>
          <a:p>
            <a:pPr algn="ctr"/>
            <a:endParaRPr lang="en-GB" sz="1200">
              <a:latin typeface="Times"/>
              <a:cs typeface="Times"/>
            </a:endParaRPr>
          </a:p>
        </p:txBody>
      </p:sp>
      <p:graphicFrame>
        <p:nvGraphicFramePr>
          <p:cNvPr id="13" name="Tabella 12"/>
          <p:cNvGraphicFramePr>
            <a:graphicFrameLocks noGrp="1"/>
          </p:cNvGraphicFramePr>
          <p:nvPr/>
        </p:nvGraphicFramePr>
        <p:xfrm>
          <a:off x="881670" y="4034813"/>
          <a:ext cx="6962000" cy="375143"/>
        </p:xfrm>
        <a:graphic>
          <a:graphicData uri="http://schemas.openxmlformats.org/drawingml/2006/table">
            <a:tbl>
              <a:tblPr firstRow="1" bandRow="1">
                <a:tableStyleId>{5C22544A-7EE6-4342-B048-85BDC9FD1C3A}</a:tableStyleId>
              </a:tblPr>
              <a:tblGrid>
                <a:gridCol w="696200"/>
                <a:gridCol w="696200"/>
                <a:gridCol w="696200"/>
                <a:gridCol w="696200"/>
                <a:gridCol w="696200"/>
                <a:gridCol w="696200"/>
                <a:gridCol w="696200"/>
                <a:gridCol w="696200"/>
                <a:gridCol w="696200"/>
                <a:gridCol w="696200"/>
              </a:tblGrid>
              <a:tr h="375143">
                <a:tc>
                  <a:txBody>
                    <a:bodyPr/>
                    <a:lstStyle/>
                    <a:p>
                      <a:pPr algn="ctr"/>
                      <a:r>
                        <a:rPr lang="it-IT" sz="1500" dirty="0" err="1" smtClean="0"/>
                        <a:t>1</a:t>
                      </a:r>
                      <a:endParaRPr lang="it-IT" sz="1500" dirty="0"/>
                    </a:p>
                  </a:txBody>
                  <a:tcPr/>
                </a:tc>
                <a:tc>
                  <a:txBody>
                    <a:bodyPr/>
                    <a:lstStyle/>
                    <a:p>
                      <a:pPr algn="ctr"/>
                      <a:r>
                        <a:rPr lang="it-IT" sz="1500" dirty="0" err="1" smtClean="0"/>
                        <a:t>2</a:t>
                      </a:r>
                      <a:endParaRPr lang="it-IT" sz="1500" dirty="0"/>
                    </a:p>
                  </a:txBody>
                  <a:tcPr/>
                </a:tc>
                <a:tc>
                  <a:txBody>
                    <a:bodyPr/>
                    <a:lstStyle/>
                    <a:p>
                      <a:pPr algn="ctr"/>
                      <a:r>
                        <a:rPr lang="it-IT" sz="1500" dirty="0" err="1" smtClean="0"/>
                        <a:t>3</a:t>
                      </a:r>
                      <a:endParaRPr lang="it-IT" sz="1500" dirty="0"/>
                    </a:p>
                  </a:txBody>
                  <a:tcPr/>
                </a:tc>
                <a:tc>
                  <a:txBody>
                    <a:bodyPr/>
                    <a:lstStyle/>
                    <a:p>
                      <a:pPr algn="ctr"/>
                      <a:r>
                        <a:rPr lang="it-IT" sz="1500" dirty="0" err="1" smtClean="0"/>
                        <a:t>4</a:t>
                      </a:r>
                      <a:endParaRPr lang="it-IT" sz="1500" dirty="0"/>
                    </a:p>
                  </a:txBody>
                  <a:tcPr/>
                </a:tc>
                <a:tc>
                  <a:txBody>
                    <a:bodyPr/>
                    <a:lstStyle/>
                    <a:p>
                      <a:pPr algn="ctr"/>
                      <a:r>
                        <a:rPr lang="it-IT" sz="1500" dirty="0" err="1" smtClean="0"/>
                        <a:t>5</a:t>
                      </a:r>
                      <a:endParaRPr lang="it-IT" sz="1500" dirty="0"/>
                    </a:p>
                  </a:txBody>
                  <a:tcPr/>
                </a:tc>
                <a:tc>
                  <a:txBody>
                    <a:bodyPr/>
                    <a:lstStyle/>
                    <a:p>
                      <a:pPr algn="ctr"/>
                      <a:r>
                        <a:rPr lang="it-IT" sz="1500" dirty="0" err="1" smtClean="0"/>
                        <a:t>6</a:t>
                      </a:r>
                      <a:endParaRPr lang="it-IT" sz="1500" dirty="0"/>
                    </a:p>
                  </a:txBody>
                  <a:tcPr/>
                </a:tc>
                <a:tc>
                  <a:txBody>
                    <a:bodyPr/>
                    <a:lstStyle/>
                    <a:p>
                      <a:pPr algn="ctr"/>
                      <a:r>
                        <a:rPr lang="it-IT" sz="1500" dirty="0" err="1" smtClean="0"/>
                        <a:t>7</a:t>
                      </a:r>
                      <a:endParaRPr lang="it-IT" sz="1500" dirty="0"/>
                    </a:p>
                  </a:txBody>
                  <a:tcPr/>
                </a:tc>
                <a:tc>
                  <a:txBody>
                    <a:bodyPr/>
                    <a:lstStyle/>
                    <a:p>
                      <a:pPr algn="ctr"/>
                      <a:r>
                        <a:rPr lang="it-IT" sz="1500" dirty="0" err="1" smtClean="0"/>
                        <a:t>8</a:t>
                      </a:r>
                      <a:endParaRPr lang="it-IT" sz="1500" dirty="0"/>
                    </a:p>
                  </a:txBody>
                  <a:tcPr/>
                </a:tc>
                <a:tc>
                  <a:txBody>
                    <a:bodyPr/>
                    <a:lstStyle/>
                    <a:p>
                      <a:pPr algn="ctr"/>
                      <a:r>
                        <a:rPr lang="it-IT" sz="1500" dirty="0" err="1" smtClean="0"/>
                        <a:t>9</a:t>
                      </a:r>
                      <a:endParaRPr lang="it-IT" sz="1500" dirty="0"/>
                    </a:p>
                  </a:txBody>
                  <a:tcPr/>
                </a:tc>
                <a:tc>
                  <a:txBody>
                    <a:bodyPr/>
                    <a:lstStyle/>
                    <a:p>
                      <a:pPr algn="ctr"/>
                      <a:r>
                        <a:rPr lang="it-IT" sz="1500" dirty="0" smtClean="0"/>
                        <a:t>10</a:t>
                      </a:r>
                      <a:endParaRPr lang="it-IT" sz="1500" dirty="0"/>
                    </a:p>
                  </a:txBody>
                  <a:tcPr/>
                </a:tc>
              </a:tr>
            </a:tbl>
          </a:graphicData>
        </a:graphic>
      </p:graphicFrame>
      <p:sp>
        <p:nvSpPr>
          <p:cNvPr id="14" name="Rettangolo arrotondato 13"/>
          <p:cNvSpPr/>
          <p:nvPr/>
        </p:nvSpPr>
        <p:spPr>
          <a:xfrm>
            <a:off x="3004570" y="3814475"/>
            <a:ext cx="2679119" cy="203956"/>
          </a:xfrm>
          <a:prstGeom prst="roundRect">
            <a:avLst/>
          </a:prstGeom>
          <a:solidFill>
            <a:schemeClr val="accent5">
              <a:lumMod val="20000"/>
              <a:lumOff val="80000"/>
            </a:schemeClr>
          </a:solidFill>
          <a:ln w="6350" cap="flat" cmpd="sng" algn="ctr">
            <a:solidFill>
              <a:scrgbClr r="0" g="0" b="0"/>
            </a:solidFill>
            <a:prstDash val="sysDash"/>
            <a:round/>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200" b="1" smtClean="0">
              <a:solidFill>
                <a:srgbClr val="000000"/>
              </a:solidFill>
              <a:latin typeface="Times"/>
              <a:cs typeface="Times"/>
            </a:endParaRPr>
          </a:p>
          <a:p>
            <a:pPr algn="ctr"/>
            <a:r>
              <a:rPr lang="en-GB" sz="1200" b="1" smtClean="0">
                <a:solidFill>
                  <a:srgbClr val="000000"/>
                </a:solidFill>
                <a:latin typeface="Times"/>
                <a:cs typeface="Times"/>
              </a:rPr>
              <a:t>Motivation</a:t>
            </a:r>
          </a:p>
          <a:p>
            <a:pPr algn="ctr"/>
            <a:endParaRPr lang="en-GB" sz="1200">
              <a:latin typeface="Times"/>
              <a:cs typeface="Times"/>
            </a:endParaRPr>
          </a:p>
        </p:txBody>
      </p:sp>
      <p:sp>
        <p:nvSpPr>
          <p:cNvPr id="17" name="CasellaDiTesto 16"/>
          <p:cNvSpPr txBox="1"/>
          <p:nvPr/>
        </p:nvSpPr>
        <p:spPr>
          <a:xfrm>
            <a:off x="714804" y="1358864"/>
            <a:ext cx="1231677" cy="276999"/>
          </a:xfrm>
          <a:prstGeom prst="rect">
            <a:avLst/>
          </a:prstGeom>
          <a:noFill/>
        </p:spPr>
        <p:txBody>
          <a:bodyPr wrap="none" rtlCol="0">
            <a:spAutoFit/>
          </a:bodyPr>
          <a:lstStyle/>
          <a:p>
            <a:r>
              <a:rPr lang="en-GB" sz="1200" smtClean="0">
                <a:latin typeface="Times"/>
                <a:cs typeface="Times"/>
              </a:rPr>
              <a:t>Little knowledge</a:t>
            </a:r>
            <a:endParaRPr lang="en-GB" sz="1200">
              <a:latin typeface="Times"/>
              <a:cs typeface="Times"/>
            </a:endParaRPr>
          </a:p>
        </p:txBody>
      </p:sp>
      <p:sp>
        <p:nvSpPr>
          <p:cNvPr id="18" name="Rettangolo 17"/>
          <p:cNvSpPr/>
          <p:nvPr/>
        </p:nvSpPr>
        <p:spPr>
          <a:xfrm>
            <a:off x="570547" y="2106745"/>
            <a:ext cx="1222811" cy="276999"/>
          </a:xfrm>
          <a:prstGeom prst="rect">
            <a:avLst/>
          </a:prstGeom>
        </p:spPr>
        <p:txBody>
          <a:bodyPr wrap="none">
            <a:spAutoFit/>
          </a:bodyPr>
          <a:lstStyle/>
          <a:p>
            <a:r>
              <a:rPr lang="en-GB" sz="1200" smtClean="0">
                <a:latin typeface="Times"/>
                <a:cs typeface="Times"/>
              </a:rPr>
              <a:t>Little experience</a:t>
            </a:r>
            <a:endParaRPr lang="en-GB" sz="1200">
              <a:latin typeface="Times"/>
              <a:cs typeface="Times"/>
            </a:endParaRPr>
          </a:p>
        </p:txBody>
      </p:sp>
      <p:sp>
        <p:nvSpPr>
          <p:cNvPr id="19" name="Rettangolo 18"/>
          <p:cNvSpPr/>
          <p:nvPr/>
        </p:nvSpPr>
        <p:spPr>
          <a:xfrm>
            <a:off x="714804" y="3757814"/>
            <a:ext cx="744540" cy="276999"/>
          </a:xfrm>
          <a:prstGeom prst="rect">
            <a:avLst/>
          </a:prstGeom>
        </p:spPr>
        <p:txBody>
          <a:bodyPr wrap="none">
            <a:spAutoFit/>
          </a:bodyPr>
          <a:lstStyle/>
          <a:p>
            <a:r>
              <a:rPr lang="en-GB" sz="1200" smtClean="0">
                <a:latin typeface="Times"/>
                <a:cs typeface="Times"/>
              </a:rPr>
              <a:t>Very low</a:t>
            </a:r>
            <a:endParaRPr lang="en-GB" sz="1200">
              <a:latin typeface="Times"/>
              <a:cs typeface="Times"/>
            </a:endParaRPr>
          </a:p>
        </p:txBody>
      </p:sp>
      <p:sp>
        <p:nvSpPr>
          <p:cNvPr id="20" name="Rettangolo 19"/>
          <p:cNvSpPr/>
          <p:nvPr/>
        </p:nvSpPr>
        <p:spPr>
          <a:xfrm>
            <a:off x="506452" y="2886369"/>
            <a:ext cx="1308697" cy="276999"/>
          </a:xfrm>
          <a:prstGeom prst="rect">
            <a:avLst/>
          </a:prstGeom>
        </p:spPr>
        <p:txBody>
          <a:bodyPr wrap="none">
            <a:spAutoFit/>
          </a:bodyPr>
          <a:lstStyle/>
          <a:p>
            <a:r>
              <a:rPr lang="en-GB" sz="1200" smtClean="0">
                <a:latin typeface="Times"/>
                <a:cs typeface="Times"/>
              </a:rPr>
              <a:t>Poor development</a:t>
            </a:r>
            <a:endParaRPr lang="en-GB" sz="1200">
              <a:latin typeface="Times"/>
              <a:cs typeface="Times"/>
            </a:endParaRPr>
          </a:p>
        </p:txBody>
      </p:sp>
      <p:sp>
        <p:nvSpPr>
          <p:cNvPr id="22" name="CasellaDiTesto 21"/>
          <p:cNvSpPr txBox="1"/>
          <p:nvPr/>
        </p:nvSpPr>
        <p:spPr>
          <a:xfrm>
            <a:off x="6827995" y="1358864"/>
            <a:ext cx="1338603" cy="276999"/>
          </a:xfrm>
          <a:prstGeom prst="rect">
            <a:avLst/>
          </a:prstGeom>
          <a:noFill/>
        </p:spPr>
        <p:txBody>
          <a:bodyPr wrap="none" rtlCol="0">
            <a:spAutoFit/>
          </a:bodyPr>
          <a:lstStyle/>
          <a:p>
            <a:r>
              <a:rPr lang="en-GB" sz="1200" smtClean="0">
                <a:latin typeface="Times"/>
                <a:cs typeface="Times"/>
              </a:rPr>
              <a:t>Lots of knowledge</a:t>
            </a:r>
            <a:endParaRPr lang="en-GB" sz="1200">
              <a:latin typeface="Times"/>
              <a:cs typeface="Times"/>
            </a:endParaRPr>
          </a:p>
        </p:txBody>
      </p:sp>
      <p:sp>
        <p:nvSpPr>
          <p:cNvPr id="23" name="Rettangolo 22"/>
          <p:cNvSpPr/>
          <p:nvPr/>
        </p:nvSpPr>
        <p:spPr>
          <a:xfrm>
            <a:off x="6635635" y="2106745"/>
            <a:ext cx="1329736" cy="276999"/>
          </a:xfrm>
          <a:prstGeom prst="rect">
            <a:avLst/>
          </a:prstGeom>
        </p:spPr>
        <p:txBody>
          <a:bodyPr wrap="none">
            <a:spAutoFit/>
          </a:bodyPr>
          <a:lstStyle/>
          <a:p>
            <a:r>
              <a:rPr lang="en-GB" sz="1200" smtClean="0">
                <a:latin typeface="Times"/>
                <a:cs typeface="Times"/>
              </a:rPr>
              <a:t>Lost of experience</a:t>
            </a:r>
            <a:endParaRPr lang="en-GB" sz="1200">
              <a:latin typeface="Times"/>
              <a:cs typeface="Times"/>
            </a:endParaRPr>
          </a:p>
        </p:txBody>
      </p:sp>
      <p:sp>
        <p:nvSpPr>
          <p:cNvPr id="25" name="Rettangolo 24"/>
          <p:cNvSpPr/>
          <p:nvPr/>
        </p:nvSpPr>
        <p:spPr>
          <a:xfrm>
            <a:off x="6677839" y="2869987"/>
            <a:ext cx="1287532" cy="276999"/>
          </a:xfrm>
          <a:prstGeom prst="rect">
            <a:avLst/>
          </a:prstGeom>
        </p:spPr>
        <p:txBody>
          <a:bodyPr wrap="none">
            <a:spAutoFit/>
          </a:bodyPr>
          <a:lstStyle/>
          <a:p>
            <a:r>
              <a:rPr lang="en-GB" sz="1200" smtClean="0">
                <a:latin typeface="Times"/>
                <a:cs typeface="Times"/>
              </a:rPr>
              <a:t>Highly developed</a:t>
            </a:r>
            <a:endParaRPr lang="en-GB" sz="1200">
              <a:latin typeface="Times"/>
              <a:cs typeface="Times"/>
            </a:endParaRPr>
          </a:p>
        </p:txBody>
      </p:sp>
      <p:sp>
        <p:nvSpPr>
          <p:cNvPr id="28" name="Rettangolo 27"/>
          <p:cNvSpPr/>
          <p:nvPr/>
        </p:nvSpPr>
        <p:spPr>
          <a:xfrm>
            <a:off x="7177976" y="3741432"/>
            <a:ext cx="787395" cy="276999"/>
          </a:xfrm>
          <a:prstGeom prst="rect">
            <a:avLst/>
          </a:prstGeom>
        </p:spPr>
        <p:txBody>
          <a:bodyPr wrap="none">
            <a:spAutoFit/>
          </a:bodyPr>
          <a:lstStyle/>
          <a:p>
            <a:r>
              <a:rPr lang="en-GB" sz="1200" smtClean="0">
                <a:latin typeface="Times"/>
                <a:cs typeface="Times"/>
              </a:rPr>
              <a:t>Very high</a:t>
            </a:r>
            <a:endParaRPr lang="en-GB" sz="1200">
              <a:latin typeface="Times"/>
              <a:cs typeface="Times"/>
            </a:endParaRPr>
          </a:p>
        </p:txBody>
      </p:sp>
      <p:graphicFrame>
        <p:nvGraphicFramePr>
          <p:cNvPr id="29" name="Tabella 28"/>
          <p:cNvGraphicFramePr>
            <a:graphicFrameLocks noGrp="1"/>
          </p:cNvGraphicFramePr>
          <p:nvPr/>
        </p:nvGraphicFramePr>
        <p:xfrm>
          <a:off x="859852" y="5490200"/>
          <a:ext cx="6962000" cy="375143"/>
        </p:xfrm>
        <a:graphic>
          <a:graphicData uri="http://schemas.openxmlformats.org/drawingml/2006/table">
            <a:tbl>
              <a:tblPr firstRow="1" bandRow="1">
                <a:tableStyleId>{5C22544A-7EE6-4342-B048-85BDC9FD1C3A}</a:tableStyleId>
              </a:tblPr>
              <a:tblGrid>
                <a:gridCol w="696200"/>
                <a:gridCol w="696200"/>
                <a:gridCol w="696200"/>
                <a:gridCol w="696200"/>
                <a:gridCol w="696200"/>
                <a:gridCol w="696200"/>
                <a:gridCol w="696200"/>
                <a:gridCol w="696200"/>
                <a:gridCol w="696200"/>
                <a:gridCol w="696200"/>
              </a:tblGrid>
              <a:tr h="375143">
                <a:tc>
                  <a:txBody>
                    <a:bodyPr/>
                    <a:lstStyle/>
                    <a:p>
                      <a:pPr algn="ctr"/>
                      <a:r>
                        <a:rPr lang="it-IT" sz="1500" dirty="0" err="1" smtClean="0"/>
                        <a:t>1</a:t>
                      </a:r>
                      <a:endParaRPr lang="it-IT" sz="1500" dirty="0"/>
                    </a:p>
                  </a:txBody>
                  <a:tcPr>
                    <a:solidFill>
                      <a:srgbClr val="800000"/>
                    </a:solidFill>
                  </a:tcPr>
                </a:tc>
                <a:tc>
                  <a:txBody>
                    <a:bodyPr/>
                    <a:lstStyle/>
                    <a:p>
                      <a:pPr algn="ctr"/>
                      <a:r>
                        <a:rPr lang="it-IT" sz="1500" dirty="0" err="1" smtClean="0"/>
                        <a:t>2</a:t>
                      </a:r>
                      <a:endParaRPr lang="it-IT" sz="1500" dirty="0"/>
                    </a:p>
                  </a:txBody>
                  <a:tcPr>
                    <a:solidFill>
                      <a:srgbClr val="800000"/>
                    </a:solidFill>
                  </a:tcPr>
                </a:tc>
                <a:tc>
                  <a:txBody>
                    <a:bodyPr/>
                    <a:lstStyle/>
                    <a:p>
                      <a:pPr algn="ctr"/>
                      <a:r>
                        <a:rPr lang="it-IT" sz="1500" dirty="0" err="1" smtClean="0"/>
                        <a:t>3</a:t>
                      </a:r>
                      <a:endParaRPr lang="it-IT" sz="1500" dirty="0"/>
                    </a:p>
                  </a:txBody>
                  <a:tcPr>
                    <a:solidFill>
                      <a:srgbClr val="800000"/>
                    </a:solidFill>
                  </a:tcPr>
                </a:tc>
                <a:tc>
                  <a:txBody>
                    <a:bodyPr/>
                    <a:lstStyle/>
                    <a:p>
                      <a:pPr algn="ctr"/>
                      <a:r>
                        <a:rPr lang="it-IT" sz="1500" dirty="0" err="1" smtClean="0"/>
                        <a:t>4</a:t>
                      </a:r>
                      <a:endParaRPr lang="it-IT" sz="1500" dirty="0"/>
                    </a:p>
                  </a:txBody>
                  <a:tcPr>
                    <a:solidFill>
                      <a:srgbClr val="800000"/>
                    </a:solidFill>
                  </a:tcPr>
                </a:tc>
                <a:tc>
                  <a:txBody>
                    <a:bodyPr/>
                    <a:lstStyle/>
                    <a:p>
                      <a:pPr algn="ctr"/>
                      <a:r>
                        <a:rPr lang="it-IT" sz="1500" dirty="0" err="1" smtClean="0"/>
                        <a:t>5</a:t>
                      </a:r>
                      <a:endParaRPr lang="it-IT" sz="1500" dirty="0"/>
                    </a:p>
                  </a:txBody>
                  <a:tcPr>
                    <a:solidFill>
                      <a:srgbClr val="800000"/>
                    </a:solidFill>
                  </a:tcPr>
                </a:tc>
                <a:tc>
                  <a:txBody>
                    <a:bodyPr/>
                    <a:lstStyle/>
                    <a:p>
                      <a:pPr algn="ctr"/>
                      <a:r>
                        <a:rPr lang="it-IT" sz="1500" dirty="0" err="1" smtClean="0"/>
                        <a:t>6</a:t>
                      </a:r>
                      <a:endParaRPr lang="it-IT" sz="1500" dirty="0"/>
                    </a:p>
                  </a:txBody>
                  <a:tcPr>
                    <a:solidFill>
                      <a:srgbClr val="800000"/>
                    </a:solidFill>
                  </a:tcPr>
                </a:tc>
                <a:tc>
                  <a:txBody>
                    <a:bodyPr/>
                    <a:lstStyle/>
                    <a:p>
                      <a:pPr algn="ctr"/>
                      <a:r>
                        <a:rPr lang="it-IT" sz="1500" dirty="0" err="1" smtClean="0"/>
                        <a:t>7</a:t>
                      </a:r>
                      <a:endParaRPr lang="it-IT" sz="1500" dirty="0"/>
                    </a:p>
                  </a:txBody>
                  <a:tcPr>
                    <a:solidFill>
                      <a:srgbClr val="800000"/>
                    </a:solidFill>
                  </a:tcPr>
                </a:tc>
                <a:tc>
                  <a:txBody>
                    <a:bodyPr/>
                    <a:lstStyle/>
                    <a:p>
                      <a:pPr algn="ctr"/>
                      <a:r>
                        <a:rPr lang="it-IT" sz="1500" dirty="0" err="1" smtClean="0"/>
                        <a:t>8</a:t>
                      </a:r>
                      <a:endParaRPr lang="it-IT" sz="1500" dirty="0"/>
                    </a:p>
                  </a:txBody>
                  <a:tcPr>
                    <a:solidFill>
                      <a:srgbClr val="800000"/>
                    </a:solidFill>
                  </a:tcPr>
                </a:tc>
                <a:tc>
                  <a:txBody>
                    <a:bodyPr/>
                    <a:lstStyle/>
                    <a:p>
                      <a:pPr algn="ctr"/>
                      <a:r>
                        <a:rPr lang="it-IT" sz="1500" dirty="0" err="1" smtClean="0"/>
                        <a:t>9</a:t>
                      </a:r>
                      <a:endParaRPr lang="it-IT" sz="1500" dirty="0"/>
                    </a:p>
                  </a:txBody>
                  <a:tcPr>
                    <a:solidFill>
                      <a:srgbClr val="800000"/>
                    </a:solidFill>
                  </a:tcPr>
                </a:tc>
                <a:tc>
                  <a:txBody>
                    <a:bodyPr/>
                    <a:lstStyle/>
                    <a:p>
                      <a:pPr algn="ctr"/>
                      <a:r>
                        <a:rPr lang="it-IT" sz="1500" dirty="0" smtClean="0"/>
                        <a:t>10</a:t>
                      </a:r>
                      <a:endParaRPr lang="it-IT" sz="1500" dirty="0"/>
                    </a:p>
                  </a:txBody>
                  <a:tcPr>
                    <a:solidFill>
                      <a:srgbClr val="800000"/>
                    </a:solidFill>
                  </a:tcPr>
                </a:tc>
              </a:tr>
            </a:tbl>
          </a:graphicData>
        </a:graphic>
      </p:graphicFrame>
      <p:sp>
        <p:nvSpPr>
          <p:cNvPr id="30" name="Rettangolo arrotondato 29"/>
          <p:cNvSpPr/>
          <p:nvPr/>
        </p:nvSpPr>
        <p:spPr>
          <a:xfrm>
            <a:off x="2549402" y="5269862"/>
            <a:ext cx="3430804" cy="203956"/>
          </a:xfrm>
          <a:prstGeom prst="roundRect">
            <a:avLst/>
          </a:prstGeom>
          <a:solidFill>
            <a:schemeClr val="accent2">
              <a:lumMod val="40000"/>
              <a:lumOff val="60000"/>
            </a:schemeClr>
          </a:solidFill>
          <a:ln w="6350" cap="flat" cmpd="sng" algn="ctr">
            <a:solidFill>
              <a:scrgbClr r="0" g="0" b="0"/>
            </a:solidFill>
            <a:prstDash val="sysDash"/>
            <a:round/>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200" b="1" smtClean="0">
              <a:solidFill>
                <a:srgbClr val="000000"/>
              </a:solidFill>
              <a:latin typeface="Times"/>
              <a:cs typeface="Times"/>
            </a:endParaRPr>
          </a:p>
          <a:p>
            <a:pPr algn="ctr"/>
            <a:r>
              <a:rPr lang="en-GB" sz="1200" b="1" smtClean="0">
                <a:solidFill>
                  <a:srgbClr val="000000"/>
                </a:solidFill>
                <a:latin typeface="Times"/>
                <a:cs typeface="Times"/>
              </a:rPr>
              <a:t>Problem Solver’s Potential for Success = Total / 4</a:t>
            </a:r>
          </a:p>
          <a:p>
            <a:pPr algn="ctr"/>
            <a:endParaRPr lang="en-GB" sz="1200">
              <a:latin typeface="Times"/>
              <a:cs typeface="Times"/>
            </a:endParaRPr>
          </a:p>
        </p:txBody>
      </p:sp>
      <p:graphicFrame>
        <p:nvGraphicFramePr>
          <p:cNvPr id="38" name="Tabella 37"/>
          <p:cNvGraphicFramePr>
            <a:graphicFrameLocks noGrp="1"/>
          </p:cNvGraphicFramePr>
          <p:nvPr/>
        </p:nvGraphicFramePr>
        <p:xfrm>
          <a:off x="8243720" y="1635863"/>
          <a:ext cx="501156" cy="391525"/>
        </p:xfrm>
        <a:graphic>
          <a:graphicData uri="http://schemas.openxmlformats.org/drawingml/2006/table">
            <a:tbl>
              <a:tblPr firstRow="1" bandRow="1">
                <a:tableStyleId>{5C22544A-7EE6-4342-B048-85BDC9FD1C3A}</a:tableStyleId>
              </a:tblPr>
              <a:tblGrid>
                <a:gridCol w="501156"/>
              </a:tblGrid>
              <a:tr h="391525">
                <a:tc>
                  <a:txBody>
                    <a:bodyPr/>
                    <a:lstStyle/>
                    <a:p>
                      <a:endParaRPr lang="it-IT" dirty="0"/>
                    </a:p>
                  </a:txBody>
                  <a:tcPr/>
                </a:tc>
              </a:tr>
            </a:tbl>
          </a:graphicData>
        </a:graphic>
      </p:graphicFrame>
      <p:graphicFrame>
        <p:nvGraphicFramePr>
          <p:cNvPr id="39" name="Tabella 38"/>
          <p:cNvGraphicFramePr>
            <a:graphicFrameLocks noGrp="1"/>
          </p:cNvGraphicFramePr>
          <p:nvPr/>
        </p:nvGraphicFramePr>
        <p:xfrm>
          <a:off x="8243720" y="2383744"/>
          <a:ext cx="501156" cy="407907"/>
        </p:xfrm>
        <a:graphic>
          <a:graphicData uri="http://schemas.openxmlformats.org/drawingml/2006/table">
            <a:tbl>
              <a:tblPr firstRow="1" bandRow="1">
                <a:tableStyleId>{5C22544A-7EE6-4342-B048-85BDC9FD1C3A}</a:tableStyleId>
              </a:tblPr>
              <a:tblGrid>
                <a:gridCol w="501156"/>
              </a:tblGrid>
              <a:tr h="407907">
                <a:tc>
                  <a:txBody>
                    <a:bodyPr/>
                    <a:lstStyle/>
                    <a:p>
                      <a:endParaRPr lang="it-IT" dirty="0"/>
                    </a:p>
                  </a:txBody>
                  <a:tcPr/>
                </a:tc>
              </a:tr>
            </a:tbl>
          </a:graphicData>
        </a:graphic>
      </p:graphicFrame>
      <p:graphicFrame>
        <p:nvGraphicFramePr>
          <p:cNvPr id="40" name="Tabella 39"/>
          <p:cNvGraphicFramePr>
            <a:graphicFrameLocks noGrp="1"/>
          </p:cNvGraphicFramePr>
          <p:nvPr/>
        </p:nvGraphicFramePr>
        <p:xfrm>
          <a:off x="8243720" y="3163368"/>
          <a:ext cx="501156" cy="391525"/>
        </p:xfrm>
        <a:graphic>
          <a:graphicData uri="http://schemas.openxmlformats.org/drawingml/2006/table">
            <a:tbl>
              <a:tblPr firstRow="1" bandRow="1">
                <a:tableStyleId>{5C22544A-7EE6-4342-B048-85BDC9FD1C3A}</a:tableStyleId>
              </a:tblPr>
              <a:tblGrid>
                <a:gridCol w="501156"/>
              </a:tblGrid>
              <a:tr h="391525">
                <a:tc>
                  <a:txBody>
                    <a:bodyPr/>
                    <a:lstStyle/>
                    <a:p>
                      <a:endParaRPr lang="it-IT" dirty="0"/>
                    </a:p>
                  </a:txBody>
                  <a:tcPr/>
                </a:tc>
              </a:tr>
            </a:tbl>
          </a:graphicData>
        </a:graphic>
      </p:graphicFrame>
      <p:graphicFrame>
        <p:nvGraphicFramePr>
          <p:cNvPr id="41" name="Tabella 40"/>
          <p:cNvGraphicFramePr>
            <a:graphicFrameLocks noGrp="1"/>
          </p:cNvGraphicFramePr>
          <p:nvPr/>
        </p:nvGraphicFramePr>
        <p:xfrm>
          <a:off x="8243720" y="4034813"/>
          <a:ext cx="501156" cy="391525"/>
        </p:xfrm>
        <a:graphic>
          <a:graphicData uri="http://schemas.openxmlformats.org/drawingml/2006/table">
            <a:tbl>
              <a:tblPr firstRow="1" bandRow="1">
                <a:tableStyleId>{5C22544A-7EE6-4342-B048-85BDC9FD1C3A}</a:tableStyleId>
              </a:tblPr>
              <a:tblGrid>
                <a:gridCol w="501156"/>
              </a:tblGrid>
              <a:tr h="391525">
                <a:tc>
                  <a:txBody>
                    <a:bodyPr/>
                    <a:lstStyle/>
                    <a:p>
                      <a:endParaRPr lang="it-IT" dirty="0"/>
                    </a:p>
                  </a:txBody>
                  <a:tcPr/>
                </a:tc>
              </a:tr>
            </a:tbl>
          </a:graphicData>
        </a:graphic>
      </p:graphicFrame>
      <p:graphicFrame>
        <p:nvGraphicFramePr>
          <p:cNvPr id="43" name="Tabella 42"/>
          <p:cNvGraphicFramePr>
            <a:graphicFrameLocks noGrp="1"/>
          </p:cNvGraphicFramePr>
          <p:nvPr/>
        </p:nvGraphicFramePr>
        <p:xfrm>
          <a:off x="7995578" y="4585817"/>
          <a:ext cx="972791" cy="337027"/>
        </p:xfrm>
        <a:graphic>
          <a:graphicData uri="http://schemas.openxmlformats.org/drawingml/2006/table">
            <a:tbl>
              <a:tblPr firstRow="1" bandRow="1">
                <a:tableStyleId>{5C22544A-7EE6-4342-B048-85BDC9FD1C3A}</a:tableStyleId>
              </a:tblPr>
              <a:tblGrid>
                <a:gridCol w="972791"/>
              </a:tblGrid>
              <a:tr h="337027">
                <a:tc>
                  <a:txBody>
                    <a:bodyPr/>
                    <a:lstStyle/>
                    <a:p>
                      <a:r>
                        <a:rPr lang="it-IT" sz="1200" dirty="0" smtClean="0"/>
                        <a:t>Total:</a:t>
                      </a:r>
                      <a:endParaRPr lang="it-IT" sz="1200" dirty="0"/>
                    </a:p>
                  </a:txBody>
                  <a:tcPr/>
                </a:tc>
              </a:tr>
            </a:tbl>
          </a:graphicData>
        </a:graphic>
      </p:graphicFrame>
      <p:sp>
        <p:nvSpPr>
          <p:cNvPr id="45" name="Ovale 44"/>
          <p:cNvSpPr/>
          <p:nvPr/>
        </p:nvSpPr>
        <p:spPr>
          <a:xfrm>
            <a:off x="305451" y="1654399"/>
            <a:ext cx="363693" cy="372989"/>
          </a:xfrm>
          <a:prstGeom prst="ellipse">
            <a:avLst/>
          </a:prstGeom>
          <a:no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Ovale 45"/>
          <p:cNvSpPr/>
          <p:nvPr/>
        </p:nvSpPr>
        <p:spPr>
          <a:xfrm>
            <a:off x="305451" y="3181904"/>
            <a:ext cx="363693" cy="372989"/>
          </a:xfrm>
          <a:prstGeom prst="ellipse">
            <a:avLst/>
          </a:prstGeom>
          <a:no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Ovale 46"/>
          <p:cNvSpPr/>
          <p:nvPr/>
        </p:nvSpPr>
        <p:spPr>
          <a:xfrm>
            <a:off x="305451" y="4018431"/>
            <a:ext cx="363693" cy="372989"/>
          </a:xfrm>
          <a:prstGeom prst="ellipse">
            <a:avLst/>
          </a:prstGeom>
          <a:no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Ovale 47"/>
          <p:cNvSpPr/>
          <p:nvPr/>
        </p:nvSpPr>
        <p:spPr>
          <a:xfrm>
            <a:off x="322986" y="2418662"/>
            <a:ext cx="363693" cy="372989"/>
          </a:xfrm>
          <a:prstGeom prst="ellipse">
            <a:avLst/>
          </a:prstGeom>
          <a:noFill/>
          <a:ln w="28575"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Rettangolo arrotondato 49"/>
          <p:cNvSpPr/>
          <p:nvPr/>
        </p:nvSpPr>
        <p:spPr>
          <a:xfrm>
            <a:off x="2961487" y="2179788"/>
            <a:ext cx="2679119" cy="203956"/>
          </a:xfrm>
          <a:prstGeom prst="roundRect">
            <a:avLst/>
          </a:prstGeom>
          <a:solidFill>
            <a:schemeClr val="accent5">
              <a:lumMod val="20000"/>
              <a:lumOff val="80000"/>
            </a:schemeClr>
          </a:solidFill>
          <a:ln w="6350" cap="flat" cmpd="sng" algn="ctr">
            <a:solidFill>
              <a:scrgbClr r="0" g="0" b="0"/>
            </a:solidFill>
            <a:prstDash val="sysDash"/>
            <a:round/>
            <a:headEnd w="med" len="med"/>
            <a:tailEnd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sz="1200" b="1" smtClean="0">
              <a:solidFill>
                <a:srgbClr val="000000"/>
              </a:solidFill>
              <a:latin typeface="Times"/>
              <a:cs typeface="Times"/>
            </a:endParaRPr>
          </a:p>
          <a:p>
            <a:pPr algn="ctr"/>
            <a:r>
              <a:rPr lang="en-GB" sz="1200" b="1" smtClean="0">
                <a:solidFill>
                  <a:srgbClr val="000000"/>
                </a:solidFill>
                <a:latin typeface="Times"/>
                <a:cs typeface="Times"/>
              </a:rPr>
              <a:t>Prior Experience </a:t>
            </a:r>
          </a:p>
          <a:p>
            <a:pPr algn="ctr"/>
            <a:endParaRPr lang="en-GB" sz="1200">
              <a:latin typeface="Times"/>
              <a:cs typeface="Times"/>
            </a:endParaRPr>
          </a:p>
        </p:txBody>
      </p:sp>
      <p:sp>
        <p:nvSpPr>
          <p:cNvPr id="51" name="CasellaDiTesto 50"/>
          <p:cNvSpPr txBox="1"/>
          <p:nvPr/>
        </p:nvSpPr>
        <p:spPr>
          <a:xfrm>
            <a:off x="1205726" y="445311"/>
            <a:ext cx="6789852" cy="477054"/>
          </a:xfrm>
          <a:prstGeom prst="rect">
            <a:avLst/>
          </a:prstGeom>
          <a:noFill/>
        </p:spPr>
        <p:txBody>
          <a:bodyPr wrap="none" rtlCol="0">
            <a:spAutoFit/>
          </a:bodyPr>
          <a:lstStyle/>
          <a:p>
            <a:r>
              <a:rPr lang="en-GB" sz="2500" b="1" smtClean="0">
                <a:solidFill>
                  <a:srgbClr val="800000"/>
                </a:solidFill>
                <a:latin typeface="Times"/>
                <a:cs typeface="Times"/>
              </a:rPr>
              <a:t>Problem Solver Attributes and Success Potential</a:t>
            </a:r>
            <a:endParaRPr lang="en-GB" sz="2500" b="1">
              <a:solidFill>
                <a:srgbClr val="800000"/>
              </a:solidFill>
              <a:latin typeface="Times"/>
              <a:cs typeface="Time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057400" y="584323"/>
            <a:ext cx="4796753" cy="577679"/>
          </a:xfrm>
        </p:spPr>
        <p:txBody>
          <a:bodyPr>
            <a:normAutofit/>
          </a:bodyPr>
          <a:lstStyle/>
          <a:p>
            <a:r>
              <a:rPr lang="en-GB" sz="2300" b="1" dirty="0" smtClean="0">
                <a:solidFill>
                  <a:srgbClr val="800000"/>
                </a:solidFill>
                <a:latin typeface="Times"/>
                <a:cs typeface="Times"/>
              </a:rPr>
              <a:t>Brief Questionnaire</a:t>
            </a:r>
            <a:endParaRPr lang="en-GB" sz="2300" b="1" dirty="0">
              <a:solidFill>
                <a:srgbClr val="800000"/>
              </a:solidFill>
              <a:latin typeface="Times"/>
              <a:cs typeface="Times"/>
            </a:endParaRPr>
          </a:p>
        </p:txBody>
      </p:sp>
      <p:graphicFrame>
        <p:nvGraphicFramePr>
          <p:cNvPr id="4" name="Tabella 3"/>
          <p:cNvGraphicFramePr>
            <a:graphicFrameLocks noGrp="1"/>
          </p:cNvGraphicFramePr>
          <p:nvPr/>
        </p:nvGraphicFramePr>
        <p:xfrm>
          <a:off x="1371600" y="1269928"/>
          <a:ext cx="6324600" cy="3279860"/>
        </p:xfrm>
        <a:graphic>
          <a:graphicData uri="http://schemas.openxmlformats.org/drawingml/2006/table">
            <a:tbl>
              <a:tblPr firstRow="1" bandRow="1">
                <a:tableStyleId>{5C22544A-7EE6-4342-B048-85BDC9FD1C3A}</a:tableStyleId>
              </a:tblPr>
              <a:tblGrid>
                <a:gridCol w="1054100"/>
                <a:gridCol w="1054100"/>
                <a:gridCol w="1054100"/>
                <a:gridCol w="1054100"/>
                <a:gridCol w="1054100"/>
                <a:gridCol w="1054100"/>
              </a:tblGrid>
              <a:tr h="477708">
                <a:tc gridSpan="6">
                  <a:txBody>
                    <a:bodyPr/>
                    <a:lstStyle/>
                    <a:p>
                      <a:pPr algn="ctr"/>
                      <a:r>
                        <a:rPr lang="en-GB" sz="1500" baseline="0" dirty="0" smtClean="0">
                          <a:solidFill>
                            <a:srgbClr val="FFFF00"/>
                          </a:solidFill>
                          <a:latin typeface="Times"/>
                          <a:cs typeface="Times"/>
                        </a:rPr>
                        <a:t>How do you rate the usefulness of the following elements for your learning?</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pPr algn="ctr"/>
                      <a:endParaRPr lang="en-GB" sz="1500" dirty="0">
                        <a:solidFill>
                          <a:srgbClr val="FFFF00"/>
                        </a:solidFill>
                        <a:latin typeface="Times"/>
                        <a:cs typeface="Times"/>
                      </a:endParaRPr>
                    </a:p>
                  </a:txBody>
                  <a:tcPr>
                    <a:solidFill>
                      <a:schemeClr val="tx2"/>
                    </a:solidFill>
                  </a:tcPr>
                </a:tc>
              </a:tr>
              <a:tr h="408485">
                <a:tc>
                  <a:txBody>
                    <a:bodyPr/>
                    <a:lstStyle/>
                    <a:p>
                      <a:pPr algn="ctr"/>
                      <a:endParaRPr lang="en-GB" sz="1500"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200" b="1" dirty="0" smtClean="0">
                          <a:latin typeface="Times"/>
                          <a:cs typeface="Times"/>
                        </a:rPr>
                        <a:t>Very Low</a:t>
                      </a:r>
                      <a:endParaRPr lang="en-GB" sz="12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200" b="1" dirty="0" smtClean="0">
                          <a:latin typeface="Times"/>
                          <a:cs typeface="Times"/>
                        </a:rPr>
                        <a:t>Low</a:t>
                      </a:r>
                      <a:endParaRPr lang="en-GB" sz="12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200" b="1" dirty="0" smtClean="0">
                          <a:latin typeface="Times"/>
                          <a:cs typeface="Times"/>
                        </a:rPr>
                        <a:t>Moderate</a:t>
                      </a:r>
                      <a:endParaRPr lang="en-GB" sz="12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200" b="1" dirty="0" smtClean="0">
                          <a:latin typeface="Times"/>
                          <a:cs typeface="Times"/>
                        </a:rPr>
                        <a:t>High</a:t>
                      </a:r>
                      <a:endParaRPr lang="en-GB" sz="12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r>
                        <a:rPr lang="en-GB" sz="1200" b="1" dirty="0" smtClean="0">
                          <a:latin typeface="Times"/>
                          <a:cs typeface="Times"/>
                        </a:rPr>
                        <a:t>Very</a:t>
                      </a:r>
                      <a:r>
                        <a:rPr lang="en-GB" sz="1200" b="1" baseline="0" dirty="0" smtClean="0">
                          <a:latin typeface="Times"/>
                          <a:cs typeface="Times"/>
                        </a:rPr>
                        <a:t> High</a:t>
                      </a:r>
                      <a:endParaRPr lang="en-GB" sz="12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08485">
                <a:tc>
                  <a:txBody>
                    <a:bodyPr/>
                    <a:lstStyle/>
                    <a:p>
                      <a:r>
                        <a:rPr lang="en-GB" sz="1200" b="1" dirty="0" smtClean="0">
                          <a:latin typeface="Times"/>
                          <a:cs typeface="Times"/>
                        </a:rPr>
                        <a:t>Definition</a:t>
                      </a:r>
                      <a:endParaRPr lang="en-GB" sz="12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08485">
                <a:tc>
                  <a:txBody>
                    <a:bodyPr/>
                    <a:lstStyle/>
                    <a:p>
                      <a:r>
                        <a:rPr lang="en-GB" sz="1200" b="1" dirty="0" smtClean="0">
                          <a:latin typeface="Times"/>
                          <a:cs typeface="Times"/>
                        </a:rPr>
                        <a:t>Wisdom</a:t>
                      </a:r>
                      <a:endParaRPr lang="en-GB" sz="12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08485">
                <a:tc>
                  <a:txBody>
                    <a:bodyPr/>
                    <a:lstStyle/>
                    <a:p>
                      <a:r>
                        <a:rPr lang="en-GB" sz="1200" b="1" dirty="0" smtClean="0">
                          <a:latin typeface="Times"/>
                          <a:cs typeface="Times"/>
                        </a:rPr>
                        <a:t>Fun</a:t>
                      </a:r>
                      <a:endParaRPr lang="en-GB" sz="12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451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Times"/>
                          <a:cs typeface="Times"/>
                        </a:rPr>
                        <a:t>Poetry</a:t>
                      </a:r>
                    </a:p>
                    <a:p>
                      <a:endParaRPr lang="en-GB" sz="12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555330">
                <a:tc>
                  <a:txBody>
                    <a:bodyPr/>
                    <a:lstStyle/>
                    <a:p>
                      <a:r>
                        <a:rPr lang="en-GB" sz="1200" b="1" dirty="0" smtClean="0">
                          <a:latin typeface="Times"/>
                          <a:cs typeface="Times"/>
                        </a:rPr>
                        <a:t>Assessment</a:t>
                      </a:r>
                    </a:p>
                    <a:p>
                      <a:r>
                        <a:rPr lang="en-GB" sz="1200" b="1" dirty="0" smtClean="0">
                          <a:latin typeface="Times"/>
                          <a:cs typeface="Times"/>
                        </a:rPr>
                        <a:t>Instrument</a:t>
                      </a:r>
                      <a:endParaRPr lang="en-GB" sz="1200" b="1"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GB"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graphicFrame>
        <p:nvGraphicFramePr>
          <p:cNvPr id="7" name="Tabella 6"/>
          <p:cNvGraphicFramePr>
            <a:graphicFrameLocks noGrp="1"/>
          </p:cNvGraphicFramePr>
          <p:nvPr/>
        </p:nvGraphicFramePr>
        <p:xfrm>
          <a:off x="1371600" y="4736909"/>
          <a:ext cx="6324600" cy="1097280"/>
        </p:xfrm>
        <a:graphic>
          <a:graphicData uri="http://schemas.openxmlformats.org/drawingml/2006/table">
            <a:tbl>
              <a:tblPr firstRow="1" bandRow="1">
                <a:tableStyleId>{5C22544A-7EE6-4342-B048-85BDC9FD1C3A}</a:tableStyleId>
              </a:tblPr>
              <a:tblGrid>
                <a:gridCol w="6324600"/>
              </a:tblGrid>
              <a:tr h="350520">
                <a:tc>
                  <a:txBody>
                    <a:bodyPr/>
                    <a:lstStyle/>
                    <a:p>
                      <a:pPr algn="ctr"/>
                      <a:r>
                        <a:rPr lang="en-GB" sz="1500" baseline="0" dirty="0" smtClean="0">
                          <a:solidFill>
                            <a:srgbClr val="FFFF00"/>
                          </a:solidFill>
                          <a:latin typeface="Times"/>
                          <a:cs typeface="Times"/>
                        </a:rPr>
                        <a:t>What other elements would you like to see in the micro-module?</a:t>
                      </a:r>
                      <a:endParaRPr lang="en-GB" sz="1500" dirty="0">
                        <a:solidFill>
                          <a:srgbClr val="FFFF00"/>
                        </a:solidFill>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chemeClr val="tx2"/>
                    </a:solidFill>
                  </a:tcPr>
                </a:tc>
              </a:tr>
              <a:tr h="746760">
                <a:tc>
                  <a:txBody>
                    <a:bodyPr/>
                    <a:lstStyle/>
                    <a:p>
                      <a:pPr algn="l"/>
                      <a:endParaRPr lang="en-GB" sz="1500" dirty="0">
                        <a:latin typeface="Times"/>
                        <a:cs typeface="Time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057400" y="1600200"/>
            <a:ext cx="4796753" cy="724560"/>
          </a:xfrm>
        </p:spPr>
        <p:txBody>
          <a:bodyPr>
            <a:normAutofit/>
          </a:bodyPr>
          <a:lstStyle/>
          <a:p>
            <a:r>
              <a:rPr lang="en-GB" sz="2700" b="1" dirty="0" smtClean="0">
                <a:solidFill>
                  <a:srgbClr val="800000"/>
                </a:solidFill>
                <a:latin typeface="Times"/>
                <a:cs typeface="Times"/>
              </a:rPr>
              <a:t>Acknowledgements</a:t>
            </a:r>
            <a:endParaRPr lang="en-GB" sz="2700" b="1" dirty="0">
              <a:solidFill>
                <a:srgbClr val="800000"/>
              </a:solidFill>
              <a:latin typeface="Times"/>
              <a:cs typeface="Times"/>
            </a:endParaRPr>
          </a:p>
        </p:txBody>
      </p:sp>
      <p:sp>
        <p:nvSpPr>
          <p:cNvPr id="5" name="CasellaDiTesto 4"/>
          <p:cNvSpPr txBox="1"/>
          <p:nvPr/>
        </p:nvSpPr>
        <p:spPr>
          <a:xfrm>
            <a:off x="1717335" y="2859659"/>
            <a:ext cx="5149642" cy="1938992"/>
          </a:xfrm>
          <a:prstGeom prst="rect">
            <a:avLst/>
          </a:prstGeom>
          <a:noFill/>
        </p:spPr>
        <p:txBody>
          <a:bodyPr wrap="none" rtlCol="0">
            <a:spAutoFit/>
          </a:bodyPr>
          <a:lstStyle/>
          <a:p>
            <a:r>
              <a:rPr lang="en-GB" sz="1500" b="1" smtClean="0">
                <a:latin typeface="Times"/>
                <a:cs typeface="Times"/>
              </a:rPr>
              <a:t>Developed by  </a:t>
            </a:r>
          </a:p>
          <a:p>
            <a:r>
              <a:rPr lang="en-GB" sz="1500" smtClean="0">
                <a:latin typeface="Times"/>
                <a:cs typeface="Times"/>
              </a:rPr>
              <a:t>Alfonso Molina</a:t>
            </a:r>
          </a:p>
          <a:p>
            <a:endParaRPr lang="en-GB" sz="1500" smtClean="0">
              <a:latin typeface="Times"/>
              <a:cs typeface="Times"/>
            </a:endParaRPr>
          </a:p>
          <a:p>
            <a:r>
              <a:rPr lang="en-GB" sz="1500" b="1" smtClean="0">
                <a:latin typeface="Times"/>
                <a:cs typeface="Times"/>
              </a:rPr>
              <a:t>Sources</a:t>
            </a:r>
          </a:p>
          <a:p>
            <a:r>
              <a:rPr lang="en-GB" sz="1500" smtClean="0">
                <a:latin typeface="Times"/>
                <a:cs typeface="Times"/>
              </a:rPr>
              <a:t>Various works by David Jonassen</a:t>
            </a:r>
          </a:p>
          <a:p>
            <a:r>
              <a:rPr lang="en-GB" sz="1500" smtClean="0">
                <a:latin typeface="Times"/>
                <a:cs typeface="Times"/>
              </a:rPr>
              <a:t>Various Quotation Websites</a:t>
            </a:r>
          </a:p>
          <a:p>
            <a:r>
              <a:rPr lang="en-GB" sz="1500" smtClean="0">
                <a:latin typeface="Times"/>
                <a:cs typeface="Times"/>
              </a:rPr>
              <a:t>Various Poetry Websites</a:t>
            </a:r>
          </a:p>
          <a:p>
            <a:r>
              <a:rPr lang="en-GB" sz="1500" smtClean="0">
                <a:latin typeface="Times"/>
                <a:cs typeface="Times"/>
              </a:rPr>
              <a:t>Various websites with images relating to the concept of Problem</a:t>
            </a:r>
            <a:endParaRPr lang="en-GB" sz="1500">
              <a:latin typeface="Times"/>
              <a:cs typeface="Time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05000" y="381000"/>
            <a:ext cx="4796753" cy="533400"/>
          </a:xfrm>
        </p:spPr>
        <p:txBody>
          <a:bodyPr>
            <a:normAutofit/>
          </a:bodyPr>
          <a:lstStyle/>
          <a:p>
            <a:r>
              <a:rPr lang="en-GB" sz="2300" b="1" dirty="0" smtClean="0">
                <a:solidFill>
                  <a:srgbClr val="800000"/>
                </a:solidFill>
                <a:latin typeface="Times"/>
                <a:cs typeface="Times"/>
              </a:rPr>
              <a:t>Didactic Suggestions (1)</a:t>
            </a:r>
            <a:endParaRPr lang="en-GB" sz="2300" b="1" dirty="0">
              <a:solidFill>
                <a:srgbClr val="800000"/>
              </a:solidFill>
              <a:latin typeface="Times"/>
              <a:cs typeface="Times"/>
            </a:endParaRPr>
          </a:p>
        </p:txBody>
      </p:sp>
      <p:sp>
        <p:nvSpPr>
          <p:cNvPr id="5" name="CasellaDiTesto 4"/>
          <p:cNvSpPr txBox="1"/>
          <p:nvPr/>
        </p:nvSpPr>
        <p:spPr>
          <a:xfrm>
            <a:off x="990600" y="2243799"/>
            <a:ext cx="7162800" cy="4216538"/>
          </a:xfrm>
          <a:prstGeom prst="rect">
            <a:avLst/>
          </a:prstGeom>
          <a:noFill/>
        </p:spPr>
        <p:txBody>
          <a:bodyPr wrap="square" rtlCol="0">
            <a:spAutoFit/>
          </a:bodyPr>
          <a:lstStyle/>
          <a:p>
            <a:r>
              <a:rPr lang="en-GB" sz="1400" b="1" dirty="0" smtClean="0">
                <a:latin typeface="Times"/>
                <a:cs typeface="Times"/>
              </a:rPr>
              <a:t>(</a:t>
            </a:r>
            <a:r>
              <a:rPr lang="en-GB" sz="1400" b="1" dirty="0" err="1" smtClean="0">
                <a:latin typeface="Times"/>
                <a:cs typeface="Times"/>
              </a:rPr>
              <a:t>Ia</a:t>
            </a:r>
            <a:r>
              <a:rPr lang="en-GB" sz="1400" b="1" dirty="0" smtClean="0">
                <a:latin typeface="Times"/>
                <a:cs typeface="Times"/>
              </a:rPr>
              <a:t>) Try to start by connecting with the current state of knowledge and experience of the individual in the group/</a:t>
            </a:r>
            <a:r>
              <a:rPr lang="en-GB" sz="1400" b="1" dirty="0" err="1" smtClean="0">
                <a:latin typeface="Times"/>
                <a:cs typeface="Times"/>
              </a:rPr>
              <a:t>s</a:t>
            </a:r>
            <a:r>
              <a:rPr lang="en-GB" sz="1400" b="1" dirty="0" smtClean="0">
                <a:latin typeface="Times"/>
                <a:cs typeface="Times"/>
              </a:rPr>
              <a:t>.</a:t>
            </a:r>
          </a:p>
          <a:p>
            <a:endParaRPr lang="en-GB" sz="1200" dirty="0" smtClean="0">
              <a:latin typeface="Times"/>
              <a:cs typeface="Times"/>
            </a:endParaRPr>
          </a:p>
          <a:p>
            <a:pPr marL="342900" indent="-342900">
              <a:buAutoNum type="arabicParenBoth"/>
            </a:pPr>
            <a:r>
              <a:rPr lang="en-GB" sz="1200" dirty="0" smtClean="0">
                <a:latin typeface="Times"/>
                <a:cs typeface="Times"/>
              </a:rPr>
              <a:t>Organize students into group/</a:t>
            </a:r>
            <a:r>
              <a:rPr lang="en-GB" sz="1200" dirty="0" err="1" smtClean="0">
                <a:latin typeface="Times"/>
                <a:cs typeface="Times"/>
              </a:rPr>
              <a:t>s</a:t>
            </a:r>
            <a:r>
              <a:rPr lang="en-GB" sz="1200" dirty="0" smtClean="0">
                <a:latin typeface="Times"/>
                <a:cs typeface="Times"/>
              </a:rPr>
              <a:t> of 4 or 5</a:t>
            </a:r>
          </a:p>
          <a:p>
            <a:pPr marL="342900" indent="-342900">
              <a:buAutoNum type="arabicParenBoth"/>
            </a:pPr>
            <a:endParaRPr lang="en-GB" sz="1200" dirty="0" smtClean="0">
              <a:latin typeface="Times"/>
              <a:cs typeface="Times"/>
            </a:endParaRPr>
          </a:p>
          <a:p>
            <a:pPr marL="342900" indent="-342900">
              <a:buAutoNum type="arabicParenBoth" startAt="2"/>
            </a:pPr>
            <a:r>
              <a:rPr lang="en-GB" sz="1200" dirty="0" smtClean="0">
                <a:latin typeface="Times"/>
                <a:cs typeface="Times"/>
              </a:rPr>
              <a:t>Ask the participants in the group/</a:t>
            </a:r>
            <a:r>
              <a:rPr lang="en-GB" sz="1200" dirty="0" err="1" smtClean="0">
                <a:latin typeface="Times"/>
                <a:cs typeface="Times"/>
              </a:rPr>
              <a:t>s</a:t>
            </a:r>
            <a:r>
              <a:rPr lang="en-GB" sz="1200" dirty="0" smtClean="0">
                <a:latin typeface="Times"/>
                <a:cs typeface="Times"/>
              </a:rPr>
              <a:t> to:</a:t>
            </a:r>
          </a:p>
          <a:p>
            <a:pPr marL="800100" lvl="1" indent="-342900"/>
            <a:r>
              <a:rPr lang="en-GB" sz="1200" dirty="0" smtClean="0">
                <a:latin typeface="Times"/>
                <a:cs typeface="Times"/>
              </a:rPr>
              <a:t>(a) give 2 examples of situations in which they acted as problem solvers, first, individually and, second, as members of a group. </a:t>
            </a:r>
          </a:p>
          <a:p>
            <a:pPr marL="800100" lvl="1" indent="-342900"/>
            <a:r>
              <a:rPr lang="en-GB" sz="1200" dirty="0" smtClean="0">
                <a:latin typeface="Times"/>
                <a:cs typeface="Times"/>
              </a:rPr>
              <a:t>(</a:t>
            </a:r>
            <a:r>
              <a:rPr lang="en-GB" sz="1200" dirty="0" err="1" smtClean="0">
                <a:latin typeface="Times"/>
                <a:cs typeface="Times"/>
              </a:rPr>
              <a:t>b</a:t>
            </a:r>
            <a:r>
              <a:rPr lang="en-GB" sz="1200" dirty="0" smtClean="0">
                <a:latin typeface="Times"/>
                <a:cs typeface="Times"/>
              </a:rPr>
              <a:t>) reflect on the capacities or attributes that enabled (a) the individual and (</a:t>
            </a:r>
            <a:r>
              <a:rPr lang="en-GB" sz="1200" dirty="0" err="1" smtClean="0">
                <a:latin typeface="Times"/>
                <a:cs typeface="Times"/>
              </a:rPr>
              <a:t>b</a:t>
            </a:r>
            <a:r>
              <a:rPr lang="en-GB" sz="1200" dirty="0" smtClean="0">
                <a:latin typeface="Times"/>
                <a:cs typeface="Times"/>
              </a:rPr>
              <a:t>) the group to act as effective problem solvers. List and define the capacities.</a:t>
            </a:r>
          </a:p>
          <a:p>
            <a:pPr marL="800100" lvl="1" indent="-342900"/>
            <a:endParaRPr lang="en-GB" sz="1200" dirty="0" smtClean="0">
              <a:latin typeface="Times"/>
              <a:cs typeface="Times"/>
            </a:endParaRPr>
          </a:p>
          <a:p>
            <a:pPr marL="342900" indent="-342900">
              <a:buAutoNum type="arabicParenBoth" startAt="3"/>
            </a:pPr>
            <a:r>
              <a:rPr lang="en-GB" sz="1200" dirty="0" smtClean="0">
                <a:latin typeface="Times"/>
                <a:cs typeface="Times"/>
              </a:rPr>
              <a:t>Ask them to reflect: Is there a difference between the capacities of an individual problem solver and a problem-solver group? </a:t>
            </a:r>
          </a:p>
          <a:p>
            <a:pPr marL="342900" indent="-342900"/>
            <a:endParaRPr lang="en-GB" sz="1200" dirty="0" smtClean="0">
              <a:latin typeface="Times"/>
              <a:cs typeface="Times"/>
            </a:endParaRPr>
          </a:p>
          <a:p>
            <a:pPr marL="342900" indent="-342900">
              <a:buAutoNum type="arabicParenBoth" startAt="4"/>
            </a:pPr>
            <a:r>
              <a:rPr lang="en-GB" sz="1200" dirty="0" smtClean="0">
                <a:latin typeface="Times"/>
                <a:cs typeface="Times"/>
              </a:rPr>
              <a:t>Ask the groups to convene and share their results by presenting their lists and definitions of problem-solver capacities. Do the lists and definitions identified by the different groups coincide?  If not, add up the lists, discuss the differences and produce a consensus list.</a:t>
            </a:r>
          </a:p>
          <a:p>
            <a:pPr marL="342900" indent="-342900">
              <a:buAutoNum type="arabicParenBoth" startAt="4"/>
            </a:pPr>
            <a:endParaRPr lang="en-GB" sz="1200" dirty="0" smtClean="0">
              <a:latin typeface="Times"/>
              <a:cs typeface="Times"/>
            </a:endParaRPr>
          </a:p>
          <a:p>
            <a:pPr marL="342900" indent="-342900">
              <a:buAutoNum type="arabicParenBoth" startAt="4"/>
            </a:pPr>
            <a:r>
              <a:rPr lang="en-GB" sz="1200" dirty="0" smtClean="0">
                <a:latin typeface="Times"/>
                <a:cs typeface="Times"/>
              </a:rPr>
              <a:t>Ask each of the groups to select two problems –one relating to the school, the other from the news- and use the instrument provided in the micro-module to assess the problem-solver capacities of the groups in relation to the selected problems. Use one copy of the instrument per problem.  The groups compare and discuss the reasons for their respective assessments .  </a:t>
            </a:r>
          </a:p>
        </p:txBody>
      </p:sp>
      <p:sp>
        <p:nvSpPr>
          <p:cNvPr id="10" name="Rettangolo arrotondato 9"/>
          <p:cNvSpPr/>
          <p:nvPr/>
        </p:nvSpPr>
        <p:spPr>
          <a:xfrm>
            <a:off x="762000" y="838200"/>
            <a:ext cx="7543800" cy="10668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Times"/>
                <a:cs typeface="Times"/>
              </a:rPr>
              <a:t>These are only suggestions, any group of learners is free to experiment with the use of the micro-module. The types, number and order of use of the elements in the micro-module are open to choice.  Depending on the learning strategy adopted, elements can be also eliminated or added. For this purpose, the micro-modules can be copied and modified.</a:t>
            </a:r>
            <a:endParaRPr lang="en-GB" sz="1400" dirty="0">
              <a:latin typeface="Times"/>
              <a:cs typeface="Times"/>
            </a:endParaRPr>
          </a:p>
        </p:txBody>
      </p:sp>
      <p:sp>
        <p:nvSpPr>
          <p:cNvPr id="11" name="Rettangolo arrotondato 10"/>
          <p:cNvSpPr/>
          <p:nvPr/>
        </p:nvSpPr>
        <p:spPr>
          <a:xfrm>
            <a:off x="762000" y="2057400"/>
            <a:ext cx="7467600" cy="4419600"/>
          </a:xfrm>
          <a:prstGeom prst="roundRect">
            <a:avLst/>
          </a:prstGeom>
          <a:no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81200" y="533400"/>
            <a:ext cx="4796753" cy="457200"/>
          </a:xfrm>
        </p:spPr>
        <p:txBody>
          <a:bodyPr>
            <a:normAutofit/>
          </a:bodyPr>
          <a:lstStyle/>
          <a:p>
            <a:r>
              <a:rPr lang="en-GB" sz="2300" b="1" dirty="0" smtClean="0">
                <a:solidFill>
                  <a:srgbClr val="800000"/>
                </a:solidFill>
                <a:latin typeface="Times"/>
                <a:cs typeface="Times"/>
              </a:rPr>
              <a:t>Didactic Suggestions (2)</a:t>
            </a:r>
            <a:endParaRPr lang="en-GB" sz="2300" b="1" dirty="0">
              <a:solidFill>
                <a:srgbClr val="800000"/>
              </a:solidFill>
              <a:latin typeface="Times"/>
              <a:cs typeface="Times"/>
            </a:endParaRPr>
          </a:p>
        </p:txBody>
      </p:sp>
      <p:sp>
        <p:nvSpPr>
          <p:cNvPr id="5" name="CasellaDiTesto 4"/>
          <p:cNvSpPr txBox="1"/>
          <p:nvPr/>
        </p:nvSpPr>
        <p:spPr>
          <a:xfrm>
            <a:off x="838200" y="1593729"/>
            <a:ext cx="7086600" cy="4355037"/>
          </a:xfrm>
          <a:prstGeom prst="rect">
            <a:avLst/>
          </a:prstGeom>
          <a:noFill/>
        </p:spPr>
        <p:txBody>
          <a:bodyPr wrap="square" rtlCol="0">
            <a:spAutoFit/>
          </a:bodyPr>
          <a:lstStyle/>
          <a:p>
            <a:r>
              <a:rPr lang="en-GB" sz="1400" b="1" dirty="0" smtClean="0">
                <a:latin typeface="Times"/>
                <a:cs typeface="Times"/>
              </a:rPr>
              <a:t>(II) Use the micro-module “Problem Solver” to reinforce and deepen the understanding of the concept of “Problem Solver.”</a:t>
            </a:r>
          </a:p>
          <a:p>
            <a:pPr marL="342900" indent="-342900">
              <a:buAutoNum type="arabicParenBoth" startAt="4"/>
            </a:pPr>
            <a:endParaRPr lang="en-GB" sz="1600" dirty="0" smtClean="0">
              <a:latin typeface="Times"/>
              <a:cs typeface="Times"/>
            </a:endParaRPr>
          </a:p>
          <a:p>
            <a:pPr marL="342900" indent="-342900">
              <a:buAutoNum type="arabicParenBoth"/>
            </a:pPr>
            <a:r>
              <a:rPr lang="en-GB" sz="1200" dirty="0" smtClean="0">
                <a:latin typeface="Times"/>
                <a:cs typeface="Times"/>
              </a:rPr>
              <a:t>Introduce the micro-module “Problem Solver” to the participants, explaining its multimedia, multi-dimensional, multi-role, multi-didactic intention.  </a:t>
            </a:r>
          </a:p>
          <a:p>
            <a:pPr marL="342900" indent="-342900">
              <a:buAutoNum type="arabicParenBoth"/>
            </a:pPr>
            <a:endParaRPr lang="en-GB" sz="1200" dirty="0" smtClean="0">
              <a:latin typeface="Times"/>
              <a:cs typeface="Times"/>
            </a:endParaRPr>
          </a:p>
          <a:p>
            <a:pPr marL="342900" indent="-342900">
              <a:buAutoNum type="arabicParenBoth"/>
            </a:pPr>
            <a:r>
              <a:rPr lang="en-GB" sz="1200" dirty="0" smtClean="0">
                <a:latin typeface="Times"/>
                <a:cs typeface="Times"/>
              </a:rPr>
              <a:t>Ask the participants in the group/</a:t>
            </a:r>
            <a:r>
              <a:rPr lang="en-GB" sz="1200" dirty="0" err="1" smtClean="0">
                <a:latin typeface="Times"/>
                <a:cs typeface="Times"/>
              </a:rPr>
              <a:t>s</a:t>
            </a:r>
            <a:r>
              <a:rPr lang="en-GB" sz="1200" dirty="0" smtClean="0">
                <a:latin typeface="Times"/>
                <a:cs typeface="Times"/>
              </a:rPr>
              <a:t> to explore the micro-module searching, focusing their attention and reflecting on those elements they find most effective in reinforcing and deepening their understanding of the concept of “Problem Solver.”  </a:t>
            </a:r>
          </a:p>
          <a:p>
            <a:pPr marL="342900" indent="-342900">
              <a:buAutoNum type="arabicParenBoth"/>
            </a:pPr>
            <a:endParaRPr lang="en-GB" sz="1200" dirty="0" smtClean="0">
              <a:latin typeface="Times"/>
              <a:cs typeface="Times"/>
            </a:endParaRPr>
          </a:p>
          <a:p>
            <a:pPr marL="342900" indent="-342900">
              <a:buAutoNum type="arabicParenBoth"/>
            </a:pPr>
            <a:r>
              <a:rPr lang="en-GB" sz="1200" dirty="0" smtClean="0">
                <a:latin typeface="Times"/>
                <a:cs typeface="Times"/>
              </a:rPr>
              <a:t>The participants tell their groups about their first three choices of “most effective elements” and explain why they have selected them.  The participants reflect collectively about their choices and their reasons. If some participants do not find the types of elements most appropriate to them, they can tell about those element and, even better, find them and contribute them to the micro-module.</a:t>
            </a:r>
          </a:p>
          <a:p>
            <a:pPr marL="342900" indent="-342900">
              <a:buAutoNum type="arabicParenBoth"/>
            </a:pPr>
            <a:endParaRPr lang="en-GB" sz="1200" dirty="0" smtClean="0">
              <a:latin typeface="Times"/>
              <a:cs typeface="Times"/>
            </a:endParaRPr>
          </a:p>
          <a:p>
            <a:pPr marL="342900" indent="-342900">
              <a:buAutoNum type="arabicParenBoth" startAt="4"/>
            </a:pPr>
            <a:r>
              <a:rPr lang="en-GB" sz="1200" dirty="0" smtClean="0">
                <a:latin typeface="Times"/>
                <a:cs typeface="Times"/>
              </a:rPr>
              <a:t>The groups convene and share their results by selecting and presenting 3 choices of “most effective elements” per group, along with their conclusions as to why different people may have different preferences regarding elements and ways of learning.</a:t>
            </a:r>
          </a:p>
          <a:p>
            <a:pPr marL="342900" indent="-342900">
              <a:buAutoNum type="arabicParenBoth" startAt="4"/>
            </a:pPr>
            <a:endParaRPr lang="en-GB" sz="1200" dirty="0" smtClean="0">
              <a:latin typeface="Times"/>
              <a:cs typeface="Times"/>
            </a:endParaRPr>
          </a:p>
          <a:p>
            <a:pPr marL="342900" indent="-342900">
              <a:buAutoNum type="arabicParenBoth" startAt="4"/>
            </a:pPr>
            <a:r>
              <a:rPr lang="en-GB" sz="1200" dirty="0" smtClean="0">
                <a:latin typeface="Times"/>
                <a:cs typeface="Times"/>
              </a:rPr>
              <a:t>Participants fill in the brief questionnaire about their preferences regarding the elements in the micro-module.</a:t>
            </a:r>
          </a:p>
          <a:p>
            <a:pPr marL="342900" indent="-342900">
              <a:buAutoNum type="arabicParenBoth"/>
            </a:pPr>
            <a:endParaRPr lang="it-IT" sz="1500" dirty="0" smtClean="0">
              <a:latin typeface="Times"/>
              <a:cs typeface="Times"/>
            </a:endParaRPr>
          </a:p>
        </p:txBody>
      </p:sp>
      <p:sp>
        <p:nvSpPr>
          <p:cNvPr id="6" name="Rettangolo arrotondato 5"/>
          <p:cNvSpPr/>
          <p:nvPr/>
        </p:nvSpPr>
        <p:spPr>
          <a:xfrm>
            <a:off x="609600" y="1441329"/>
            <a:ext cx="7467600" cy="4507437"/>
          </a:xfrm>
          <a:prstGeom prst="roundRect">
            <a:avLst/>
          </a:prstGeom>
          <a:no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057400" y="2209800"/>
            <a:ext cx="4796753" cy="1600200"/>
          </a:xfrm>
        </p:spPr>
        <p:txBody>
          <a:bodyPr>
            <a:noAutofit/>
          </a:bodyPr>
          <a:lstStyle/>
          <a:p>
            <a:r>
              <a:rPr lang="en-GB" sz="2500" b="1" dirty="0" smtClean="0">
                <a:solidFill>
                  <a:srgbClr val="800000"/>
                </a:solidFill>
                <a:latin typeface="Times"/>
                <a:cs typeface="Times"/>
              </a:rPr>
              <a:t>Types of Problems</a:t>
            </a:r>
          </a:p>
          <a:p>
            <a:endParaRPr lang="en-GB" sz="2500" b="1" dirty="0" smtClean="0">
              <a:solidFill>
                <a:srgbClr val="800000"/>
              </a:solidFill>
              <a:latin typeface="Times"/>
              <a:cs typeface="Times"/>
            </a:endParaRPr>
          </a:p>
          <a:p>
            <a:r>
              <a:rPr lang="en-GB" sz="2500" b="1" dirty="0" smtClean="0">
                <a:solidFill>
                  <a:srgbClr val="800000"/>
                </a:solidFill>
                <a:latin typeface="Times"/>
                <a:cs typeface="Times"/>
              </a:rPr>
              <a:t>Definitions</a:t>
            </a:r>
            <a:endParaRPr lang="en-GB" sz="2500" b="1" dirty="0">
              <a:solidFill>
                <a:srgbClr val="800000"/>
              </a:solidFill>
              <a:latin typeface="Times"/>
              <a:cs typeface="Time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type="subTitle" idx="1"/>
          </p:nvPr>
        </p:nvSpPr>
        <p:spPr>
          <a:xfrm>
            <a:off x="2692554" y="561162"/>
            <a:ext cx="3526958" cy="428503"/>
          </a:xfrm>
        </p:spPr>
        <p:txBody>
          <a:bodyPr>
            <a:normAutofit fontScale="77500" lnSpcReduction="20000"/>
          </a:bodyPr>
          <a:lstStyle/>
          <a:p>
            <a:r>
              <a:rPr lang="en-GB" b="1" smtClean="0">
                <a:solidFill>
                  <a:srgbClr val="800000"/>
                </a:solidFill>
                <a:latin typeface="Times"/>
                <a:cs typeface="Times"/>
              </a:rPr>
              <a:t>The Problem Solver/s</a:t>
            </a:r>
            <a:endParaRPr lang="en-GB" b="1">
              <a:solidFill>
                <a:srgbClr val="800000"/>
              </a:solidFill>
              <a:latin typeface="Times"/>
              <a:cs typeface="Times"/>
            </a:endParaRPr>
          </a:p>
        </p:txBody>
      </p:sp>
      <p:sp>
        <p:nvSpPr>
          <p:cNvPr id="19" name="Rettangolo 18"/>
          <p:cNvSpPr/>
          <p:nvPr/>
        </p:nvSpPr>
        <p:spPr>
          <a:xfrm>
            <a:off x="996862" y="1135852"/>
            <a:ext cx="7603640" cy="646331"/>
          </a:xfrm>
          <a:prstGeom prst="rect">
            <a:avLst/>
          </a:prstGeom>
        </p:spPr>
        <p:txBody>
          <a:bodyPr wrap="square">
            <a:spAutoFit/>
          </a:bodyPr>
          <a:lstStyle/>
          <a:p>
            <a:r>
              <a:rPr lang="en-GB" sz="1200" smtClean="0">
                <a:latin typeface="Times"/>
                <a:cs typeface="Times"/>
              </a:rPr>
              <a:t>“.. a problem only exists if people (e.g., an individual, social groups, or societies) perceives it as such, that is, they believe that it is worth finding the unknown and close the gap between the existing and the desired situations (David Jonassen)</a:t>
            </a:r>
          </a:p>
        </p:txBody>
      </p:sp>
      <p:sp>
        <p:nvSpPr>
          <p:cNvPr id="20" name="CasellaDiTesto 19"/>
          <p:cNvSpPr txBox="1"/>
          <p:nvPr/>
        </p:nvSpPr>
        <p:spPr>
          <a:xfrm>
            <a:off x="2459110" y="2474717"/>
            <a:ext cx="4050100" cy="1200329"/>
          </a:xfrm>
          <a:prstGeom prst="rect">
            <a:avLst/>
          </a:prstGeom>
          <a:noFill/>
        </p:spPr>
        <p:txBody>
          <a:bodyPr wrap="square" rtlCol="0">
            <a:spAutoFit/>
          </a:bodyPr>
          <a:lstStyle/>
          <a:p>
            <a:pPr algn="just"/>
            <a:r>
              <a:rPr lang="en-GB" dirty="0" smtClean="0"/>
              <a:t>The solution to a problem requires of problem solvers who can be individuals or social groups of any size (even societies).</a:t>
            </a:r>
            <a:endParaRPr lang="en-GB" dirty="0"/>
          </a:p>
        </p:txBody>
      </p:sp>
      <p:pic>
        <p:nvPicPr>
          <p:cNvPr id="22" name="Immagine 21" descr="zexe.jpg"/>
          <p:cNvPicPr>
            <a:picLocks noChangeAspect="1"/>
          </p:cNvPicPr>
          <p:nvPr/>
        </p:nvPicPr>
        <p:blipFill>
          <a:blip r:embed="rId2"/>
          <a:stretch>
            <a:fillRect/>
          </a:stretch>
        </p:blipFill>
        <p:spPr>
          <a:xfrm>
            <a:off x="2459110" y="3974947"/>
            <a:ext cx="1401612" cy="1393953"/>
          </a:xfrm>
          <a:prstGeom prst="rect">
            <a:avLst/>
          </a:prstGeom>
        </p:spPr>
      </p:pic>
      <p:pic>
        <p:nvPicPr>
          <p:cNvPr id="23" name="Immagine 22" descr="14-our-strong-tie-group-size-is-150-people.jpg"/>
          <p:cNvPicPr>
            <a:picLocks noChangeAspect="1"/>
          </p:cNvPicPr>
          <p:nvPr/>
        </p:nvPicPr>
        <p:blipFill>
          <a:blip r:embed="rId3"/>
          <a:stretch>
            <a:fillRect/>
          </a:stretch>
        </p:blipFill>
        <p:spPr>
          <a:xfrm>
            <a:off x="4238275" y="3974947"/>
            <a:ext cx="1981237" cy="1485928"/>
          </a:xfrm>
          <a:prstGeom prst="rect">
            <a:avLst/>
          </a:prstGeom>
        </p:spPr>
      </p:pic>
      <p:pic>
        <p:nvPicPr>
          <p:cNvPr id="25" name="Immagine 24" descr="images.jpeg"/>
          <p:cNvPicPr>
            <a:picLocks noChangeAspect="1"/>
          </p:cNvPicPr>
          <p:nvPr/>
        </p:nvPicPr>
        <p:blipFill>
          <a:blip r:embed="rId4"/>
          <a:stretch>
            <a:fillRect/>
          </a:stretch>
        </p:blipFill>
        <p:spPr>
          <a:xfrm>
            <a:off x="996862" y="3382528"/>
            <a:ext cx="1141054" cy="1469540"/>
          </a:xfrm>
          <a:prstGeom prst="rect">
            <a:avLst/>
          </a:prstGeom>
        </p:spPr>
      </p:pic>
      <p:pic>
        <p:nvPicPr>
          <p:cNvPr id="28" name="Immagine 27" descr="images-1.jpeg"/>
          <p:cNvPicPr>
            <a:picLocks noChangeAspect="1"/>
          </p:cNvPicPr>
          <p:nvPr/>
        </p:nvPicPr>
        <p:blipFill>
          <a:blip r:embed="rId5"/>
          <a:stretch>
            <a:fillRect/>
          </a:stretch>
        </p:blipFill>
        <p:spPr>
          <a:xfrm>
            <a:off x="6581784" y="3382528"/>
            <a:ext cx="1906086" cy="17828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type="subTitle" idx="1"/>
          </p:nvPr>
        </p:nvSpPr>
        <p:spPr>
          <a:xfrm>
            <a:off x="1506657" y="414974"/>
            <a:ext cx="6439775" cy="428503"/>
          </a:xfrm>
        </p:spPr>
        <p:txBody>
          <a:bodyPr>
            <a:noAutofit/>
          </a:bodyPr>
          <a:lstStyle/>
          <a:p>
            <a:r>
              <a:rPr lang="en-GB" sz="2500" b="1" dirty="0" smtClean="0">
                <a:solidFill>
                  <a:srgbClr val="800000"/>
                </a:solidFill>
                <a:latin typeface="Times"/>
                <a:cs typeface="Times"/>
              </a:rPr>
              <a:t>Main Attributes of the Problem Solver/</a:t>
            </a:r>
            <a:r>
              <a:rPr lang="en-GB" sz="2500" b="1" dirty="0" err="1" smtClean="0">
                <a:solidFill>
                  <a:srgbClr val="800000"/>
                </a:solidFill>
                <a:latin typeface="Times"/>
                <a:cs typeface="Times"/>
              </a:rPr>
              <a:t>s</a:t>
            </a:r>
            <a:endParaRPr lang="en-GB" sz="2500" b="1" dirty="0">
              <a:solidFill>
                <a:srgbClr val="800000"/>
              </a:solidFill>
              <a:latin typeface="Times"/>
              <a:cs typeface="Times"/>
            </a:endParaRPr>
          </a:p>
        </p:txBody>
      </p:sp>
      <p:sp>
        <p:nvSpPr>
          <p:cNvPr id="11" name="Rettangolo arrotondato 10"/>
          <p:cNvSpPr/>
          <p:nvPr/>
        </p:nvSpPr>
        <p:spPr>
          <a:xfrm>
            <a:off x="4147339" y="1554021"/>
            <a:ext cx="2269075" cy="1041673"/>
          </a:xfrm>
          <a:prstGeom prst="roundRect">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000000"/>
                </a:solidFill>
                <a:latin typeface="Times"/>
                <a:cs typeface="Times"/>
              </a:rPr>
              <a:t>Prior knowledge of the problem area</a:t>
            </a:r>
            <a:endParaRPr lang="en-GB" dirty="0">
              <a:solidFill>
                <a:srgbClr val="000000"/>
              </a:solidFill>
              <a:latin typeface="Times"/>
              <a:cs typeface="Times"/>
            </a:endParaRPr>
          </a:p>
        </p:txBody>
      </p:sp>
      <p:sp>
        <p:nvSpPr>
          <p:cNvPr id="12" name="Rettangolo arrotondato 11"/>
          <p:cNvSpPr/>
          <p:nvPr/>
        </p:nvSpPr>
        <p:spPr>
          <a:xfrm>
            <a:off x="4147339" y="2790955"/>
            <a:ext cx="2269075" cy="1041673"/>
          </a:xfrm>
          <a:prstGeom prst="roundRect">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000000"/>
                </a:solidFill>
                <a:latin typeface="Times"/>
                <a:cs typeface="Times"/>
              </a:rPr>
              <a:t>Prior experience of solving similar problems</a:t>
            </a:r>
            <a:endParaRPr lang="en-GB" dirty="0">
              <a:solidFill>
                <a:srgbClr val="000000"/>
              </a:solidFill>
              <a:latin typeface="Times"/>
              <a:cs typeface="Times"/>
            </a:endParaRPr>
          </a:p>
        </p:txBody>
      </p:sp>
      <p:sp>
        <p:nvSpPr>
          <p:cNvPr id="13" name="Rettangolo arrotondato 12"/>
          <p:cNvSpPr/>
          <p:nvPr/>
        </p:nvSpPr>
        <p:spPr>
          <a:xfrm>
            <a:off x="4147339" y="4058877"/>
            <a:ext cx="2269075" cy="1041673"/>
          </a:xfrm>
          <a:prstGeom prst="roundRect">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000000"/>
                </a:solidFill>
                <a:latin typeface="Times"/>
                <a:cs typeface="Times"/>
              </a:rPr>
              <a:t>Cognitive skills (e.g., critical thinking, causal reasoning)</a:t>
            </a:r>
            <a:endParaRPr lang="en-GB" dirty="0">
              <a:solidFill>
                <a:srgbClr val="000000"/>
              </a:solidFill>
              <a:latin typeface="Times"/>
              <a:cs typeface="Times"/>
            </a:endParaRPr>
          </a:p>
        </p:txBody>
      </p:sp>
      <p:sp>
        <p:nvSpPr>
          <p:cNvPr id="14" name="Rettangolo arrotondato 13"/>
          <p:cNvSpPr/>
          <p:nvPr/>
        </p:nvSpPr>
        <p:spPr>
          <a:xfrm>
            <a:off x="4147338" y="5249966"/>
            <a:ext cx="2660945" cy="1041673"/>
          </a:xfrm>
          <a:prstGeom prst="roundRect">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000000"/>
                </a:solidFill>
                <a:latin typeface="Times"/>
                <a:cs typeface="Times"/>
              </a:rPr>
              <a:t>Motivation (e.g., will and confidence to engage, invest &amp; persist </a:t>
            </a:r>
            <a:endParaRPr lang="en-GB" dirty="0">
              <a:solidFill>
                <a:srgbClr val="000000"/>
              </a:solidFill>
              <a:latin typeface="Times"/>
              <a:cs typeface="Times"/>
            </a:endParaRPr>
          </a:p>
        </p:txBody>
      </p:sp>
      <p:sp>
        <p:nvSpPr>
          <p:cNvPr id="15" name="Rettangolo arrotondato 14"/>
          <p:cNvSpPr/>
          <p:nvPr/>
        </p:nvSpPr>
        <p:spPr>
          <a:xfrm>
            <a:off x="900795" y="3015504"/>
            <a:ext cx="2269075" cy="1634247"/>
          </a:xfrm>
          <a:prstGeom prst="roundRect">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000000"/>
                </a:solidFill>
                <a:latin typeface="Times"/>
                <a:cs typeface="Times"/>
              </a:rPr>
              <a:t>Ability of problem solvers is defined by at least four characteristics </a:t>
            </a:r>
          </a:p>
          <a:p>
            <a:pPr algn="ctr"/>
            <a:endParaRPr lang="en-GB" dirty="0">
              <a:solidFill>
                <a:srgbClr val="000000"/>
              </a:solidFill>
              <a:latin typeface="Times"/>
              <a:cs typeface="Times"/>
            </a:endParaRPr>
          </a:p>
        </p:txBody>
      </p:sp>
      <p:cxnSp>
        <p:nvCxnSpPr>
          <p:cNvPr id="17" name="Connettore 2 16"/>
          <p:cNvCxnSpPr>
            <a:stCxn id="15" idx="3"/>
            <a:endCxn id="11" idx="1"/>
          </p:cNvCxnSpPr>
          <p:nvPr/>
        </p:nvCxnSpPr>
        <p:spPr>
          <a:xfrm flipV="1">
            <a:off x="3169870" y="2074858"/>
            <a:ext cx="977469" cy="17577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onnettore 2 20"/>
          <p:cNvCxnSpPr>
            <a:stCxn id="15" idx="3"/>
            <a:endCxn id="12" idx="1"/>
          </p:cNvCxnSpPr>
          <p:nvPr/>
        </p:nvCxnSpPr>
        <p:spPr>
          <a:xfrm flipV="1">
            <a:off x="3169870" y="3311792"/>
            <a:ext cx="977469" cy="5208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onnettore 2 25"/>
          <p:cNvCxnSpPr>
            <a:stCxn id="15" idx="3"/>
            <a:endCxn id="13" idx="1"/>
          </p:cNvCxnSpPr>
          <p:nvPr/>
        </p:nvCxnSpPr>
        <p:spPr>
          <a:xfrm>
            <a:off x="3169870" y="3832628"/>
            <a:ext cx="977469" cy="7470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onnettore 2 28"/>
          <p:cNvCxnSpPr>
            <a:stCxn id="15" idx="3"/>
            <a:endCxn id="14" idx="1"/>
          </p:cNvCxnSpPr>
          <p:nvPr/>
        </p:nvCxnSpPr>
        <p:spPr>
          <a:xfrm>
            <a:off x="3169870" y="3832628"/>
            <a:ext cx="977468" cy="1938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0" name="Immagine 29" descr="images.jpeg"/>
          <p:cNvPicPr>
            <a:picLocks noChangeAspect="1"/>
          </p:cNvPicPr>
          <p:nvPr/>
        </p:nvPicPr>
        <p:blipFill>
          <a:blip r:embed="rId2"/>
          <a:stretch>
            <a:fillRect/>
          </a:stretch>
        </p:blipFill>
        <p:spPr>
          <a:xfrm>
            <a:off x="1621296" y="1841670"/>
            <a:ext cx="1173834" cy="1173834"/>
          </a:xfrm>
          <a:prstGeom prst="rect">
            <a:avLst/>
          </a:prstGeom>
        </p:spPr>
      </p:pic>
      <p:pic>
        <p:nvPicPr>
          <p:cNvPr id="31" name="Immagine 30" descr="Problem.jpeg"/>
          <p:cNvPicPr>
            <a:picLocks noChangeAspect="1"/>
          </p:cNvPicPr>
          <p:nvPr/>
        </p:nvPicPr>
        <p:blipFill>
          <a:blip r:embed="rId3"/>
          <a:stretch>
            <a:fillRect/>
          </a:stretch>
        </p:blipFill>
        <p:spPr>
          <a:xfrm>
            <a:off x="1412788" y="4688645"/>
            <a:ext cx="1269351" cy="1269351"/>
          </a:xfrm>
          <a:prstGeom prst="rect">
            <a:avLst/>
          </a:prstGeom>
        </p:spPr>
      </p:pic>
      <p:pic>
        <p:nvPicPr>
          <p:cNvPr id="32" name="Immagine 31" descr="images.jpeg"/>
          <p:cNvPicPr>
            <a:picLocks noChangeAspect="1"/>
          </p:cNvPicPr>
          <p:nvPr/>
        </p:nvPicPr>
        <p:blipFill>
          <a:blip r:embed="rId4"/>
          <a:stretch>
            <a:fillRect/>
          </a:stretch>
        </p:blipFill>
        <p:spPr>
          <a:xfrm>
            <a:off x="6703962" y="1256133"/>
            <a:ext cx="1208166" cy="1171074"/>
          </a:xfrm>
          <a:prstGeom prst="rect">
            <a:avLst/>
          </a:prstGeom>
        </p:spPr>
      </p:pic>
      <p:pic>
        <p:nvPicPr>
          <p:cNvPr id="33" name="Immagine 32" descr="ferrari-team.jpg"/>
          <p:cNvPicPr>
            <a:picLocks noChangeAspect="1"/>
          </p:cNvPicPr>
          <p:nvPr/>
        </p:nvPicPr>
        <p:blipFill>
          <a:blip r:embed="rId5"/>
          <a:stretch>
            <a:fillRect/>
          </a:stretch>
        </p:blipFill>
        <p:spPr>
          <a:xfrm>
            <a:off x="6703962" y="2694580"/>
            <a:ext cx="1517397" cy="1138048"/>
          </a:xfrm>
          <a:prstGeom prst="rect">
            <a:avLst/>
          </a:prstGeom>
        </p:spPr>
      </p:pic>
      <p:pic>
        <p:nvPicPr>
          <p:cNvPr id="18" name="Immagine 17" descr="mountain-climbers-reaching-summit.jpg"/>
          <p:cNvPicPr>
            <a:picLocks noChangeAspect="1"/>
          </p:cNvPicPr>
          <p:nvPr/>
        </p:nvPicPr>
        <p:blipFill>
          <a:blip r:embed="rId6"/>
          <a:stretch>
            <a:fillRect/>
          </a:stretch>
        </p:blipFill>
        <p:spPr>
          <a:xfrm>
            <a:off x="7065437" y="5249966"/>
            <a:ext cx="1003386" cy="1236038"/>
          </a:xfrm>
          <a:prstGeom prst="rect">
            <a:avLst/>
          </a:prstGeom>
        </p:spPr>
      </p:pic>
      <p:pic>
        <p:nvPicPr>
          <p:cNvPr id="19" name="Immagine 18" descr="Eureka Archimedes.gif"/>
          <p:cNvPicPr>
            <a:picLocks noChangeAspect="1"/>
          </p:cNvPicPr>
          <p:nvPr/>
        </p:nvPicPr>
        <p:blipFill>
          <a:blip r:embed="rId7"/>
          <a:stretch>
            <a:fillRect/>
          </a:stretch>
        </p:blipFill>
        <p:spPr>
          <a:xfrm>
            <a:off x="6703962" y="3967526"/>
            <a:ext cx="1632610" cy="12824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33994" y="326468"/>
            <a:ext cx="7824827" cy="1256861"/>
          </a:xfrm>
        </p:spPr>
        <p:txBody>
          <a:bodyPr>
            <a:noAutofit/>
          </a:bodyPr>
          <a:lstStyle/>
          <a:p>
            <a:r>
              <a:rPr lang="en-GB" sz="2400" b="1" dirty="0" smtClean="0">
                <a:solidFill>
                  <a:srgbClr val="800000"/>
                </a:solidFill>
                <a:latin typeface="Times"/>
                <a:cs typeface="Times"/>
              </a:rPr>
              <a:t>Main Attributes of the Problem Solver/</a:t>
            </a:r>
            <a:r>
              <a:rPr lang="en-GB" sz="2400" b="1" dirty="0" err="1" smtClean="0">
                <a:solidFill>
                  <a:srgbClr val="800000"/>
                </a:solidFill>
                <a:latin typeface="Times"/>
                <a:cs typeface="Times"/>
              </a:rPr>
              <a:t>s</a:t>
            </a:r>
            <a:endParaRPr lang="en-GB" sz="2400" b="1" dirty="0" smtClean="0">
              <a:solidFill>
                <a:srgbClr val="800000"/>
              </a:solidFill>
              <a:latin typeface="Times"/>
              <a:cs typeface="Times"/>
            </a:endParaRPr>
          </a:p>
          <a:p>
            <a:r>
              <a:rPr lang="en-GB" sz="2300" b="1" dirty="0" smtClean="0">
                <a:solidFill>
                  <a:srgbClr val="800000"/>
                </a:solidFill>
                <a:latin typeface="Times"/>
                <a:cs typeface="Times"/>
              </a:rPr>
              <a:t>Problem solvers can vary in the </a:t>
            </a:r>
            <a:r>
              <a:rPr lang="en-GB" sz="2300" b="1" dirty="0" smtClean="0">
                <a:solidFill>
                  <a:srgbClr val="000000"/>
                </a:solidFill>
                <a:latin typeface="Times"/>
                <a:cs typeface="Times"/>
              </a:rPr>
              <a:t>amount of prior knowledge </a:t>
            </a:r>
            <a:r>
              <a:rPr lang="en-GB" sz="2300" b="1" dirty="0" smtClean="0">
                <a:solidFill>
                  <a:srgbClr val="800000"/>
                </a:solidFill>
                <a:latin typeface="Times"/>
                <a:cs typeface="Times"/>
              </a:rPr>
              <a:t>the have on the problem area</a:t>
            </a:r>
          </a:p>
          <a:p>
            <a:endParaRPr lang="en-GB" sz="2300" b="1" dirty="0" smtClean="0">
              <a:solidFill>
                <a:schemeClr val="tx1"/>
              </a:solidFill>
              <a:latin typeface="Times"/>
              <a:cs typeface="Times"/>
            </a:endParaRPr>
          </a:p>
          <a:p>
            <a:endParaRPr lang="en-GB" sz="2300" b="1" dirty="0" smtClean="0">
              <a:solidFill>
                <a:schemeClr val="tx1"/>
              </a:solidFill>
              <a:latin typeface="Times"/>
              <a:cs typeface="Times"/>
            </a:endParaRPr>
          </a:p>
        </p:txBody>
      </p:sp>
      <p:sp>
        <p:nvSpPr>
          <p:cNvPr id="33" name="Rettangolo 32"/>
          <p:cNvSpPr/>
          <p:nvPr/>
        </p:nvSpPr>
        <p:spPr>
          <a:xfrm>
            <a:off x="7369155" y="3153444"/>
            <a:ext cx="1381658" cy="276999"/>
          </a:xfrm>
          <a:prstGeom prst="rect">
            <a:avLst/>
          </a:prstGeom>
        </p:spPr>
        <p:txBody>
          <a:bodyPr wrap="none">
            <a:spAutoFit/>
          </a:bodyPr>
          <a:lstStyle/>
          <a:p>
            <a:r>
              <a:rPr lang="en-GB" sz="1200" b="1" smtClean="0">
                <a:latin typeface="Times"/>
                <a:cs typeface="Times"/>
              </a:rPr>
              <a:t>Lots of knowledge</a:t>
            </a:r>
            <a:endParaRPr lang="en-GB" sz="1200" b="1">
              <a:latin typeface="Times"/>
              <a:cs typeface="Times"/>
            </a:endParaRPr>
          </a:p>
        </p:txBody>
      </p:sp>
      <p:cxnSp>
        <p:nvCxnSpPr>
          <p:cNvPr id="42" name="Connettore 2 41"/>
          <p:cNvCxnSpPr/>
          <p:nvPr/>
        </p:nvCxnSpPr>
        <p:spPr>
          <a:xfrm>
            <a:off x="433221" y="3476610"/>
            <a:ext cx="8125600" cy="2873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342444" y="3153444"/>
            <a:ext cx="2454242" cy="6467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smtClean="0">
                <a:latin typeface="Times"/>
                <a:cs typeface="Times"/>
              </a:rPr>
              <a:t>Prior Knowledge of Problem Area</a:t>
            </a:r>
            <a:endParaRPr lang="en-GB" sz="1500" b="1">
              <a:latin typeface="Times"/>
              <a:cs typeface="Times"/>
            </a:endParaRPr>
          </a:p>
        </p:txBody>
      </p:sp>
      <p:pic>
        <p:nvPicPr>
          <p:cNvPr id="13" name="Immagine 12" descr="images.jpeg"/>
          <p:cNvPicPr>
            <a:picLocks noChangeAspect="1"/>
          </p:cNvPicPr>
          <p:nvPr/>
        </p:nvPicPr>
        <p:blipFill>
          <a:blip r:embed="rId2"/>
          <a:stretch>
            <a:fillRect/>
          </a:stretch>
        </p:blipFill>
        <p:spPr>
          <a:xfrm>
            <a:off x="7082377" y="1723309"/>
            <a:ext cx="1433834" cy="1389814"/>
          </a:xfrm>
          <a:prstGeom prst="rect">
            <a:avLst/>
          </a:prstGeom>
        </p:spPr>
      </p:pic>
      <p:pic>
        <p:nvPicPr>
          <p:cNvPr id="14" name="Immagine 13" descr="no-knowledge-james-murdoch-4.png"/>
          <p:cNvPicPr>
            <a:picLocks noChangeAspect="1"/>
          </p:cNvPicPr>
          <p:nvPr/>
        </p:nvPicPr>
        <p:blipFill>
          <a:blip r:embed="rId3"/>
          <a:stretch>
            <a:fillRect/>
          </a:stretch>
        </p:blipFill>
        <p:spPr>
          <a:xfrm>
            <a:off x="130251" y="1583329"/>
            <a:ext cx="1642860" cy="1642860"/>
          </a:xfrm>
          <a:prstGeom prst="rect">
            <a:avLst/>
          </a:prstGeom>
        </p:spPr>
      </p:pic>
      <p:pic>
        <p:nvPicPr>
          <p:cNvPr id="15" name="Immagine 14" descr="confused guy.jpg"/>
          <p:cNvPicPr>
            <a:picLocks noChangeAspect="1"/>
          </p:cNvPicPr>
          <p:nvPr/>
        </p:nvPicPr>
        <p:blipFill>
          <a:blip r:embed="rId4"/>
          <a:stretch>
            <a:fillRect/>
          </a:stretch>
        </p:blipFill>
        <p:spPr>
          <a:xfrm>
            <a:off x="317486" y="3739739"/>
            <a:ext cx="1603146" cy="1069098"/>
          </a:xfrm>
          <a:prstGeom prst="rect">
            <a:avLst/>
          </a:prstGeom>
        </p:spPr>
      </p:pic>
      <p:pic>
        <p:nvPicPr>
          <p:cNvPr id="16" name="Immagine 15" descr="research.gif"/>
          <p:cNvPicPr>
            <a:picLocks noChangeAspect="1"/>
          </p:cNvPicPr>
          <p:nvPr/>
        </p:nvPicPr>
        <p:blipFill>
          <a:blip r:embed="rId5"/>
          <a:stretch>
            <a:fillRect/>
          </a:stretch>
        </p:blipFill>
        <p:spPr>
          <a:xfrm>
            <a:off x="7082377" y="3635370"/>
            <a:ext cx="1668436" cy="1173467"/>
          </a:xfrm>
          <a:prstGeom prst="rect">
            <a:avLst/>
          </a:prstGeom>
        </p:spPr>
      </p:pic>
      <p:pic>
        <p:nvPicPr>
          <p:cNvPr id="20" name="Immagine 19" descr="ignorance01.jpg"/>
          <p:cNvPicPr>
            <a:picLocks noChangeAspect="1"/>
          </p:cNvPicPr>
          <p:nvPr/>
        </p:nvPicPr>
        <p:blipFill>
          <a:blip r:embed="rId6"/>
          <a:stretch>
            <a:fillRect/>
          </a:stretch>
        </p:blipFill>
        <p:spPr>
          <a:xfrm>
            <a:off x="2179648" y="4837647"/>
            <a:ext cx="1532494" cy="1634660"/>
          </a:xfrm>
          <a:prstGeom prst="rect">
            <a:avLst/>
          </a:prstGeom>
        </p:spPr>
      </p:pic>
      <p:pic>
        <p:nvPicPr>
          <p:cNvPr id="21" name="Immagine 20" descr="Women.jpeg"/>
          <p:cNvPicPr>
            <a:picLocks noChangeAspect="1"/>
          </p:cNvPicPr>
          <p:nvPr/>
        </p:nvPicPr>
        <p:blipFill>
          <a:blip r:embed="rId7"/>
          <a:stretch>
            <a:fillRect/>
          </a:stretch>
        </p:blipFill>
        <p:spPr>
          <a:xfrm>
            <a:off x="5444505" y="4922308"/>
            <a:ext cx="2209573" cy="1549999"/>
          </a:xfrm>
          <a:prstGeom prst="rect">
            <a:avLst/>
          </a:prstGeom>
        </p:spPr>
      </p:pic>
      <p:sp>
        <p:nvSpPr>
          <p:cNvPr id="22" name="Rettangolo 21"/>
          <p:cNvSpPr/>
          <p:nvPr/>
        </p:nvSpPr>
        <p:spPr>
          <a:xfrm>
            <a:off x="317486" y="3153444"/>
            <a:ext cx="1283224" cy="276999"/>
          </a:xfrm>
          <a:prstGeom prst="rect">
            <a:avLst/>
          </a:prstGeom>
        </p:spPr>
        <p:txBody>
          <a:bodyPr wrap="none">
            <a:spAutoFit/>
          </a:bodyPr>
          <a:lstStyle/>
          <a:p>
            <a:r>
              <a:rPr lang="en-GB" sz="1200" b="1" smtClean="0">
                <a:latin typeface="Times"/>
                <a:cs typeface="Times"/>
              </a:rPr>
              <a:t>Little knowledge</a:t>
            </a:r>
            <a:endParaRPr lang="en-GB" sz="1200" b="1">
              <a:latin typeface="Times"/>
              <a:cs typeface="Time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33994" y="326468"/>
            <a:ext cx="7570861" cy="1256861"/>
          </a:xfrm>
        </p:spPr>
        <p:txBody>
          <a:bodyPr>
            <a:noAutofit/>
          </a:bodyPr>
          <a:lstStyle/>
          <a:p>
            <a:r>
              <a:rPr lang="en-GB" sz="2400" b="1" dirty="0" smtClean="0">
                <a:solidFill>
                  <a:srgbClr val="800000"/>
                </a:solidFill>
                <a:latin typeface="Times"/>
                <a:cs typeface="Times"/>
              </a:rPr>
              <a:t>Main Attributes of the Problem Solver/</a:t>
            </a:r>
            <a:r>
              <a:rPr lang="en-GB" sz="2400" b="1" dirty="0" err="1" smtClean="0">
                <a:solidFill>
                  <a:srgbClr val="800000"/>
                </a:solidFill>
                <a:latin typeface="Times"/>
                <a:cs typeface="Times"/>
              </a:rPr>
              <a:t>s</a:t>
            </a:r>
            <a:endParaRPr lang="en-GB" sz="2400" b="1" dirty="0" smtClean="0">
              <a:solidFill>
                <a:srgbClr val="800000"/>
              </a:solidFill>
              <a:latin typeface="Times"/>
              <a:cs typeface="Times"/>
            </a:endParaRPr>
          </a:p>
          <a:p>
            <a:r>
              <a:rPr lang="en-GB" sz="2300" b="1" dirty="0" smtClean="0">
                <a:solidFill>
                  <a:srgbClr val="800000"/>
                </a:solidFill>
                <a:latin typeface="Times"/>
                <a:cs typeface="Times"/>
              </a:rPr>
              <a:t>Problem solvers can vary in the </a:t>
            </a:r>
            <a:r>
              <a:rPr lang="en-GB" sz="2300" b="1" dirty="0" smtClean="0">
                <a:solidFill>
                  <a:srgbClr val="000000"/>
                </a:solidFill>
                <a:latin typeface="Times"/>
                <a:cs typeface="Times"/>
              </a:rPr>
              <a:t>amount of experience </a:t>
            </a:r>
            <a:r>
              <a:rPr lang="en-GB" sz="2300" b="1" dirty="0" smtClean="0">
                <a:solidFill>
                  <a:srgbClr val="800000"/>
                </a:solidFill>
                <a:latin typeface="Times"/>
                <a:cs typeface="Times"/>
              </a:rPr>
              <a:t>they have of similar problems</a:t>
            </a:r>
          </a:p>
          <a:p>
            <a:endParaRPr lang="en-GB" sz="2300" b="1" dirty="0" smtClean="0">
              <a:solidFill>
                <a:schemeClr val="tx1"/>
              </a:solidFill>
              <a:latin typeface="Times"/>
              <a:cs typeface="Times"/>
            </a:endParaRPr>
          </a:p>
          <a:p>
            <a:endParaRPr lang="en-GB" sz="2300" b="1" dirty="0" smtClean="0">
              <a:solidFill>
                <a:schemeClr val="tx1"/>
              </a:solidFill>
              <a:latin typeface="Times"/>
              <a:cs typeface="Times"/>
            </a:endParaRPr>
          </a:p>
        </p:txBody>
      </p:sp>
      <p:sp>
        <p:nvSpPr>
          <p:cNvPr id="33" name="Rettangolo 32"/>
          <p:cNvSpPr/>
          <p:nvPr/>
        </p:nvSpPr>
        <p:spPr>
          <a:xfrm>
            <a:off x="7369155" y="3153444"/>
            <a:ext cx="1381207" cy="276999"/>
          </a:xfrm>
          <a:prstGeom prst="rect">
            <a:avLst/>
          </a:prstGeom>
        </p:spPr>
        <p:txBody>
          <a:bodyPr wrap="none">
            <a:spAutoFit/>
          </a:bodyPr>
          <a:lstStyle/>
          <a:p>
            <a:r>
              <a:rPr lang="en-GB" sz="1200" b="1" smtClean="0">
                <a:latin typeface="Times"/>
                <a:cs typeface="Times"/>
              </a:rPr>
              <a:t>Lots of experience</a:t>
            </a:r>
            <a:endParaRPr lang="en-GB" sz="1200" b="1">
              <a:latin typeface="Times"/>
              <a:cs typeface="Times"/>
            </a:endParaRPr>
          </a:p>
        </p:txBody>
      </p:sp>
      <p:cxnSp>
        <p:nvCxnSpPr>
          <p:cNvPr id="42" name="Connettore 2 41"/>
          <p:cNvCxnSpPr/>
          <p:nvPr/>
        </p:nvCxnSpPr>
        <p:spPr>
          <a:xfrm>
            <a:off x="433221" y="3476610"/>
            <a:ext cx="8125600" cy="2873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342444" y="3153444"/>
            <a:ext cx="2454242" cy="6467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smtClean="0">
                <a:latin typeface="Times"/>
                <a:cs typeface="Times"/>
              </a:rPr>
              <a:t>Prior Experience Similar Problem</a:t>
            </a:r>
            <a:endParaRPr lang="en-GB" sz="1500" b="1">
              <a:latin typeface="Times"/>
              <a:cs typeface="Times"/>
            </a:endParaRPr>
          </a:p>
        </p:txBody>
      </p:sp>
      <p:pic>
        <p:nvPicPr>
          <p:cNvPr id="12" name="Immagine 11" descr="ferrari-team.jpg"/>
          <p:cNvPicPr>
            <a:picLocks noChangeAspect="1"/>
          </p:cNvPicPr>
          <p:nvPr/>
        </p:nvPicPr>
        <p:blipFill>
          <a:blip r:embed="rId2"/>
          <a:stretch>
            <a:fillRect/>
          </a:stretch>
        </p:blipFill>
        <p:spPr>
          <a:xfrm>
            <a:off x="6870720" y="1777470"/>
            <a:ext cx="1688101" cy="1266076"/>
          </a:xfrm>
          <a:prstGeom prst="rect">
            <a:avLst/>
          </a:prstGeom>
        </p:spPr>
      </p:pic>
      <p:pic>
        <p:nvPicPr>
          <p:cNvPr id="17" name="Immagine 16" descr="ar130153199958388.jpg"/>
          <p:cNvPicPr>
            <a:picLocks noChangeAspect="1"/>
          </p:cNvPicPr>
          <p:nvPr/>
        </p:nvPicPr>
        <p:blipFill>
          <a:blip r:embed="rId3"/>
          <a:stretch>
            <a:fillRect/>
          </a:stretch>
        </p:blipFill>
        <p:spPr>
          <a:xfrm>
            <a:off x="244300" y="3676766"/>
            <a:ext cx="1471694" cy="1460656"/>
          </a:xfrm>
          <a:prstGeom prst="rect">
            <a:avLst/>
          </a:prstGeom>
        </p:spPr>
      </p:pic>
      <p:pic>
        <p:nvPicPr>
          <p:cNvPr id="19" name="Immagine 18" descr="computer-troubleshooting.png"/>
          <p:cNvPicPr>
            <a:picLocks noChangeAspect="1"/>
          </p:cNvPicPr>
          <p:nvPr/>
        </p:nvPicPr>
        <p:blipFill>
          <a:blip r:embed="rId4"/>
          <a:stretch>
            <a:fillRect/>
          </a:stretch>
        </p:blipFill>
        <p:spPr>
          <a:xfrm>
            <a:off x="1715994" y="4902101"/>
            <a:ext cx="1870985" cy="1439947"/>
          </a:xfrm>
          <a:prstGeom prst="rect">
            <a:avLst/>
          </a:prstGeom>
        </p:spPr>
      </p:pic>
      <p:pic>
        <p:nvPicPr>
          <p:cNvPr id="22" name="Immagine 21" descr="18844.jpg"/>
          <p:cNvPicPr>
            <a:picLocks noChangeAspect="1"/>
          </p:cNvPicPr>
          <p:nvPr/>
        </p:nvPicPr>
        <p:blipFill>
          <a:blip r:embed="rId5"/>
          <a:stretch>
            <a:fillRect/>
          </a:stretch>
        </p:blipFill>
        <p:spPr>
          <a:xfrm flipH="1">
            <a:off x="219797" y="2149196"/>
            <a:ext cx="2160283" cy="987868"/>
          </a:xfrm>
          <a:prstGeom prst="rect">
            <a:avLst/>
          </a:prstGeom>
        </p:spPr>
      </p:pic>
      <p:sp>
        <p:nvSpPr>
          <p:cNvPr id="23" name="Rettangolo 22"/>
          <p:cNvSpPr/>
          <p:nvPr/>
        </p:nvSpPr>
        <p:spPr>
          <a:xfrm>
            <a:off x="244300" y="3137064"/>
            <a:ext cx="1282773" cy="276999"/>
          </a:xfrm>
          <a:prstGeom prst="rect">
            <a:avLst/>
          </a:prstGeom>
        </p:spPr>
        <p:txBody>
          <a:bodyPr wrap="none">
            <a:spAutoFit/>
          </a:bodyPr>
          <a:lstStyle/>
          <a:p>
            <a:r>
              <a:rPr lang="en-GB" sz="1200" b="1" smtClean="0">
                <a:latin typeface="Times"/>
                <a:cs typeface="Times"/>
              </a:rPr>
              <a:t>Little experience</a:t>
            </a:r>
            <a:endParaRPr lang="en-GB" sz="1200" b="1">
              <a:latin typeface="Times"/>
              <a:cs typeface="Times"/>
            </a:endParaRPr>
          </a:p>
        </p:txBody>
      </p:sp>
      <p:pic>
        <p:nvPicPr>
          <p:cNvPr id="24" name="Immagine 23" descr="U100P200T1D264506F16DT20090819194322.jpg"/>
          <p:cNvPicPr>
            <a:picLocks noChangeAspect="1"/>
          </p:cNvPicPr>
          <p:nvPr/>
        </p:nvPicPr>
        <p:blipFill>
          <a:blip r:embed="rId6"/>
          <a:stretch>
            <a:fillRect/>
          </a:stretch>
        </p:blipFill>
        <p:spPr>
          <a:xfrm>
            <a:off x="6870720" y="3800233"/>
            <a:ext cx="1859251" cy="1239501"/>
          </a:xfrm>
          <a:prstGeom prst="rect">
            <a:avLst/>
          </a:prstGeom>
        </p:spPr>
      </p:pic>
      <p:pic>
        <p:nvPicPr>
          <p:cNvPr id="25" name="Immagine 24" descr="flyke04_200x.jpg"/>
          <p:cNvPicPr>
            <a:picLocks noChangeAspect="1"/>
          </p:cNvPicPr>
          <p:nvPr/>
        </p:nvPicPr>
        <p:blipFill>
          <a:blip r:embed="rId7"/>
          <a:stretch>
            <a:fillRect/>
          </a:stretch>
        </p:blipFill>
        <p:spPr>
          <a:xfrm>
            <a:off x="5092413" y="4694526"/>
            <a:ext cx="1647522" cy="16475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33994" y="326468"/>
            <a:ext cx="7570861" cy="1256861"/>
          </a:xfrm>
        </p:spPr>
        <p:txBody>
          <a:bodyPr>
            <a:noAutofit/>
          </a:bodyPr>
          <a:lstStyle/>
          <a:p>
            <a:r>
              <a:rPr lang="en-GB" sz="2400" b="1" dirty="0" smtClean="0">
                <a:solidFill>
                  <a:srgbClr val="800000"/>
                </a:solidFill>
                <a:latin typeface="Times"/>
                <a:cs typeface="Times"/>
              </a:rPr>
              <a:t>Main Attributes of the Problem Solver/</a:t>
            </a:r>
            <a:r>
              <a:rPr lang="en-GB" sz="2400" b="1" dirty="0" err="1" smtClean="0">
                <a:solidFill>
                  <a:srgbClr val="800000"/>
                </a:solidFill>
                <a:latin typeface="Times"/>
                <a:cs typeface="Times"/>
              </a:rPr>
              <a:t>s</a:t>
            </a:r>
            <a:endParaRPr lang="en-GB" sz="2400" b="1" dirty="0" smtClean="0">
              <a:solidFill>
                <a:srgbClr val="800000"/>
              </a:solidFill>
              <a:latin typeface="Times"/>
              <a:cs typeface="Times"/>
            </a:endParaRPr>
          </a:p>
          <a:p>
            <a:r>
              <a:rPr lang="en-GB" sz="2300" b="1" dirty="0" smtClean="0">
                <a:solidFill>
                  <a:srgbClr val="800000"/>
                </a:solidFill>
                <a:latin typeface="Times"/>
                <a:cs typeface="Times"/>
              </a:rPr>
              <a:t>Problem solvers can vary in the </a:t>
            </a:r>
            <a:r>
              <a:rPr lang="en-GB" sz="2300" b="1" dirty="0" smtClean="0">
                <a:solidFill>
                  <a:srgbClr val="000000"/>
                </a:solidFill>
                <a:latin typeface="Times"/>
                <a:cs typeface="Times"/>
              </a:rPr>
              <a:t>amount of cognitive skills </a:t>
            </a:r>
            <a:r>
              <a:rPr lang="en-GB" sz="2300" b="1" dirty="0" smtClean="0">
                <a:solidFill>
                  <a:srgbClr val="800000"/>
                </a:solidFill>
                <a:latin typeface="Times"/>
                <a:cs typeface="Times"/>
              </a:rPr>
              <a:t>they have</a:t>
            </a:r>
          </a:p>
          <a:p>
            <a:endParaRPr lang="en-GB" sz="2300" b="1" dirty="0" smtClean="0">
              <a:solidFill>
                <a:schemeClr val="tx1"/>
              </a:solidFill>
              <a:latin typeface="Times"/>
              <a:cs typeface="Times"/>
            </a:endParaRPr>
          </a:p>
          <a:p>
            <a:endParaRPr lang="en-GB" sz="2300" b="1" dirty="0" smtClean="0">
              <a:solidFill>
                <a:schemeClr val="tx1"/>
              </a:solidFill>
              <a:latin typeface="Times"/>
              <a:cs typeface="Times"/>
            </a:endParaRPr>
          </a:p>
        </p:txBody>
      </p:sp>
      <p:sp>
        <p:nvSpPr>
          <p:cNvPr id="33" name="Rettangolo 32"/>
          <p:cNvSpPr/>
          <p:nvPr/>
        </p:nvSpPr>
        <p:spPr>
          <a:xfrm>
            <a:off x="7369155" y="3153444"/>
            <a:ext cx="1646605" cy="276999"/>
          </a:xfrm>
          <a:prstGeom prst="rect">
            <a:avLst/>
          </a:prstGeom>
        </p:spPr>
        <p:txBody>
          <a:bodyPr wrap="none">
            <a:spAutoFit/>
          </a:bodyPr>
          <a:lstStyle/>
          <a:p>
            <a:r>
              <a:rPr lang="en-GB" sz="1200" b="1" smtClean="0">
                <a:latin typeface="Times"/>
                <a:cs typeface="Times"/>
              </a:rPr>
              <a:t>Lots of cognitive skills</a:t>
            </a:r>
            <a:endParaRPr lang="en-GB" sz="1200" b="1">
              <a:latin typeface="Times"/>
              <a:cs typeface="Times"/>
            </a:endParaRPr>
          </a:p>
        </p:txBody>
      </p:sp>
      <p:cxnSp>
        <p:nvCxnSpPr>
          <p:cNvPr id="42" name="Connettore 2 41"/>
          <p:cNvCxnSpPr/>
          <p:nvPr/>
        </p:nvCxnSpPr>
        <p:spPr>
          <a:xfrm>
            <a:off x="433221" y="3476610"/>
            <a:ext cx="8125600" cy="2873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342444" y="3153444"/>
            <a:ext cx="2454242" cy="64678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smtClean="0">
                <a:latin typeface="Times"/>
                <a:cs typeface="Times"/>
              </a:rPr>
              <a:t>Amount of Cognitive Skills</a:t>
            </a:r>
            <a:endParaRPr lang="en-GB" sz="1500" b="1">
              <a:latin typeface="Times"/>
              <a:cs typeface="Times"/>
            </a:endParaRPr>
          </a:p>
        </p:txBody>
      </p:sp>
      <p:sp>
        <p:nvSpPr>
          <p:cNvPr id="23" name="Rettangolo 22"/>
          <p:cNvSpPr/>
          <p:nvPr/>
        </p:nvSpPr>
        <p:spPr>
          <a:xfrm>
            <a:off x="327392" y="3137064"/>
            <a:ext cx="1544012" cy="276999"/>
          </a:xfrm>
          <a:prstGeom prst="rect">
            <a:avLst/>
          </a:prstGeom>
        </p:spPr>
        <p:txBody>
          <a:bodyPr wrap="none">
            <a:spAutoFit/>
          </a:bodyPr>
          <a:lstStyle/>
          <a:p>
            <a:r>
              <a:rPr lang="en-GB" sz="1200" b="1" smtClean="0">
                <a:latin typeface="Times"/>
                <a:cs typeface="Times"/>
              </a:rPr>
              <a:t>Little cognitive skills</a:t>
            </a:r>
            <a:endParaRPr lang="en-GB" sz="1200" b="1">
              <a:latin typeface="Times"/>
              <a:cs typeface="Times"/>
            </a:endParaRPr>
          </a:p>
        </p:txBody>
      </p:sp>
      <p:pic>
        <p:nvPicPr>
          <p:cNvPr id="16" name="Immagine 15" descr="doctors_1330904474.jpg"/>
          <p:cNvPicPr>
            <a:picLocks noChangeAspect="1"/>
          </p:cNvPicPr>
          <p:nvPr/>
        </p:nvPicPr>
        <p:blipFill>
          <a:blip r:embed="rId2"/>
          <a:stretch>
            <a:fillRect/>
          </a:stretch>
        </p:blipFill>
        <p:spPr>
          <a:xfrm>
            <a:off x="7204486" y="3740172"/>
            <a:ext cx="1678355" cy="1120302"/>
          </a:xfrm>
          <a:prstGeom prst="rect">
            <a:avLst/>
          </a:prstGeom>
        </p:spPr>
      </p:pic>
      <p:pic>
        <p:nvPicPr>
          <p:cNvPr id="18" name="Immagine 17" descr="Unknown.jpeg"/>
          <p:cNvPicPr>
            <a:picLocks noChangeAspect="1"/>
          </p:cNvPicPr>
          <p:nvPr/>
        </p:nvPicPr>
        <p:blipFill>
          <a:blip r:embed="rId3"/>
          <a:stretch>
            <a:fillRect/>
          </a:stretch>
        </p:blipFill>
        <p:spPr>
          <a:xfrm>
            <a:off x="327392" y="1707601"/>
            <a:ext cx="1290312" cy="1429463"/>
          </a:xfrm>
          <a:prstGeom prst="rect">
            <a:avLst/>
          </a:prstGeom>
        </p:spPr>
      </p:pic>
      <p:pic>
        <p:nvPicPr>
          <p:cNvPr id="27" name="Immagine 26" descr="out_of_the_box.jpg"/>
          <p:cNvPicPr>
            <a:picLocks noChangeAspect="1"/>
          </p:cNvPicPr>
          <p:nvPr/>
        </p:nvPicPr>
        <p:blipFill>
          <a:blip r:embed="rId4"/>
          <a:stretch>
            <a:fillRect/>
          </a:stretch>
        </p:blipFill>
        <p:spPr>
          <a:xfrm>
            <a:off x="4925101" y="4653741"/>
            <a:ext cx="2279386" cy="2046522"/>
          </a:xfrm>
          <a:prstGeom prst="rect">
            <a:avLst/>
          </a:prstGeom>
        </p:spPr>
      </p:pic>
      <p:pic>
        <p:nvPicPr>
          <p:cNvPr id="28" name="Immagine 27" descr="analytical_chemistry_feature.jpg"/>
          <p:cNvPicPr>
            <a:picLocks noChangeAspect="1"/>
          </p:cNvPicPr>
          <p:nvPr/>
        </p:nvPicPr>
        <p:blipFill>
          <a:blip r:embed="rId5"/>
          <a:stretch>
            <a:fillRect/>
          </a:stretch>
        </p:blipFill>
        <p:spPr>
          <a:xfrm>
            <a:off x="6960267" y="2073498"/>
            <a:ext cx="1922574" cy="1004982"/>
          </a:xfrm>
          <a:prstGeom prst="rect">
            <a:avLst/>
          </a:prstGeom>
        </p:spPr>
      </p:pic>
      <p:pic>
        <p:nvPicPr>
          <p:cNvPr id="30" name="Immagine 29" descr="PeanutBrain1.JPG"/>
          <p:cNvPicPr>
            <a:picLocks noChangeAspect="1"/>
          </p:cNvPicPr>
          <p:nvPr/>
        </p:nvPicPr>
        <p:blipFill>
          <a:blip r:embed="rId6"/>
          <a:stretch>
            <a:fillRect/>
          </a:stretch>
        </p:blipFill>
        <p:spPr>
          <a:xfrm>
            <a:off x="249222" y="3625220"/>
            <a:ext cx="1613427" cy="1585192"/>
          </a:xfrm>
          <a:prstGeom prst="rect">
            <a:avLst/>
          </a:prstGeom>
        </p:spPr>
      </p:pic>
      <p:pic>
        <p:nvPicPr>
          <p:cNvPr id="32" name="Immagine 31" descr="i-have-nothing-to-say.gif"/>
          <p:cNvPicPr>
            <a:picLocks noChangeAspect="1"/>
          </p:cNvPicPr>
          <p:nvPr/>
        </p:nvPicPr>
        <p:blipFill>
          <a:blip r:embed="rId7"/>
          <a:stretch>
            <a:fillRect/>
          </a:stretch>
        </p:blipFill>
        <p:spPr>
          <a:xfrm>
            <a:off x="1994382" y="4653742"/>
            <a:ext cx="1954073" cy="1999622"/>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7134</TotalTime>
  <Words>1125</Words>
  <Application>Microsoft Macintosh PowerPoint</Application>
  <PresentationFormat>Presentazione su schermo (4:3)</PresentationFormat>
  <Paragraphs>178</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Company>Fondazione Mondo Digitale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Alfonso Molina</dc:creator>
  <cp:lastModifiedBy>Sala Acquedotti</cp:lastModifiedBy>
  <cp:revision>271</cp:revision>
  <dcterms:created xsi:type="dcterms:W3CDTF">2013-03-25T13:01:32Z</dcterms:created>
  <dcterms:modified xsi:type="dcterms:W3CDTF">2013-03-26T12:21:09Z</dcterms:modified>
</cp:coreProperties>
</file>