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397" r:id="rId2"/>
    <p:sldId id="410" r:id="rId3"/>
    <p:sldId id="411" r:id="rId4"/>
    <p:sldId id="412" r:id="rId5"/>
    <p:sldId id="392" r:id="rId6"/>
    <p:sldId id="398" r:id="rId7"/>
    <p:sldId id="396" r:id="rId8"/>
    <p:sldId id="393" r:id="rId9"/>
    <p:sldId id="386" r:id="rId10"/>
    <p:sldId id="405" r:id="rId11"/>
    <p:sldId id="406" r:id="rId12"/>
    <p:sldId id="407" r:id="rId13"/>
    <p:sldId id="409" r:id="rId14"/>
  </p:sldIdLst>
  <p:sldSz cx="9144000" cy="6858000" type="screen4x3"/>
  <p:notesSz cx="6858000" cy="9144000"/>
  <p:custDataLst>
    <p:tags r:id="rId16"/>
  </p:custDataLst>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FF50"/>
    <a:srgbClr val="35D74F"/>
    <a:srgbClr val="60D735"/>
    <a:srgbClr val="0BFFA9"/>
    <a:srgbClr val="109407"/>
    <a:srgbClr val="4FD71F"/>
    <a:srgbClr val="08E14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D53134-C31E-B14A-B91B-EB6445119C97}" type="datetimeFigureOut">
              <a:rPr lang="it-IT" smtClean="0"/>
              <a:pPr/>
              <a:t>22/04/2013</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2997F6-F01B-F14E-9E17-1A0CBD1BE9BC}" type="slidenum">
              <a:rPr lang="it-IT" smtClean="0"/>
              <a:pPr/>
              <a:t>‹N›</a:t>
            </a:fld>
            <a:endParaRPr lang="it-IT"/>
          </a:p>
        </p:txBody>
      </p:sp>
    </p:spTree>
    <p:extLst>
      <p:ext uri="{BB962C8B-B14F-4D97-AF65-F5344CB8AC3E}">
        <p14:creationId xmlns:p14="http://schemas.microsoft.com/office/powerpoint/2010/main" val="197431311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F0372A92-00BD-4BAD-A02D-B05B4CC5B5ED}" type="datetimeFigureOut">
              <a:rPr lang="it-IT" smtClean="0"/>
              <a:pPr/>
              <a:t>22/04/2013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5D0E8AC-4814-45D4-BA23-854D0978FE7D}"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0372A92-00BD-4BAD-A02D-B05B4CC5B5ED}" type="datetimeFigureOut">
              <a:rPr lang="it-IT" smtClean="0"/>
              <a:pPr/>
              <a:t>22/04/2013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5D0E8AC-4814-45D4-BA23-854D0978FE7D}"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0372A92-00BD-4BAD-A02D-B05B4CC5B5ED}" type="datetimeFigureOut">
              <a:rPr lang="it-IT" smtClean="0"/>
              <a:pPr/>
              <a:t>22/04/2013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5D0E8AC-4814-45D4-BA23-854D0978FE7D}"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0372A92-00BD-4BAD-A02D-B05B4CC5B5ED}" type="datetimeFigureOut">
              <a:rPr lang="it-IT" smtClean="0"/>
              <a:pPr/>
              <a:t>22/04/2013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5D0E8AC-4814-45D4-BA23-854D0978FE7D}"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F0372A92-00BD-4BAD-A02D-B05B4CC5B5ED}" type="datetimeFigureOut">
              <a:rPr lang="it-IT" smtClean="0"/>
              <a:pPr/>
              <a:t>22/04/2013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5D0E8AC-4814-45D4-BA23-854D0978FE7D}"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F0372A92-00BD-4BAD-A02D-B05B4CC5B5ED}" type="datetimeFigureOut">
              <a:rPr lang="it-IT" smtClean="0"/>
              <a:pPr/>
              <a:t>22/04/2013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5D0E8AC-4814-45D4-BA23-854D0978FE7D}"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F0372A92-00BD-4BAD-A02D-B05B4CC5B5ED}" type="datetimeFigureOut">
              <a:rPr lang="it-IT" smtClean="0"/>
              <a:pPr/>
              <a:t>22/04/2013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55D0E8AC-4814-45D4-BA23-854D0978FE7D}"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F0372A92-00BD-4BAD-A02D-B05B4CC5B5ED}" type="datetimeFigureOut">
              <a:rPr lang="it-IT" smtClean="0"/>
              <a:pPr/>
              <a:t>22/04/2013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55D0E8AC-4814-45D4-BA23-854D0978FE7D}"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0372A92-00BD-4BAD-A02D-B05B4CC5B5ED}" type="datetimeFigureOut">
              <a:rPr lang="it-IT" smtClean="0"/>
              <a:pPr/>
              <a:t>22/04/2013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55D0E8AC-4814-45D4-BA23-854D0978FE7D}"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0372A92-00BD-4BAD-A02D-B05B4CC5B5ED}" type="datetimeFigureOut">
              <a:rPr lang="it-IT" smtClean="0"/>
              <a:pPr/>
              <a:t>22/04/2013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5D0E8AC-4814-45D4-BA23-854D0978FE7D}"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0372A92-00BD-4BAD-A02D-B05B4CC5B5ED}" type="datetimeFigureOut">
              <a:rPr lang="it-IT" smtClean="0"/>
              <a:pPr/>
              <a:t>22/04/2013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5D0E8AC-4814-45D4-BA23-854D0978FE7D}"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372A92-00BD-4BAD-A02D-B05B4CC5B5ED}" type="datetimeFigureOut">
              <a:rPr lang="it-IT" smtClean="0"/>
              <a:pPr/>
              <a:t>22/04/2013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D0E8AC-4814-45D4-BA23-854D0978FE7D}"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981200" y="2286000"/>
            <a:ext cx="5029200" cy="533400"/>
          </a:xfrm>
        </p:spPr>
        <p:txBody>
          <a:bodyPr>
            <a:normAutofit/>
          </a:bodyPr>
          <a:lstStyle/>
          <a:p>
            <a:r>
              <a:rPr lang="en-GB" sz="2500" b="1" dirty="0" smtClean="0">
                <a:solidFill>
                  <a:srgbClr val="800000"/>
                </a:solidFill>
                <a:latin typeface="Times"/>
                <a:cs typeface="Times"/>
              </a:rPr>
              <a:t>The Process of Ideation</a:t>
            </a:r>
          </a:p>
          <a:p>
            <a:endParaRPr lang="en-GB" sz="2500" b="1" dirty="0">
              <a:solidFill>
                <a:srgbClr val="800000"/>
              </a:solidFill>
              <a:latin typeface="Times"/>
              <a:cs typeface="Times"/>
            </a:endParaRPr>
          </a:p>
        </p:txBody>
      </p:sp>
      <p:grpSp>
        <p:nvGrpSpPr>
          <p:cNvPr id="6" name="Gruppo 5"/>
          <p:cNvGrpSpPr/>
          <p:nvPr/>
        </p:nvGrpSpPr>
        <p:grpSpPr>
          <a:xfrm>
            <a:off x="2590800" y="3429000"/>
            <a:ext cx="3505200" cy="1796898"/>
            <a:chOff x="2514600" y="3860800"/>
            <a:chExt cx="3505200" cy="1796898"/>
          </a:xfrm>
        </p:grpSpPr>
        <p:pic>
          <p:nvPicPr>
            <p:cNvPr id="5" name="Immagine 4" descr="081209-light-bulb-03.jpg"/>
            <p:cNvPicPr>
              <a:picLocks noChangeAspect="1"/>
            </p:cNvPicPr>
            <p:nvPr/>
          </p:nvPicPr>
          <p:blipFill>
            <a:blip r:embed="rId2"/>
            <a:stretch>
              <a:fillRect/>
            </a:stretch>
          </p:blipFill>
          <p:spPr>
            <a:xfrm>
              <a:off x="3962400" y="3860800"/>
              <a:ext cx="609600" cy="812800"/>
            </a:xfrm>
            <a:prstGeom prst="rect">
              <a:avLst/>
            </a:prstGeom>
          </p:spPr>
        </p:pic>
        <p:pic>
          <p:nvPicPr>
            <p:cNvPr id="4" name="Immagine 3" descr="dreamstime.jpg"/>
            <p:cNvPicPr>
              <a:picLocks noChangeAspect="1"/>
            </p:cNvPicPr>
            <p:nvPr/>
          </p:nvPicPr>
          <p:blipFill>
            <a:blip r:embed="rId3"/>
            <a:stretch>
              <a:fillRect/>
            </a:stretch>
          </p:blipFill>
          <p:spPr>
            <a:xfrm>
              <a:off x="2514600" y="4648200"/>
              <a:ext cx="3505200" cy="1009498"/>
            </a:xfrm>
            <a:prstGeom prst="rect">
              <a:avLst/>
            </a:prstGeom>
          </p:spPr>
        </p:pic>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Unknown.jpeg"/>
          <p:cNvPicPr>
            <a:picLocks noChangeAspect="1"/>
          </p:cNvPicPr>
          <p:nvPr/>
        </p:nvPicPr>
        <p:blipFill>
          <a:blip r:embed="rId2"/>
          <a:stretch>
            <a:fillRect/>
          </a:stretch>
        </p:blipFill>
        <p:spPr>
          <a:xfrm>
            <a:off x="3278220" y="2724998"/>
            <a:ext cx="2397719" cy="1660642"/>
          </a:xfrm>
          <a:prstGeom prst="rect">
            <a:avLst/>
          </a:prstGeom>
        </p:spPr>
      </p:pic>
      <p:sp>
        <p:nvSpPr>
          <p:cNvPr id="18" name="Rettangolo 17"/>
          <p:cNvSpPr/>
          <p:nvPr/>
        </p:nvSpPr>
        <p:spPr>
          <a:xfrm>
            <a:off x="2963469" y="588760"/>
            <a:ext cx="2517787" cy="446276"/>
          </a:xfrm>
          <a:prstGeom prst="rect">
            <a:avLst/>
          </a:prstGeom>
        </p:spPr>
        <p:txBody>
          <a:bodyPr wrap="none">
            <a:spAutoFit/>
          </a:bodyPr>
          <a:lstStyle/>
          <a:p>
            <a:r>
              <a:rPr lang="en-GB" sz="2300" b="1" dirty="0" smtClean="0">
                <a:solidFill>
                  <a:srgbClr val="800000"/>
                </a:solidFill>
                <a:latin typeface="Times"/>
                <a:cs typeface="Times"/>
              </a:rPr>
              <a:t>Ideation - Wisdom</a:t>
            </a:r>
            <a:endParaRPr lang="en-GB" sz="2300" dirty="0"/>
          </a:p>
        </p:txBody>
      </p:sp>
      <p:sp>
        <p:nvSpPr>
          <p:cNvPr id="11" name="Rettangolo 10"/>
          <p:cNvSpPr/>
          <p:nvPr/>
        </p:nvSpPr>
        <p:spPr>
          <a:xfrm>
            <a:off x="914400" y="1600200"/>
            <a:ext cx="3048000" cy="646331"/>
          </a:xfrm>
          <a:prstGeom prst="rect">
            <a:avLst/>
          </a:prstGeom>
        </p:spPr>
        <p:txBody>
          <a:bodyPr wrap="square">
            <a:spAutoFit/>
          </a:bodyPr>
          <a:lstStyle/>
          <a:p>
            <a:r>
              <a:rPr lang="it-IT" sz="1200" i="1" dirty="0" smtClean="0">
                <a:latin typeface="Times"/>
                <a:cs typeface="Times"/>
              </a:rPr>
              <a:t>The difficulty lies not so much in developing new ideas as in escaping from old ones.</a:t>
            </a:r>
          </a:p>
          <a:p>
            <a:r>
              <a:rPr lang="it-IT" sz="1200" dirty="0" smtClean="0">
                <a:latin typeface="Times"/>
                <a:cs typeface="Times"/>
              </a:rPr>
              <a:t>John Maynard </a:t>
            </a:r>
            <a:r>
              <a:rPr lang="it-IT" sz="1200" dirty="0" err="1" smtClean="0">
                <a:latin typeface="Times"/>
                <a:cs typeface="Times"/>
              </a:rPr>
              <a:t>Keynes</a:t>
            </a:r>
            <a:endParaRPr lang="en-GB" sz="1200" dirty="0">
              <a:latin typeface="Times"/>
              <a:cs typeface="Times"/>
            </a:endParaRPr>
          </a:p>
        </p:txBody>
      </p:sp>
      <p:sp>
        <p:nvSpPr>
          <p:cNvPr id="13" name="Rettangolo 12"/>
          <p:cNvSpPr/>
          <p:nvPr/>
        </p:nvSpPr>
        <p:spPr>
          <a:xfrm>
            <a:off x="762000" y="3048000"/>
            <a:ext cx="2514600" cy="1569660"/>
          </a:xfrm>
          <a:prstGeom prst="rect">
            <a:avLst/>
          </a:prstGeom>
        </p:spPr>
        <p:txBody>
          <a:bodyPr wrap="square">
            <a:spAutoFit/>
          </a:bodyPr>
          <a:lstStyle/>
          <a:p>
            <a:r>
              <a:rPr lang="it-IT" sz="1200" i="1" dirty="0" smtClean="0">
                <a:latin typeface="Times"/>
                <a:cs typeface="Times"/>
              </a:rPr>
              <a:t>First comes thought; then organization of that thought, into ideas and plans; then transformation of those plans into reality. The beginning, as you will observe, is in your imagination.</a:t>
            </a:r>
          </a:p>
          <a:p>
            <a:r>
              <a:rPr lang="it-IT" sz="1200" dirty="0" err="1" smtClean="0">
                <a:latin typeface="Times"/>
                <a:cs typeface="Times"/>
              </a:rPr>
              <a:t>Napoleon</a:t>
            </a:r>
            <a:r>
              <a:rPr lang="it-IT" sz="1200" dirty="0" smtClean="0">
                <a:latin typeface="Times"/>
                <a:cs typeface="Times"/>
              </a:rPr>
              <a:t> Hill</a:t>
            </a:r>
          </a:p>
          <a:p>
            <a:r>
              <a:rPr lang="it-IT" sz="1200" dirty="0" smtClean="0">
                <a:latin typeface="Times"/>
                <a:cs typeface="Times"/>
              </a:rPr>
              <a:t>(</a:t>
            </a:r>
            <a:r>
              <a:rPr lang="it-IT" sz="1200" dirty="0" err="1" smtClean="0">
                <a:latin typeface="Times"/>
                <a:cs typeface="Times"/>
              </a:rPr>
              <a:t>BrainyQuote</a:t>
            </a:r>
            <a:r>
              <a:rPr lang="it-IT" sz="1200" dirty="0" smtClean="0">
                <a:latin typeface="Times"/>
                <a:cs typeface="Times"/>
              </a:rPr>
              <a:t>)</a:t>
            </a:r>
            <a:endParaRPr lang="en-GB" sz="1200" dirty="0">
              <a:latin typeface="Times"/>
              <a:cs typeface="Times"/>
            </a:endParaRPr>
          </a:p>
        </p:txBody>
      </p:sp>
      <p:sp>
        <p:nvSpPr>
          <p:cNvPr id="15" name="Rettangolo 14"/>
          <p:cNvSpPr/>
          <p:nvPr/>
        </p:nvSpPr>
        <p:spPr>
          <a:xfrm>
            <a:off x="1600200" y="5105400"/>
            <a:ext cx="2286000" cy="1200329"/>
          </a:xfrm>
          <a:prstGeom prst="rect">
            <a:avLst/>
          </a:prstGeom>
        </p:spPr>
        <p:txBody>
          <a:bodyPr wrap="square">
            <a:spAutoFit/>
          </a:bodyPr>
          <a:lstStyle/>
          <a:p>
            <a:r>
              <a:rPr lang="it-IT" sz="1200" i="1" dirty="0" smtClean="0">
                <a:latin typeface="Times"/>
                <a:cs typeface="Times"/>
              </a:rPr>
              <a:t>If you do not express your own original ideas, if you do not listen to your own being, you will have betrayed yourself.</a:t>
            </a:r>
          </a:p>
          <a:p>
            <a:r>
              <a:rPr lang="it-IT" sz="1200" dirty="0" smtClean="0">
                <a:latin typeface="Times"/>
                <a:cs typeface="Times"/>
              </a:rPr>
              <a:t>Rollo May</a:t>
            </a:r>
          </a:p>
          <a:p>
            <a:r>
              <a:rPr lang="it-IT" sz="1200" dirty="0" smtClean="0">
                <a:latin typeface="Times"/>
                <a:cs typeface="Times"/>
              </a:rPr>
              <a:t>(</a:t>
            </a:r>
            <a:r>
              <a:rPr lang="it-IT" sz="1200" dirty="0" err="1" smtClean="0">
                <a:latin typeface="Times"/>
                <a:cs typeface="Times"/>
              </a:rPr>
              <a:t>BrainyQuote</a:t>
            </a:r>
            <a:r>
              <a:rPr lang="it-IT" sz="1200" dirty="0" smtClean="0">
                <a:latin typeface="Times"/>
                <a:cs typeface="Times"/>
              </a:rPr>
              <a:t>)</a:t>
            </a:r>
            <a:endParaRPr lang="en-GB" sz="1200" dirty="0">
              <a:latin typeface="Times"/>
              <a:cs typeface="Times"/>
            </a:endParaRPr>
          </a:p>
        </p:txBody>
      </p:sp>
      <p:sp>
        <p:nvSpPr>
          <p:cNvPr id="16" name="Rettangolo 15"/>
          <p:cNvSpPr/>
          <p:nvPr/>
        </p:nvSpPr>
        <p:spPr>
          <a:xfrm>
            <a:off x="5105400" y="5029200"/>
            <a:ext cx="2971800" cy="1200329"/>
          </a:xfrm>
          <a:prstGeom prst="rect">
            <a:avLst/>
          </a:prstGeom>
        </p:spPr>
        <p:txBody>
          <a:bodyPr wrap="square">
            <a:spAutoFit/>
          </a:bodyPr>
          <a:lstStyle/>
          <a:p>
            <a:r>
              <a:rPr lang="it-IT" sz="1200" i="1" dirty="0" smtClean="0">
                <a:latin typeface="Times"/>
                <a:cs typeface="Times"/>
              </a:rPr>
              <a:t>You get ideas from daydreaming. You get ideas from being bored. You get ideas all the time. The only difference between writers and other people is we notice when we're doing it.</a:t>
            </a:r>
          </a:p>
          <a:p>
            <a:r>
              <a:rPr lang="it-IT" sz="1200" dirty="0" smtClean="0">
                <a:latin typeface="Times"/>
                <a:cs typeface="Times"/>
              </a:rPr>
              <a:t>Neil </a:t>
            </a:r>
            <a:r>
              <a:rPr lang="it-IT" sz="1200" dirty="0" err="1" smtClean="0">
                <a:latin typeface="Times"/>
                <a:cs typeface="Times"/>
              </a:rPr>
              <a:t>Gaiman</a:t>
            </a:r>
            <a:endParaRPr lang="it-IT" sz="1200" dirty="0" smtClean="0">
              <a:latin typeface="Times"/>
              <a:cs typeface="Times"/>
            </a:endParaRPr>
          </a:p>
          <a:p>
            <a:r>
              <a:rPr lang="it-IT" sz="1200" dirty="0" smtClean="0">
                <a:latin typeface="Times"/>
                <a:cs typeface="Times"/>
              </a:rPr>
              <a:t>(</a:t>
            </a:r>
            <a:r>
              <a:rPr lang="it-IT" sz="1200" dirty="0" err="1" smtClean="0">
                <a:latin typeface="Times"/>
                <a:cs typeface="Times"/>
              </a:rPr>
              <a:t>BrainyQuote</a:t>
            </a:r>
            <a:r>
              <a:rPr lang="it-IT" sz="1200" dirty="0" smtClean="0">
                <a:latin typeface="Times"/>
                <a:cs typeface="Times"/>
              </a:rPr>
              <a:t>)</a:t>
            </a:r>
            <a:endParaRPr lang="en-GB" sz="1200" dirty="0">
              <a:latin typeface="Times"/>
              <a:cs typeface="Times"/>
            </a:endParaRPr>
          </a:p>
        </p:txBody>
      </p:sp>
      <p:sp>
        <p:nvSpPr>
          <p:cNvPr id="17" name="Rettangolo 16"/>
          <p:cNvSpPr/>
          <p:nvPr/>
        </p:nvSpPr>
        <p:spPr>
          <a:xfrm>
            <a:off x="5791200" y="3124200"/>
            <a:ext cx="3048000" cy="1384995"/>
          </a:xfrm>
          <a:prstGeom prst="rect">
            <a:avLst/>
          </a:prstGeom>
        </p:spPr>
        <p:txBody>
          <a:bodyPr wrap="square">
            <a:spAutoFit/>
          </a:bodyPr>
          <a:lstStyle/>
          <a:p>
            <a:r>
              <a:rPr lang="it-IT" sz="1200" i="1" dirty="0" smtClean="0">
                <a:latin typeface="Times"/>
                <a:cs typeface="Times"/>
              </a:rPr>
              <a:t>As you navigate through the rest of your life, be open to collaboration. Other people and other people's ideas are often better than your own. Find a group of people who challenge and inspire you, spend a lot of time with them, and it will change your life.</a:t>
            </a:r>
          </a:p>
          <a:p>
            <a:r>
              <a:rPr lang="it-IT" sz="1200" dirty="0" smtClean="0">
                <a:latin typeface="Times"/>
                <a:cs typeface="Times"/>
              </a:rPr>
              <a:t>Amy </a:t>
            </a:r>
            <a:r>
              <a:rPr lang="it-IT" sz="1200" dirty="0" err="1" smtClean="0">
                <a:latin typeface="Times"/>
                <a:cs typeface="Times"/>
              </a:rPr>
              <a:t>Poehler</a:t>
            </a:r>
            <a:endParaRPr lang="en-GB" sz="1200" dirty="0">
              <a:latin typeface="Times"/>
              <a:cs typeface="Times"/>
            </a:endParaRPr>
          </a:p>
        </p:txBody>
      </p:sp>
      <p:sp>
        <p:nvSpPr>
          <p:cNvPr id="19" name="Rettangolo 18"/>
          <p:cNvSpPr/>
          <p:nvPr/>
        </p:nvSpPr>
        <p:spPr>
          <a:xfrm>
            <a:off x="4800600" y="1447800"/>
            <a:ext cx="2895600" cy="1200329"/>
          </a:xfrm>
          <a:prstGeom prst="rect">
            <a:avLst/>
          </a:prstGeom>
        </p:spPr>
        <p:txBody>
          <a:bodyPr wrap="square">
            <a:spAutoFit/>
          </a:bodyPr>
          <a:lstStyle/>
          <a:p>
            <a:r>
              <a:rPr lang="it-IT" sz="1200" i="1" dirty="0" smtClean="0">
                <a:latin typeface="Times"/>
                <a:cs typeface="Times"/>
              </a:rPr>
              <a:t>New ideas pass through three periods: 1) It can't be done. 2) It probably can be done, but it's not worth doing. 3) I knew it was a good idea all along!</a:t>
            </a:r>
          </a:p>
          <a:p>
            <a:r>
              <a:rPr lang="it-IT" sz="1200" dirty="0" smtClean="0">
                <a:latin typeface="Times"/>
                <a:cs typeface="Times"/>
              </a:rPr>
              <a:t>Arthur C. Clarke</a:t>
            </a:r>
          </a:p>
          <a:p>
            <a:r>
              <a:rPr lang="it-IT" sz="1200" dirty="0" smtClean="0">
                <a:latin typeface="Times"/>
                <a:cs typeface="Times"/>
              </a:rPr>
              <a:t>(</a:t>
            </a:r>
            <a:r>
              <a:rPr lang="it-IT" sz="1200" dirty="0" err="1" smtClean="0">
                <a:latin typeface="Times"/>
                <a:cs typeface="Times"/>
              </a:rPr>
              <a:t>BrainyQuote</a:t>
            </a:r>
            <a:r>
              <a:rPr lang="it-IT" sz="1200" dirty="0" smtClean="0">
                <a:latin typeface="Times"/>
                <a:cs typeface="Times"/>
              </a:rPr>
              <a:t>)</a:t>
            </a:r>
            <a:endParaRPr lang="en-GB" sz="1200" dirty="0">
              <a:latin typeface="Times"/>
              <a:cs typeface="Time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876801" y="533400"/>
            <a:ext cx="1905000" cy="990600"/>
          </a:xfrm>
        </p:spPr>
        <p:txBody>
          <a:bodyPr>
            <a:normAutofit fontScale="77500" lnSpcReduction="20000"/>
          </a:bodyPr>
          <a:lstStyle/>
          <a:p>
            <a:r>
              <a:rPr lang="en-GB" sz="2700" b="1" dirty="0" smtClean="0">
                <a:solidFill>
                  <a:srgbClr val="800000"/>
                </a:solidFill>
                <a:latin typeface="Times"/>
                <a:cs typeface="Times"/>
              </a:rPr>
              <a:t>Ideation</a:t>
            </a:r>
          </a:p>
          <a:p>
            <a:endParaRPr lang="en-GB" sz="2700" b="1" dirty="0" smtClean="0">
              <a:solidFill>
                <a:srgbClr val="800000"/>
              </a:solidFill>
              <a:latin typeface="Times"/>
              <a:cs typeface="Times"/>
            </a:endParaRPr>
          </a:p>
          <a:p>
            <a:r>
              <a:rPr lang="en-GB" sz="2700" b="1" dirty="0" smtClean="0">
                <a:solidFill>
                  <a:srgbClr val="800000"/>
                </a:solidFill>
                <a:latin typeface="Times"/>
                <a:cs typeface="Times"/>
              </a:rPr>
              <a:t>- Poetry</a:t>
            </a:r>
            <a:endParaRPr lang="en-GB" sz="2700" b="1" dirty="0">
              <a:solidFill>
                <a:srgbClr val="800000"/>
              </a:solidFill>
              <a:latin typeface="Times"/>
              <a:cs typeface="Times"/>
            </a:endParaRPr>
          </a:p>
        </p:txBody>
      </p:sp>
      <p:pic>
        <p:nvPicPr>
          <p:cNvPr id="10" name="Immagine 9" descr="poet.png"/>
          <p:cNvPicPr>
            <a:picLocks noChangeAspect="1"/>
          </p:cNvPicPr>
          <p:nvPr/>
        </p:nvPicPr>
        <p:blipFill>
          <a:blip r:embed="rId2"/>
          <a:stretch>
            <a:fillRect/>
          </a:stretch>
        </p:blipFill>
        <p:spPr>
          <a:xfrm>
            <a:off x="5105400" y="2895600"/>
            <a:ext cx="1324609" cy="1655761"/>
          </a:xfrm>
          <a:prstGeom prst="rect">
            <a:avLst/>
          </a:prstGeom>
        </p:spPr>
      </p:pic>
      <p:sp>
        <p:nvSpPr>
          <p:cNvPr id="6" name="Rettangolo 5"/>
          <p:cNvSpPr/>
          <p:nvPr/>
        </p:nvSpPr>
        <p:spPr>
          <a:xfrm>
            <a:off x="1524000" y="838200"/>
            <a:ext cx="3276600" cy="5678479"/>
          </a:xfrm>
          <a:prstGeom prst="rect">
            <a:avLst/>
          </a:prstGeom>
        </p:spPr>
        <p:txBody>
          <a:bodyPr wrap="square">
            <a:spAutoFit/>
          </a:bodyPr>
          <a:lstStyle/>
          <a:p>
            <a:r>
              <a:rPr lang="it-IT" sz="1100" b="1" dirty="0" smtClean="0">
                <a:latin typeface="Times"/>
                <a:cs typeface="Times"/>
              </a:rPr>
              <a:t>The Idea Of An Idea</a:t>
            </a:r>
          </a:p>
          <a:p>
            <a:endParaRPr lang="it-IT" sz="1100" dirty="0" smtClean="0">
              <a:latin typeface="Times"/>
              <a:cs typeface="Times"/>
            </a:endParaRPr>
          </a:p>
          <a:p>
            <a:r>
              <a:rPr lang="it-IT" sz="1100" dirty="0" smtClean="0">
                <a:latin typeface="Times"/>
                <a:cs typeface="Times"/>
              </a:rPr>
              <a:t>So many ideas you have conceived Either at work or leisure,  But you have not perceived, the idea of me. I am the idea, unconceived, the idea of anti reason,  Upheaval-tumultuous and juxtaposition.  I will break the old piece by piece and create the new step by step, bit by bit. i will stop the working of the logic and the reason,  with all the right justification.  The junk has to go..... The new has to come.... We need to keep... We need to continue the germination.  An idea remains an idea till it is materialized No knowledge is workable untill it is realised. No idea is an idea  If it does not remove ignorance and poverty It will be an Utopian idea, guilty of impracticality.  I am here the unconceived idea The new definition The new perception The true beauty, the true perfection I know I am the dream, if you are after me You will get fulfilled your much desired aspiration. </a:t>
            </a:r>
          </a:p>
          <a:p>
            <a:endParaRPr lang="it-IT" sz="1100" dirty="0" smtClean="0">
              <a:latin typeface="Times"/>
              <a:cs typeface="Times"/>
            </a:endParaRPr>
          </a:p>
          <a:p>
            <a:r>
              <a:rPr lang="it-IT" sz="1100" b="1" dirty="0" err="1" smtClean="0">
                <a:latin typeface="Times"/>
                <a:cs typeface="Times"/>
              </a:rPr>
              <a:t>Salema</a:t>
            </a:r>
            <a:r>
              <a:rPr lang="it-IT" sz="1100" b="1" dirty="0" smtClean="0">
                <a:latin typeface="Times"/>
                <a:cs typeface="Times"/>
              </a:rPr>
              <a:t> </a:t>
            </a:r>
            <a:r>
              <a:rPr lang="it-IT" sz="1100" b="1" dirty="0" err="1" smtClean="0">
                <a:latin typeface="Times"/>
                <a:cs typeface="Times"/>
              </a:rPr>
              <a:t>Khatun</a:t>
            </a:r>
            <a:endParaRPr lang="it-IT" sz="1100" b="1" dirty="0" smtClean="0">
              <a:latin typeface="Times"/>
              <a:cs typeface="Times"/>
            </a:endParaRPr>
          </a:p>
          <a:p>
            <a:r>
              <a:rPr lang="it-IT" sz="1100" b="1" dirty="0" smtClean="0">
                <a:latin typeface="Times"/>
                <a:cs typeface="Times"/>
              </a:rPr>
              <a:t>(</a:t>
            </a:r>
            <a:r>
              <a:rPr lang="it-IT" sz="1100" b="1" dirty="0" err="1" smtClean="0">
                <a:latin typeface="Times"/>
                <a:cs typeface="Times"/>
              </a:rPr>
              <a:t>PoemHunter</a:t>
            </a:r>
            <a:r>
              <a:rPr lang="it-IT" sz="1100" b="1" dirty="0" smtClean="0">
                <a:latin typeface="Times"/>
                <a:cs typeface="Times"/>
              </a:rPr>
              <a:t>)</a:t>
            </a:r>
            <a:endParaRPr lang="en-GB" sz="1100" b="1" dirty="0" smtClean="0">
              <a:latin typeface="Times"/>
              <a:cs typeface="Time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133600" y="762000"/>
            <a:ext cx="4796753" cy="577679"/>
          </a:xfrm>
        </p:spPr>
        <p:txBody>
          <a:bodyPr>
            <a:normAutofit/>
          </a:bodyPr>
          <a:lstStyle/>
          <a:p>
            <a:r>
              <a:rPr lang="en-GB" sz="2300" b="1" dirty="0" smtClean="0">
                <a:solidFill>
                  <a:srgbClr val="800000"/>
                </a:solidFill>
                <a:latin typeface="Times"/>
                <a:cs typeface="Times"/>
              </a:rPr>
              <a:t>Brief Questionnaire</a:t>
            </a:r>
            <a:endParaRPr lang="en-GB" sz="2300" b="1" dirty="0">
              <a:solidFill>
                <a:srgbClr val="800000"/>
              </a:solidFill>
              <a:latin typeface="Times"/>
              <a:cs typeface="Times"/>
            </a:endParaRPr>
          </a:p>
        </p:txBody>
      </p:sp>
      <p:graphicFrame>
        <p:nvGraphicFramePr>
          <p:cNvPr id="4" name="Tabella 3"/>
          <p:cNvGraphicFramePr>
            <a:graphicFrameLocks noGrp="1"/>
          </p:cNvGraphicFramePr>
          <p:nvPr/>
        </p:nvGraphicFramePr>
        <p:xfrm>
          <a:off x="1524000" y="1371600"/>
          <a:ext cx="6324600" cy="3428999"/>
        </p:xfrm>
        <a:graphic>
          <a:graphicData uri="http://schemas.openxmlformats.org/drawingml/2006/table">
            <a:tbl>
              <a:tblPr firstRow="1" bandRow="1">
                <a:tableStyleId>{5C22544A-7EE6-4342-B048-85BDC9FD1C3A}</a:tableStyleId>
              </a:tblPr>
              <a:tblGrid>
                <a:gridCol w="1054100"/>
                <a:gridCol w="1054100"/>
                <a:gridCol w="1054100"/>
                <a:gridCol w="1054100"/>
                <a:gridCol w="1054100"/>
                <a:gridCol w="1054100"/>
              </a:tblGrid>
              <a:tr h="477708">
                <a:tc gridSpan="6">
                  <a:txBody>
                    <a:bodyPr/>
                    <a:lstStyle/>
                    <a:p>
                      <a:pPr algn="ctr"/>
                      <a:r>
                        <a:rPr lang="en-GB" sz="1700" baseline="0" dirty="0" smtClean="0">
                          <a:solidFill>
                            <a:srgbClr val="FFFF00"/>
                          </a:solidFill>
                          <a:latin typeface="Times"/>
                          <a:cs typeface="Times"/>
                        </a:rPr>
                        <a:t>How do you rate the usefulness of the following elements for your learning?</a:t>
                      </a:r>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chemeClr val="tx2"/>
                    </a:solidFill>
                  </a:tcPr>
                </a:tc>
                <a:tc hMerge="1">
                  <a:txBody>
                    <a:bodyPr/>
                    <a:lstStyle/>
                    <a:p>
                      <a:endParaRPr lang="en-GB" dirty="0"/>
                    </a:p>
                  </a:txBody>
                  <a:tcPr/>
                </a:tc>
                <a:tc hMerge="1">
                  <a:txBody>
                    <a:bodyPr/>
                    <a:lstStyle/>
                    <a:p>
                      <a:endParaRPr lang="en-GB"/>
                    </a:p>
                  </a:txBody>
                  <a:tcPr/>
                </a:tc>
                <a:tc hMerge="1">
                  <a:txBody>
                    <a:bodyPr/>
                    <a:lstStyle/>
                    <a:p>
                      <a:endParaRPr lang="en-GB" dirty="0"/>
                    </a:p>
                  </a:txBody>
                  <a:tcPr/>
                </a:tc>
                <a:tc hMerge="1">
                  <a:txBody>
                    <a:bodyPr/>
                    <a:lstStyle/>
                    <a:p>
                      <a:endParaRPr lang="en-GB"/>
                    </a:p>
                  </a:txBody>
                  <a:tcPr/>
                </a:tc>
                <a:tc hMerge="1">
                  <a:txBody>
                    <a:bodyPr/>
                    <a:lstStyle/>
                    <a:p>
                      <a:pPr algn="ctr"/>
                      <a:endParaRPr lang="en-GB" sz="1500" dirty="0">
                        <a:solidFill>
                          <a:srgbClr val="FFFF00"/>
                        </a:solidFill>
                        <a:latin typeface="Times"/>
                        <a:cs typeface="Times"/>
                      </a:endParaRPr>
                    </a:p>
                  </a:txBody>
                  <a:tcPr>
                    <a:solidFill>
                      <a:schemeClr val="tx2"/>
                    </a:solidFill>
                  </a:tcPr>
                </a:tc>
              </a:tr>
              <a:tr h="408485">
                <a:tc>
                  <a:txBody>
                    <a:bodyPr/>
                    <a:lstStyle/>
                    <a:p>
                      <a:pPr algn="ctr"/>
                      <a:endParaRPr lang="en-GB" sz="1500" dirty="0">
                        <a:latin typeface="Times"/>
                        <a:cs typeface="Times"/>
                      </a:endParaRPr>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ctr"/>
                      <a:r>
                        <a:rPr lang="en-GB" sz="1400" b="1" dirty="0" smtClean="0">
                          <a:latin typeface="Times"/>
                          <a:cs typeface="Times"/>
                        </a:rPr>
                        <a:t>Very Low</a:t>
                      </a:r>
                      <a:endParaRPr lang="en-GB" sz="1400" b="1" dirty="0">
                        <a:latin typeface="Times"/>
                        <a:cs typeface="Times"/>
                      </a:endParaRPr>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ctr"/>
                      <a:r>
                        <a:rPr lang="en-GB" sz="1400" b="1" dirty="0" smtClean="0">
                          <a:latin typeface="Times"/>
                          <a:cs typeface="Times"/>
                        </a:rPr>
                        <a:t>Low</a:t>
                      </a:r>
                      <a:endParaRPr lang="en-GB" sz="1400" b="1" dirty="0">
                        <a:latin typeface="Times"/>
                        <a:cs typeface="Times"/>
                      </a:endParaRPr>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ctr"/>
                      <a:r>
                        <a:rPr lang="en-GB" sz="1400" b="1" dirty="0" smtClean="0">
                          <a:latin typeface="Times"/>
                          <a:cs typeface="Times"/>
                        </a:rPr>
                        <a:t>Moderate</a:t>
                      </a:r>
                      <a:endParaRPr lang="en-GB" sz="1400" b="1" dirty="0">
                        <a:latin typeface="Times"/>
                        <a:cs typeface="Times"/>
                      </a:endParaRPr>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ctr"/>
                      <a:r>
                        <a:rPr lang="en-GB" sz="1400" b="1" dirty="0" smtClean="0">
                          <a:latin typeface="Times"/>
                          <a:cs typeface="Times"/>
                        </a:rPr>
                        <a:t>High</a:t>
                      </a:r>
                      <a:endParaRPr lang="en-GB" sz="1400" b="1" dirty="0">
                        <a:latin typeface="Times"/>
                        <a:cs typeface="Times"/>
                      </a:endParaRPr>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ctr"/>
                      <a:r>
                        <a:rPr lang="en-GB" sz="1400" b="1" dirty="0" smtClean="0">
                          <a:latin typeface="Times"/>
                          <a:cs typeface="Times"/>
                        </a:rPr>
                        <a:t>Very</a:t>
                      </a:r>
                      <a:r>
                        <a:rPr lang="en-GB" sz="1400" b="1" baseline="0" dirty="0" smtClean="0">
                          <a:latin typeface="Times"/>
                          <a:cs typeface="Times"/>
                        </a:rPr>
                        <a:t> High</a:t>
                      </a:r>
                      <a:endParaRPr lang="en-GB" sz="1400" b="1" dirty="0">
                        <a:latin typeface="Times"/>
                        <a:cs typeface="Times"/>
                      </a:endParaRPr>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r>
              <a:tr h="408485">
                <a:tc>
                  <a:txBody>
                    <a:bodyPr/>
                    <a:lstStyle/>
                    <a:p>
                      <a:r>
                        <a:rPr lang="en-GB" sz="1400" b="1" dirty="0" smtClean="0">
                          <a:latin typeface="Times"/>
                          <a:cs typeface="Times"/>
                        </a:rPr>
                        <a:t>Definition</a:t>
                      </a:r>
                      <a:endParaRPr lang="en-GB" sz="1400" b="1" dirty="0">
                        <a:latin typeface="Times"/>
                        <a:cs typeface="Times"/>
                      </a:endParaRPr>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dirty="0"/>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dirty="0"/>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r>
              <a:tr h="408485">
                <a:tc>
                  <a:txBody>
                    <a:bodyPr/>
                    <a:lstStyle/>
                    <a:p>
                      <a:r>
                        <a:rPr lang="en-GB" sz="1400" b="1" dirty="0" smtClean="0">
                          <a:latin typeface="Times"/>
                          <a:cs typeface="Times"/>
                        </a:rPr>
                        <a:t>Wisdom</a:t>
                      </a:r>
                      <a:endParaRPr lang="en-GB" sz="1400" b="1" dirty="0">
                        <a:latin typeface="Times"/>
                        <a:cs typeface="Times"/>
                      </a:endParaRPr>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dirty="0"/>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dirty="0"/>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r>
              <a:tr h="408485">
                <a:tc>
                  <a:txBody>
                    <a:bodyPr/>
                    <a:lstStyle/>
                    <a:p>
                      <a:r>
                        <a:rPr lang="en-GB" sz="1400" b="1" smtClean="0">
                          <a:latin typeface="Times"/>
                          <a:cs typeface="Times"/>
                        </a:rPr>
                        <a:t>Fun</a:t>
                      </a:r>
                      <a:endParaRPr lang="en-GB" sz="1400" b="1" dirty="0">
                        <a:latin typeface="Times"/>
                        <a:cs typeface="Times"/>
                      </a:endParaRPr>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dirty="0"/>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dirty="0"/>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dirty="0"/>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dirty="0"/>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dirty="0"/>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r>
              <a:tr h="4519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smtClean="0">
                          <a:latin typeface="Times"/>
                          <a:cs typeface="Times"/>
                        </a:rPr>
                        <a:t>Poetry</a:t>
                      </a:r>
                    </a:p>
                    <a:p>
                      <a:endParaRPr lang="en-GB" sz="1400" b="1" dirty="0">
                        <a:latin typeface="Times"/>
                        <a:cs typeface="Times"/>
                      </a:endParaRPr>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dirty="0"/>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dirty="0"/>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dirty="0"/>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r>
              <a:tr h="667300">
                <a:tc>
                  <a:txBody>
                    <a:bodyPr/>
                    <a:lstStyle/>
                    <a:p>
                      <a:r>
                        <a:rPr lang="en-GB" sz="1400" b="1" dirty="0" smtClean="0">
                          <a:latin typeface="Times"/>
                          <a:cs typeface="Times"/>
                        </a:rPr>
                        <a:t>Assessment</a:t>
                      </a:r>
                      <a:r>
                        <a:rPr lang="en-GB" sz="1400" b="1" baseline="0" dirty="0" smtClean="0">
                          <a:latin typeface="Times"/>
                          <a:cs typeface="Times"/>
                        </a:rPr>
                        <a:t> Instrument</a:t>
                      </a:r>
                      <a:endParaRPr lang="en-GB" sz="1400" b="1" dirty="0">
                        <a:latin typeface="Times"/>
                        <a:cs typeface="Times"/>
                      </a:endParaRPr>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dirty="0"/>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dirty="0"/>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dirty="0"/>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r>
            </a:tbl>
          </a:graphicData>
        </a:graphic>
      </p:graphicFrame>
      <p:graphicFrame>
        <p:nvGraphicFramePr>
          <p:cNvPr id="7" name="Tabella 6"/>
          <p:cNvGraphicFramePr>
            <a:graphicFrameLocks noGrp="1"/>
          </p:cNvGraphicFramePr>
          <p:nvPr/>
        </p:nvGraphicFramePr>
        <p:xfrm>
          <a:off x="1524000" y="5029200"/>
          <a:ext cx="6324600" cy="1097280"/>
        </p:xfrm>
        <a:graphic>
          <a:graphicData uri="http://schemas.openxmlformats.org/drawingml/2006/table">
            <a:tbl>
              <a:tblPr firstRow="1" bandRow="1">
                <a:tableStyleId>{5C22544A-7EE6-4342-B048-85BDC9FD1C3A}</a:tableStyleId>
              </a:tblPr>
              <a:tblGrid>
                <a:gridCol w="6324600"/>
              </a:tblGrid>
              <a:tr h="350520">
                <a:tc>
                  <a:txBody>
                    <a:bodyPr/>
                    <a:lstStyle/>
                    <a:p>
                      <a:pPr algn="ctr"/>
                      <a:r>
                        <a:rPr lang="en-GB" sz="1700" baseline="0" dirty="0" smtClean="0">
                          <a:solidFill>
                            <a:srgbClr val="FFFF00"/>
                          </a:solidFill>
                          <a:latin typeface="Times"/>
                          <a:cs typeface="Times"/>
                        </a:rPr>
                        <a:t>What other elements would you like to see in the micro-module?</a:t>
                      </a:r>
                      <a:endParaRPr lang="en-GB" sz="1700" dirty="0">
                        <a:solidFill>
                          <a:srgbClr val="FFFF00"/>
                        </a:solidFill>
                        <a:latin typeface="Times"/>
                        <a:cs typeface="Times"/>
                      </a:endParaRPr>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chemeClr val="tx2"/>
                    </a:solidFill>
                  </a:tcPr>
                </a:tc>
              </a:tr>
              <a:tr h="746760">
                <a:tc>
                  <a:txBody>
                    <a:bodyPr/>
                    <a:lstStyle/>
                    <a:p>
                      <a:pPr algn="l"/>
                      <a:endParaRPr lang="en-GB" sz="1500" dirty="0">
                        <a:latin typeface="Times"/>
                        <a:cs typeface="Times"/>
                      </a:endParaRPr>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133600" y="914400"/>
            <a:ext cx="4796753" cy="724560"/>
          </a:xfrm>
        </p:spPr>
        <p:txBody>
          <a:bodyPr>
            <a:normAutofit/>
          </a:bodyPr>
          <a:lstStyle/>
          <a:p>
            <a:r>
              <a:rPr lang="en-GB" sz="2700" b="1" dirty="0" smtClean="0">
                <a:solidFill>
                  <a:srgbClr val="800000"/>
                </a:solidFill>
                <a:latin typeface="Times"/>
                <a:cs typeface="Times"/>
              </a:rPr>
              <a:t>Acknowledgements</a:t>
            </a:r>
            <a:endParaRPr lang="en-GB" sz="2700" b="1" dirty="0">
              <a:solidFill>
                <a:srgbClr val="800000"/>
              </a:solidFill>
              <a:latin typeface="Times"/>
              <a:cs typeface="Times"/>
            </a:endParaRPr>
          </a:p>
        </p:txBody>
      </p:sp>
      <p:sp>
        <p:nvSpPr>
          <p:cNvPr id="5" name="CasellaDiTesto 4"/>
          <p:cNvSpPr txBox="1"/>
          <p:nvPr/>
        </p:nvSpPr>
        <p:spPr>
          <a:xfrm>
            <a:off x="1676400" y="1981200"/>
            <a:ext cx="6244769" cy="3554819"/>
          </a:xfrm>
          <a:prstGeom prst="rect">
            <a:avLst/>
          </a:prstGeom>
          <a:noFill/>
        </p:spPr>
        <p:txBody>
          <a:bodyPr wrap="square" rtlCol="0">
            <a:spAutoFit/>
          </a:bodyPr>
          <a:lstStyle/>
          <a:p>
            <a:r>
              <a:rPr lang="en-GB" sz="1500" b="1" dirty="0" smtClean="0">
                <a:latin typeface="Times"/>
                <a:cs typeface="Times"/>
              </a:rPr>
              <a:t>Developed by  </a:t>
            </a:r>
          </a:p>
          <a:p>
            <a:r>
              <a:rPr lang="en-GB" sz="1500" dirty="0" smtClean="0">
                <a:latin typeface="Times"/>
                <a:cs typeface="Times"/>
              </a:rPr>
              <a:t>Alfonso Molina</a:t>
            </a:r>
          </a:p>
          <a:p>
            <a:endParaRPr lang="en-GB" sz="1500" dirty="0" smtClean="0">
              <a:latin typeface="Times"/>
              <a:cs typeface="Times"/>
            </a:endParaRPr>
          </a:p>
          <a:p>
            <a:r>
              <a:rPr lang="en-GB" sz="1500" b="1" dirty="0" smtClean="0">
                <a:latin typeface="Times"/>
                <a:cs typeface="Times"/>
              </a:rPr>
              <a:t>Sources</a:t>
            </a:r>
          </a:p>
          <a:p>
            <a:r>
              <a:rPr lang="en-GB" sz="1500" dirty="0" smtClean="0">
                <a:latin typeface="Times"/>
                <a:cs typeface="Times"/>
              </a:rPr>
              <a:t>Various Quotation Websites</a:t>
            </a:r>
          </a:p>
          <a:p>
            <a:r>
              <a:rPr lang="en-GB" sz="1500" dirty="0" smtClean="0">
                <a:latin typeface="Times"/>
                <a:cs typeface="Times"/>
              </a:rPr>
              <a:t>Various Poetry Websites</a:t>
            </a:r>
          </a:p>
          <a:p>
            <a:r>
              <a:rPr lang="en-GB" sz="1500" dirty="0" smtClean="0">
                <a:latin typeface="Times"/>
                <a:cs typeface="Times"/>
              </a:rPr>
              <a:t>Various websites with images relating to the concept of Ideation</a:t>
            </a:r>
          </a:p>
          <a:p>
            <a:endParaRPr lang="en-GB" sz="1500" dirty="0" smtClean="0">
              <a:latin typeface="Times"/>
              <a:cs typeface="Times"/>
            </a:endParaRPr>
          </a:p>
          <a:p>
            <a:endParaRPr lang="en-GB" sz="1500" dirty="0" smtClean="0">
              <a:latin typeface="Times"/>
              <a:cs typeface="Times"/>
            </a:endParaRPr>
          </a:p>
          <a:p>
            <a:r>
              <a:rPr lang="en-GB" sz="1500" b="1" dirty="0" smtClean="0">
                <a:latin typeface="Times"/>
                <a:cs typeface="Times"/>
              </a:rPr>
              <a:t>Copyright</a:t>
            </a:r>
          </a:p>
          <a:p>
            <a:r>
              <a:rPr lang="en-GB" sz="1500" dirty="0" smtClean="0">
                <a:latin typeface="Times"/>
                <a:cs typeface="Times"/>
              </a:rPr>
              <a:t>This micro-module has been developed with the purpose of contributing to the personal and collective growth of all people, young and old.  It is free to use. I have picked material freely from the web, without regard for copyright, in the hope that all authors will be happy to contribute to such a purpose.  When this is not the case, please contact the author at </a:t>
            </a:r>
            <a:r>
              <a:rPr lang="en-GB" sz="1500" dirty="0" err="1" smtClean="0">
                <a:latin typeface="Times"/>
                <a:cs typeface="Times"/>
              </a:rPr>
              <a:t>A.Molina@ed.ac.uk</a:t>
            </a:r>
            <a:endParaRPr lang="en-GB" sz="1500" dirty="0">
              <a:latin typeface="Times"/>
              <a:cs typeface="Time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905000" y="609600"/>
            <a:ext cx="4796753" cy="533400"/>
          </a:xfrm>
        </p:spPr>
        <p:txBody>
          <a:bodyPr>
            <a:normAutofit/>
          </a:bodyPr>
          <a:lstStyle/>
          <a:p>
            <a:r>
              <a:rPr lang="en-GB" sz="2300" b="1" dirty="0" smtClean="0">
                <a:solidFill>
                  <a:srgbClr val="800000"/>
                </a:solidFill>
                <a:latin typeface="Times"/>
                <a:cs typeface="Times"/>
              </a:rPr>
              <a:t>Didactic Suggestions (1)</a:t>
            </a:r>
            <a:endParaRPr lang="en-GB" sz="2300" b="1" dirty="0">
              <a:solidFill>
                <a:srgbClr val="800000"/>
              </a:solidFill>
              <a:latin typeface="Times"/>
              <a:cs typeface="Times"/>
            </a:endParaRPr>
          </a:p>
        </p:txBody>
      </p:sp>
      <p:sp>
        <p:nvSpPr>
          <p:cNvPr id="5" name="CasellaDiTesto 4"/>
          <p:cNvSpPr txBox="1"/>
          <p:nvPr/>
        </p:nvSpPr>
        <p:spPr>
          <a:xfrm>
            <a:off x="990600" y="2362200"/>
            <a:ext cx="7162800" cy="3970318"/>
          </a:xfrm>
          <a:prstGeom prst="rect">
            <a:avLst/>
          </a:prstGeom>
          <a:noFill/>
        </p:spPr>
        <p:txBody>
          <a:bodyPr wrap="square" rtlCol="0">
            <a:spAutoFit/>
          </a:bodyPr>
          <a:lstStyle/>
          <a:p>
            <a:r>
              <a:rPr lang="en-GB" sz="1400" b="1" dirty="0" smtClean="0">
                <a:latin typeface="Times"/>
                <a:cs typeface="Times"/>
              </a:rPr>
              <a:t>(I) Try to start by connecting with the current state of knowledge and experience of the individual in the group/</a:t>
            </a:r>
            <a:r>
              <a:rPr lang="en-GB" sz="1400" b="1" dirty="0" err="1" smtClean="0">
                <a:latin typeface="Times"/>
                <a:cs typeface="Times"/>
              </a:rPr>
              <a:t>s</a:t>
            </a:r>
            <a:r>
              <a:rPr lang="en-GB" sz="1400" b="1" dirty="0" smtClean="0">
                <a:latin typeface="Times"/>
                <a:cs typeface="Times"/>
              </a:rPr>
              <a:t>.  This micro-module focuses on </a:t>
            </a:r>
            <a:r>
              <a:rPr lang="en-GB" sz="1400" b="1" dirty="0" smtClean="0">
                <a:solidFill>
                  <a:srgbClr val="800000"/>
                </a:solidFill>
                <a:latin typeface="Times"/>
                <a:cs typeface="Times"/>
              </a:rPr>
              <a:t>Ideation </a:t>
            </a:r>
            <a:r>
              <a:rPr lang="en-GB" sz="1400" b="1" dirty="0" smtClean="0">
                <a:latin typeface="Times"/>
                <a:cs typeface="Times"/>
              </a:rPr>
              <a:t>at a fairly broad-level and constitutes a step into the detailed understanding of the entire process of problem solving.</a:t>
            </a:r>
          </a:p>
          <a:p>
            <a:endParaRPr lang="en-GB" sz="1400" dirty="0" smtClean="0">
              <a:latin typeface="Times"/>
              <a:cs typeface="Times"/>
            </a:endParaRPr>
          </a:p>
          <a:p>
            <a:pPr marL="342900" indent="-342900">
              <a:buAutoNum type="arabicParenBoth"/>
            </a:pPr>
            <a:r>
              <a:rPr lang="en-GB" sz="1400" dirty="0" smtClean="0">
                <a:latin typeface="Times"/>
                <a:cs typeface="Times"/>
              </a:rPr>
              <a:t>Organize students into group/</a:t>
            </a:r>
            <a:r>
              <a:rPr lang="en-GB" sz="1400" dirty="0" err="1" smtClean="0">
                <a:latin typeface="Times"/>
                <a:cs typeface="Times"/>
              </a:rPr>
              <a:t>s</a:t>
            </a:r>
            <a:r>
              <a:rPr lang="en-GB" sz="1400" dirty="0" smtClean="0">
                <a:latin typeface="Times"/>
                <a:cs typeface="Times"/>
              </a:rPr>
              <a:t> of 4 or 5. </a:t>
            </a:r>
          </a:p>
          <a:p>
            <a:endParaRPr lang="en-GB" sz="1400" dirty="0" smtClean="0">
              <a:latin typeface="Times"/>
              <a:cs typeface="Times"/>
            </a:endParaRPr>
          </a:p>
          <a:p>
            <a:pPr marL="342900" indent="-342900">
              <a:buAutoNum type="arabicParenBoth" startAt="2"/>
            </a:pPr>
            <a:r>
              <a:rPr lang="en-GB" sz="1400" dirty="0" smtClean="0">
                <a:latin typeface="Times"/>
                <a:cs typeface="Times"/>
              </a:rPr>
              <a:t>Ask the participants in the group/</a:t>
            </a:r>
            <a:r>
              <a:rPr lang="en-GB" sz="1400" dirty="0" err="1" smtClean="0">
                <a:latin typeface="Times"/>
                <a:cs typeface="Times"/>
              </a:rPr>
              <a:t>s</a:t>
            </a:r>
            <a:r>
              <a:rPr lang="en-GB" sz="1400" dirty="0" smtClean="0">
                <a:latin typeface="Times"/>
                <a:cs typeface="Times"/>
              </a:rPr>
              <a:t> to explore their own broad understanding of the Ideation process (i.e., problems + solutions).  Each participant should reflect on an experience of ideation and try to identify major phases. All participants in the group discuss the results and try to produce a common understanding of the major phases.</a:t>
            </a:r>
          </a:p>
          <a:p>
            <a:pPr marL="342900" indent="-342900">
              <a:buAutoNum type="arabicParenBoth" startAt="2"/>
            </a:pPr>
            <a:endParaRPr lang="en-GB" sz="1400" dirty="0" smtClean="0">
              <a:latin typeface="Times"/>
              <a:cs typeface="Times"/>
            </a:endParaRPr>
          </a:p>
          <a:p>
            <a:pPr marL="342900" indent="-342900">
              <a:buAutoNum type="arabicParenBoth" startAt="2"/>
            </a:pPr>
            <a:r>
              <a:rPr lang="en-GB" sz="1400" dirty="0" smtClean="0">
                <a:latin typeface="Times"/>
                <a:cs typeface="Times"/>
              </a:rPr>
              <a:t>Ask the groups to reflect about the relationships between the different phases in the Ideation Process. Are they always linear and sequential?  Can they identify a case or experience when the relationship between phases was not sequential?</a:t>
            </a:r>
          </a:p>
          <a:p>
            <a:pPr marL="342900" indent="-342900"/>
            <a:endParaRPr lang="en-GB" sz="1400" dirty="0" smtClean="0">
              <a:latin typeface="Times"/>
              <a:cs typeface="Times"/>
            </a:endParaRPr>
          </a:p>
          <a:p>
            <a:pPr marL="342900" indent="-342900">
              <a:buAutoNum type="arabicParenBoth" startAt="2"/>
            </a:pPr>
            <a:r>
              <a:rPr lang="en-GB" sz="1400" dirty="0" smtClean="0">
                <a:latin typeface="Times"/>
                <a:cs typeface="Times"/>
              </a:rPr>
              <a:t>All groups convene and each group presents the results to the others, explaining their reasons. Can the general discussion produce one agreed idea of the major phases and their relationships in a process of ideation?</a:t>
            </a:r>
          </a:p>
        </p:txBody>
      </p:sp>
      <p:sp>
        <p:nvSpPr>
          <p:cNvPr id="10" name="Rettangolo arrotondato 9"/>
          <p:cNvSpPr/>
          <p:nvPr/>
        </p:nvSpPr>
        <p:spPr>
          <a:xfrm>
            <a:off x="762000" y="1143000"/>
            <a:ext cx="7543800" cy="990600"/>
          </a:xfrm>
          <a:prstGeom prst="round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500" dirty="0" smtClean="0">
                <a:latin typeface="Times"/>
                <a:cs typeface="Times"/>
              </a:rPr>
              <a:t>These are </a:t>
            </a:r>
            <a:r>
              <a:rPr lang="en-GB" sz="1400" dirty="0" smtClean="0">
                <a:latin typeface="Times"/>
                <a:cs typeface="Times"/>
              </a:rPr>
              <a:t>only suggestions, any group of learners is free to experiment with the use of the micro-module. The types, number and order of use of the elements in the micro-module are open to choice.  Depending on the learning strategy adopted, elements can be also eliminated or added. For this purpose, the micro-modules can be copied and modified.</a:t>
            </a:r>
            <a:endParaRPr lang="en-GB" sz="1400" dirty="0">
              <a:latin typeface="Times"/>
              <a:cs typeface="Times"/>
            </a:endParaRPr>
          </a:p>
        </p:txBody>
      </p:sp>
      <p:sp>
        <p:nvSpPr>
          <p:cNvPr id="11" name="Rettangolo arrotondato 10"/>
          <p:cNvSpPr/>
          <p:nvPr/>
        </p:nvSpPr>
        <p:spPr>
          <a:xfrm>
            <a:off x="762000" y="2286000"/>
            <a:ext cx="7543800" cy="4114800"/>
          </a:xfrm>
          <a:prstGeom prst="roundRect">
            <a:avLst/>
          </a:prstGeom>
          <a:noFill/>
          <a:ln w="12700" cap="flat" cmpd="sng" algn="ctr">
            <a:solidFill>
              <a:schemeClr val="accent1">
                <a:shade val="95000"/>
                <a:satMod val="10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981200" y="533400"/>
            <a:ext cx="4796753" cy="457200"/>
          </a:xfrm>
        </p:spPr>
        <p:txBody>
          <a:bodyPr>
            <a:normAutofit/>
          </a:bodyPr>
          <a:lstStyle/>
          <a:p>
            <a:r>
              <a:rPr lang="en-GB" sz="2300" b="1" dirty="0" smtClean="0">
                <a:solidFill>
                  <a:srgbClr val="800000"/>
                </a:solidFill>
                <a:latin typeface="Times"/>
                <a:cs typeface="Times"/>
              </a:rPr>
              <a:t>Didactic Suggestions (2)</a:t>
            </a:r>
            <a:endParaRPr lang="en-GB" sz="2300" b="1" dirty="0">
              <a:solidFill>
                <a:srgbClr val="800000"/>
              </a:solidFill>
              <a:latin typeface="Times"/>
              <a:cs typeface="Times"/>
            </a:endParaRPr>
          </a:p>
        </p:txBody>
      </p:sp>
      <p:sp>
        <p:nvSpPr>
          <p:cNvPr id="5" name="CasellaDiTesto 4"/>
          <p:cNvSpPr txBox="1"/>
          <p:nvPr/>
        </p:nvSpPr>
        <p:spPr>
          <a:xfrm>
            <a:off x="990600" y="1219201"/>
            <a:ext cx="7086600" cy="5062924"/>
          </a:xfrm>
          <a:prstGeom prst="rect">
            <a:avLst/>
          </a:prstGeom>
          <a:noFill/>
        </p:spPr>
        <p:txBody>
          <a:bodyPr wrap="square" rtlCol="0">
            <a:spAutoFit/>
          </a:bodyPr>
          <a:lstStyle/>
          <a:p>
            <a:r>
              <a:rPr lang="en-GB" sz="1400" b="1" dirty="0" smtClean="0">
                <a:latin typeface="Times"/>
                <a:cs typeface="Times"/>
              </a:rPr>
              <a:t>(II) Use the micro-module “The Process of Ideation” to reinforce and deepen the broad understanding of the concept of Ideation Process</a:t>
            </a:r>
          </a:p>
          <a:p>
            <a:pPr marL="342900" indent="-342900">
              <a:buAutoNum type="arabicParenBoth" startAt="4"/>
            </a:pPr>
            <a:endParaRPr lang="en-GB" sz="1400" dirty="0" smtClean="0">
              <a:latin typeface="Times"/>
              <a:cs typeface="Times"/>
            </a:endParaRPr>
          </a:p>
          <a:p>
            <a:pPr marL="342900" indent="-342900">
              <a:buAutoNum type="arabicParenBoth"/>
            </a:pPr>
            <a:r>
              <a:rPr lang="en-GB" sz="1400" dirty="0" smtClean="0">
                <a:latin typeface="Times"/>
                <a:cs typeface="Times"/>
              </a:rPr>
              <a:t>Introduce the micro-module “The Process of Ideation” to the participants, explaining its multimedia, multi-dimensional, multi-role, multi-didactic intention.  </a:t>
            </a:r>
          </a:p>
          <a:p>
            <a:pPr marL="342900" indent="-342900">
              <a:buAutoNum type="arabicParenBoth"/>
            </a:pPr>
            <a:endParaRPr lang="en-GB" sz="1400" dirty="0" smtClean="0">
              <a:latin typeface="Times"/>
              <a:cs typeface="Times"/>
            </a:endParaRPr>
          </a:p>
          <a:p>
            <a:pPr marL="342900" indent="-342900">
              <a:buAutoNum type="arabicParenBoth"/>
            </a:pPr>
            <a:r>
              <a:rPr lang="en-GB" sz="1400" dirty="0" smtClean="0">
                <a:latin typeface="Times"/>
                <a:cs typeface="Times"/>
              </a:rPr>
              <a:t>Ask the participants in the group/</a:t>
            </a:r>
            <a:r>
              <a:rPr lang="en-GB" sz="1400" dirty="0" err="1" smtClean="0">
                <a:latin typeface="Times"/>
                <a:cs typeface="Times"/>
              </a:rPr>
              <a:t>s</a:t>
            </a:r>
            <a:r>
              <a:rPr lang="en-GB" sz="1400" dirty="0" smtClean="0">
                <a:latin typeface="Times"/>
                <a:cs typeface="Times"/>
              </a:rPr>
              <a:t> to explore the micro-module searching, focusing their attention and reflecting on those elements they find most effective in reinforcing and deepening their understanding of the concept of ideation Process.  </a:t>
            </a:r>
          </a:p>
          <a:p>
            <a:pPr marL="342900" indent="-342900">
              <a:buAutoNum type="arabicParenBoth"/>
            </a:pPr>
            <a:endParaRPr lang="en-GB" sz="1400" dirty="0" smtClean="0">
              <a:latin typeface="Times"/>
              <a:cs typeface="Times"/>
            </a:endParaRPr>
          </a:p>
          <a:p>
            <a:pPr marL="342900" indent="-342900">
              <a:buAutoNum type="arabicParenBoth"/>
            </a:pPr>
            <a:r>
              <a:rPr lang="en-GB" sz="1400" dirty="0" smtClean="0">
                <a:latin typeface="Times"/>
                <a:cs typeface="Times"/>
              </a:rPr>
              <a:t>Each participant tells their groups about their first two choices of “most effective elements” and explain why they have selected them.  The participants reflect collectively about their choices and their reasons. If some participants do not find the types of elements most appropriate to them, they can tell about those element and, even better, find them and contribute them to the micro-module.</a:t>
            </a:r>
          </a:p>
          <a:p>
            <a:pPr marL="342900" indent="-342900">
              <a:buAutoNum type="arabicParenBoth"/>
            </a:pPr>
            <a:endParaRPr lang="en-GB" sz="1400" dirty="0" smtClean="0">
              <a:latin typeface="Times"/>
              <a:cs typeface="Times"/>
            </a:endParaRPr>
          </a:p>
          <a:p>
            <a:pPr marL="342900" indent="-342900">
              <a:buAutoNum type="arabicParenBoth" startAt="4"/>
            </a:pPr>
            <a:r>
              <a:rPr lang="en-GB" sz="1400" dirty="0" smtClean="0">
                <a:latin typeface="Times"/>
                <a:cs typeface="Times"/>
              </a:rPr>
              <a:t>The groups convene and share their results by selecting and presenting 2 choices of “most effective elements” per group, along with their conclusions as to why different people may have different preferences regarding elements and ways of learning.</a:t>
            </a:r>
          </a:p>
          <a:p>
            <a:pPr marL="342900" indent="-342900">
              <a:buAutoNum type="arabicParenBoth" startAt="4"/>
            </a:pPr>
            <a:endParaRPr lang="en-GB" sz="1400" dirty="0" smtClean="0">
              <a:latin typeface="Times"/>
              <a:cs typeface="Times"/>
            </a:endParaRPr>
          </a:p>
          <a:p>
            <a:pPr marL="342900" indent="-342900">
              <a:buAutoNum type="arabicParenBoth" startAt="4"/>
            </a:pPr>
            <a:r>
              <a:rPr lang="en-GB" sz="1400" dirty="0" smtClean="0">
                <a:latin typeface="Times"/>
                <a:cs typeface="Times"/>
              </a:rPr>
              <a:t>Participants fill in the brief questionnaire about their preferences regarding the elements in the micro-module</a:t>
            </a:r>
          </a:p>
          <a:p>
            <a:pPr marL="342900" indent="-342900">
              <a:buAutoNum type="arabicParenBoth"/>
            </a:pPr>
            <a:endParaRPr lang="it-IT" sz="1500" dirty="0" smtClean="0">
              <a:latin typeface="Times"/>
              <a:cs typeface="Times"/>
            </a:endParaRPr>
          </a:p>
        </p:txBody>
      </p:sp>
      <p:sp>
        <p:nvSpPr>
          <p:cNvPr id="6" name="Rettangolo arrotondato 5"/>
          <p:cNvSpPr/>
          <p:nvPr/>
        </p:nvSpPr>
        <p:spPr>
          <a:xfrm>
            <a:off x="609600" y="1066800"/>
            <a:ext cx="7924800" cy="5181600"/>
          </a:xfrm>
          <a:prstGeom prst="roundRect">
            <a:avLst/>
          </a:prstGeom>
          <a:noFill/>
          <a:ln w="12700" cap="flat" cmpd="sng" algn="ctr">
            <a:solidFill>
              <a:schemeClr val="accent1">
                <a:shade val="95000"/>
                <a:satMod val="10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057400" y="2819400"/>
            <a:ext cx="4572000" cy="533400"/>
          </a:xfrm>
        </p:spPr>
        <p:txBody>
          <a:bodyPr>
            <a:noAutofit/>
          </a:bodyPr>
          <a:lstStyle/>
          <a:p>
            <a:r>
              <a:rPr lang="en-GB" sz="2500" b="1" dirty="0" smtClean="0">
                <a:solidFill>
                  <a:srgbClr val="800000"/>
                </a:solidFill>
                <a:latin typeface="Times"/>
                <a:cs typeface="Times"/>
              </a:rPr>
              <a:t>The Process of Ideation</a:t>
            </a:r>
          </a:p>
          <a:p>
            <a:endParaRPr lang="en-GB" sz="2500" b="1" dirty="0">
              <a:solidFill>
                <a:srgbClr val="800000"/>
              </a:solidFill>
              <a:latin typeface="Times"/>
              <a:cs typeface="Time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ttangolo arrotondato 50"/>
          <p:cNvSpPr/>
          <p:nvPr/>
        </p:nvSpPr>
        <p:spPr>
          <a:xfrm>
            <a:off x="1066800" y="2286000"/>
            <a:ext cx="4343400" cy="4343400"/>
          </a:xfrm>
          <a:prstGeom prst="roundRect">
            <a:avLst/>
          </a:prstGeom>
          <a:gradFill flip="none" rotWithShape="1">
            <a:gsLst>
              <a:gs pos="0">
                <a:schemeClr val="accent3">
                  <a:tint val="50000"/>
                  <a:satMod val="300000"/>
                  <a:alpha val="65000"/>
                </a:schemeClr>
              </a:gs>
              <a:gs pos="35000">
                <a:schemeClr val="accent3">
                  <a:tint val="37000"/>
                  <a:satMod val="300000"/>
                  <a:alpha val="65000"/>
                </a:schemeClr>
              </a:gs>
              <a:gs pos="100000">
                <a:schemeClr val="accent3">
                  <a:tint val="15000"/>
                  <a:satMod val="350000"/>
                  <a:alpha val="65000"/>
                </a:schemeClr>
              </a:gs>
            </a:gsLst>
            <a:lin ang="16200000" scaled="1"/>
            <a:tileRect/>
          </a:gradFill>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a:p>
        </p:txBody>
      </p:sp>
      <p:cxnSp>
        <p:nvCxnSpPr>
          <p:cNvPr id="15" name="Connettore 2 14"/>
          <p:cNvCxnSpPr>
            <a:stCxn id="22" idx="2"/>
          </p:cNvCxnSpPr>
          <p:nvPr/>
        </p:nvCxnSpPr>
        <p:spPr>
          <a:xfrm rot="5400000">
            <a:off x="1905000" y="3886200"/>
            <a:ext cx="609600" cy="1588"/>
          </a:xfrm>
          <a:prstGeom prst="straightConnector1">
            <a:avLst/>
          </a:prstGeom>
          <a:ln>
            <a:headEnd type="none" w="med" len="med"/>
            <a:tailEnd type="arrow" w="med" len="med"/>
          </a:ln>
        </p:spPr>
        <p:style>
          <a:lnRef idx="2">
            <a:schemeClr val="accent3"/>
          </a:lnRef>
          <a:fillRef idx="0">
            <a:schemeClr val="accent3"/>
          </a:fillRef>
          <a:effectRef idx="1">
            <a:schemeClr val="accent3"/>
          </a:effectRef>
          <a:fontRef idx="minor">
            <a:schemeClr val="tx1"/>
          </a:fontRef>
        </p:style>
      </p:cxnSp>
      <p:cxnSp>
        <p:nvCxnSpPr>
          <p:cNvPr id="16" name="Connettore 2 15"/>
          <p:cNvCxnSpPr>
            <a:endCxn id="26" idx="2"/>
          </p:cNvCxnSpPr>
          <p:nvPr/>
        </p:nvCxnSpPr>
        <p:spPr>
          <a:xfrm rot="16200000" flipV="1">
            <a:off x="4153694" y="5295106"/>
            <a:ext cx="685800" cy="1588"/>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18" name="Connettore 2 17"/>
          <p:cNvCxnSpPr>
            <a:endCxn id="24" idx="0"/>
          </p:cNvCxnSpPr>
          <p:nvPr/>
        </p:nvCxnSpPr>
        <p:spPr>
          <a:xfrm rot="5400000">
            <a:off x="1828800" y="5257800"/>
            <a:ext cx="762000" cy="1588"/>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20" name="Connettore 2 19"/>
          <p:cNvCxnSpPr/>
          <p:nvPr/>
        </p:nvCxnSpPr>
        <p:spPr>
          <a:xfrm>
            <a:off x="2819400" y="6019800"/>
            <a:ext cx="1066800" cy="1588"/>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21" name="Connettore 2 20"/>
          <p:cNvCxnSpPr>
            <a:stCxn id="26" idx="0"/>
          </p:cNvCxnSpPr>
          <p:nvPr/>
        </p:nvCxnSpPr>
        <p:spPr>
          <a:xfrm rot="5400000" flipH="1" flipV="1">
            <a:off x="4191794" y="3886200"/>
            <a:ext cx="608806" cy="794"/>
          </a:xfrm>
          <a:prstGeom prst="straightConnector1">
            <a:avLst/>
          </a:prstGeom>
          <a:ln>
            <a:headEnd type="none" w="med" len="med"/>
            <a:tailEnd type="arrow" w="med" len="med"/>
          </a:ln>
        </p:spPr>
        <p:style>
          <a:lnRef idx="2">
            <a:schemeClr val="accent3"/>
          </a:lnRef>
          <a:fillRef idx="0">
            <a:schemeClr val="accent3"/>
          </a:fillRef>
          <a:effectRef idx="1">
            <a:schemeClr val="accent3"/>
          </a:effectRef>
          <a:fontRef idx="minor">
            <a:schemeClr val="tx1"/>
          </a:fontRef>
        </p:style>
      </p:cxnSp>
      <p:sp>
        <p:nvSpPr>
          <p:cNvPr id="22" name="Rettangolo arrotondato 21"/>
          <p:cNvSpPr/>
          <p:nvPr/>
        </p:nvSpPr>
        <p:spPr>
          <a:xfrm>
            <a:off x="1600200" y="2819400"/>
            <a:ext cx="1219200" cy="762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100" b="1" dirty="0" smtClean="0">
                <a:latin typeface="Times"/>
                <a:cs typeface="Times"/>
              </a:rPr>
              <a:t>Open Problem / Opportunity Identification</a:t>
            </a:r>
            <a:endParaRPr lang="en-GB" sz="1100" b="1" dirty="0">
              <a:latin typeface="Times"/>
              <a:cs typeface="Times"/>
            </a:endParaRPr>
          </a:p>
        </p:txBody>
      </p:sp>
      <p:sp>
        <p:nvSpPr>
          <p:cNvPr id="23" name="Rettangolo arrotondato 22"/>
          <p:cNvSpPr/>
          <p:nvPr/>
        </p:nvSpPr>
        <p:spPr>
          <a:xfrm>
            <a:off x="1600200" y="4191000"/>
            <a:ext cx="1219200" cy="762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100" b="1" dirty="0" smtClean="0">
                <a:latin typeface="Times"/>
                <a:cs typeface="Times"/>
              </a:rPr>
              <a:t>Problem/</a:t>
            </a:r>
            <a:r>
              <a:rPr lang="en-GB" sz="1100" b="1" dirty="0" err="1" smtClean="0">
                <a:latin typeface="Times"/>
                <a:cs typeface="Times"/>
              </a:rPr>
              <a:t>s</a:t>
            </a:r>
            <a:r>
              <a:rPr lang="en-GB" sz="1100" b="1" dirty="0" smtClean="0">
                <a:latin typeface="Times"/>
                <a:cs typeface="Times"/>
              </a:rPr>
              <a:t> Assessment &amp; Selection </a:t>
            </a:r>
            <a:endParaRPr lang="en-GB" sz="1100" b="1" dirty="0">
              <a:latin typeface="Times"/>
              <a:cs typeface="Times"/>
            </a:endParaRPr>
          </a:p>
        </p:txBody>
      </p:sp>
      <p:sp>
        <p:nvSpPr>
          <p:cNvPr id="24" name="Rettangolo arrotondato 23"/>
          <p:cNvSpPr/>
          <p:nvPr/>
        </p:nvSpPr>
        <p:spPr>
          <a:xfrm>
            <a:off x="1600200" y="5638800"/>
            <a:ext cx="1219200" cy="762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100" b="1" dirty="0" smtClean="0">
                <a:latin typeface="Times"/>
                <a:cs typeface="Times"/>
              </a:rPr>
              <a:t>Problem Root-Cause Definition</a:t>
            </a:r>
            <a:endParaRPr lang="en-GB" sz="1100" b="1" dirty="0">
              <a:latin typeface="Times"/>
              <a:cs typeface="Times"/>
            </a:endParaRPr>
          </a:p>
        </p:txBody>
      </p:sp>
      <p:sp>
        <p:nvSpPr>
          <p:cNvPr id="25" name="Rettangolo arrotondato 24"/>
          <p:cNvSpPr/>
          <p:nvPr/>
        </p:nvSpPr>
        <p:spPr>
          <a:xfrm>
            <a:off x="3886200" y="5638800"/>
            <a:ext cx="1219200" cy="762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100" b="1" dirty="0" smtClean="0">
                <a:latin typeface="Times"/>
                <a:cs typeface="Times"/>
              </a:rPr>
              <a:t>Open Potential Solutions Identification</a:t>
            </a:r>
            <a:endParaRPr lang="en-GB" sz="1100" b="1" dirty="0">
              <a:latin typeface="Times"/>
              <a:cs typeface="Times"/>
            </a:endParaRPr>
          </a:p>
        </p:txBody>
      </p:sp>
      <p:sp>
        <p:nvSpPr>
          <p:cNvPr id="26" name="Rettangolo arrotondato 25"/>
          <p:cNvSpPr/>
          <p:nvPr/>
        </p:nvSpPr>
        <p:spPr>
          <a:xfrm>
            <a:off x="3886200" y="4191000"/>
            <a:ext cx="1219200" cy="762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100" b="1" dirty="0" smtClean="0">
                <a:latin typeface="Times"/>
                <a:cs typeface="Times"/>
              </a:rPr>
              <a:t>Potential Solutions Assessment &amp; Selection</a:t>
            </a:r>
            <a:endParaRPr lang="en-GB" sz="1100" b="1" dirty="0">
              <a:latin typeface="Times"/>
              <a:cs typeface="Times"/>
            </a:endParaRPr>
          </a:p>
        </p:txBody>
      </p:sp>
      <p:sp>
        <p:nvSpPr>
          <p:cNvPr id="27" name="Rettangolo arrotondato 26"/>
          <p:cNvSpPr/>
          <p:nvPr/>
        </p:nvSpPr>
        <p:spPr>
          <a:xfrm>
            <a:off x="3886200" y="2819400"/>
            <a:ext cx="1219200" cy="762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100" b="1" dirty="0" smtClean="0">
                <a:latin typeface="Times"/>
                <a:cs typeface="Times"/>
              </a:rPr>
              <a:t>Clear Definition of Potential Solution</a:t>
            </a:r>
            <a:endParaRPr lang="en-GB" sz="1100" b="1" dirty="0">
              <a:latin typeface="Times"/>
              <a:cs typeface="Times"/>
            </a:endParaRPr>
          </a:p>
        </p:txBody>
      </p:sp>
      <p:sp>
        <p:nvSpPr>
          <p:cNvPr id="28" name="Rettangolo arrotondato 27"/>
          <p:cNvSpPr/>
          <p:nvPr/>
        </p:nvSpPr>
        <p:spPr>
          <a:xfrm>
            <a:off x="5943600" y="2286000"/>
            <a:ext cx="2286000" cy="3276600"/>
          </a:xfrm>
          <a:prstGeom prst="roundRect">
            <a:avLst/>
          </a:prstGeom>
          <a:gradFill flip="none" rotWithShape="1">
            <a:gsLst>
              <a:gs pos="0">
                <a:schemeClr val="accent3">
                  <a:tint val="50000"/>
                  <a:satMod val="300000"/>
                  <a:alpha val="18000"/>
                </a:schemeClr>
              </a:gs>
              <a:gs pos="35000">
                <a:schemeClr val="accent3">
                  <a:tint val="37000"/>
                  <a:satMod val="300000"/>
                  <a:alpha val="18000"/>
                </a:schemeClr>
              </a:gs>
              <a:gs pos="100000">
                <a:schemeClr val="accent3">
                  <a:tint val="15000"/>
                  <a:satMod val="350000"/>
                  <a:alpha val="18000"/>
                </a:schemeClr>
              </a:gs>
            </a:gsLst>
            <a:lin ang="16200000" scaled="1"/>
            <a:tileRect/>
          </a:gradFill>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sz="1100" b="1" dirty="0">
              <a:latin typeface="Times"/>
              <a:cs typeface="Times"/>
            </a:endParaRPr>
          </a:p>
        </p:txBody>
      </p:sp>
      <p:cxnSp>
        <p:nvCxnSpPr>
          <p:cNvPr id="59" name="Connettore 2 58"/>
          <p:cNvCxnSpPr>
            <a:endCxn id="43" idx="1"/>
          </p:cNvCxnSpPr>
          <p:nvPr/>
        </p:nvCxnSpPr>
        <p:spPr>
          <a:xfrm>
            <a:off x="5105400" y="3200400"/>
            <a:ext cx="1371600" cy="1588"/>
          </a:xfrm>
          <a:prstGeom prst="straightConnector1">
            <a:avLst/>
          </a:prstGeom>
          <a:ln w="25400" cap="flat" cmpd="sng" algn="ctr">
            <a:solidFill>
              <a:schemeClr val="accent3">
                <a:alpha val="49000"/>
              </a:schemeClr>
            </a:solidFill>
            <a:prstDash val="dash"/>
            <a:round/>
            <a:headEnd type="none" w="med" len="med"/>
            <a:tailEnd type="arrow" w="med" len="med"/>
          </a:ln>
        </p:spPr>
        <p:style>
          <a:lnRef idx="2">
            <a:schemeClr val="accent3"/>
          </a:lnRef>
          <a:fillRef idx="0">
            <a:schemeClr val="accent3"/>
          </a:fillRef>
          <a:effectRef idx="1">
            <a:schemeClr val="accent3"/>
          </a:effectRef>
          <a:fontRef idx="minor">
            <a:schemeClr val="tx1"/>
          </a:fontRef>
        </p:style>
      </p:cxnSp>
      <p:sp>
        <p:nvSpPr>
          <p:cNvPr id="60" name="Ovale 59"/>
          <p:cNvSpPr/>
          <p:nvPr/>
        </p:nvSpPr>
        <p:spPr>
          <a:xfrm>
            <a:off x="1371600" y="2667000"/>
            <a:ext cx="381000" cy="304800"/>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dirty="0" smtClean="0">
                <a:latin typeface="Times"/>
                <a:cs typeface="Times"/>
              </a:rPr>
              <a:t>1</a:t>
            </a:r>
            <a:endParaRPr lang="en-GB" sz="1200" b="1" dirty="0">
              <a:latin typeface="Times"/>
              <a:cs typeface="Times"/>
            </a:endParaRPr>
          </a:p>
        </p:txBody>
      </p:sp>
      <p:sp>
        <p:nvSpPr>
          <p:cNvPr id="61" name="Ovale 60"/>
          <p:cNvSpPr/>
          <p:nvPr/>
        </p:nvSpPr>
        <p:spPr>
          <a:xfrm>
            <a:off x="1447800" y="4114800"/>
            <a:ext cx="381000" cy="304800"/>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dirty="0" smtClean="0">
                <a:latin typeface="Times"/>
                <a:cs typeface="Times"/>
              </a:rPr>
              <a:t>2</a:t>
            </a:r>
            <a:endParaRPr lang="en-GB" sz="1200" b="1" dirty="0">
              <a:latin typeface="Times"/>
              <a:cs typeface="Times"/>
            </a:endParaRPr>
          </a:p>
        </p:txBody>
      </p:sp>
      <p:sp>
        <p:nvSpPr>
          <p:cNvPr id="62" name="Ovale 61"/>
          <p:cNvSpPr/>
          <p:nvPr/>
        </p:nvSpPr>
        <p:spPr>
          <a:xfrm>
            <a:off x="1447800" y="5486400"/>
            <a:ext cx="381000" cy="304800"/>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dirty="0" smtClean="0">
                <a:latin typeface="Times"/>
                <a:cs typeface="Times"/>
              </a:rPr>
              <a:t>3</a:t>
            </a:r>
            <a:endParaRPr lang="en-GB" sz="1200" b="1" dirty="0">
              <a:latin typeface="Times"/>
              <a:cs typeface="Times"/>
            </a:endParaRPr>
          </a:p>
        </p:txBody>
      </p:sp>
      <p:sp>
        <p:nvSpPr>
          <p:cNvPr id="63" name="Ovale 62"/>
          <p:cNvSpPr/>
          <p:nvPr/>
        </p:nvSpPr>
        <p:spPr>
          <a:xfrm>
            <a:off x="3657600" y="5486400"/>
            <a:ext cx="381000" cy="304800"/>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dirty="0" smtClean="0">
                <a:latin typeface="Times"/>
                <a:cs typeface="Times"/>
              </a:rPr>
              <a:t>4</a:t>
            </a:r>
            <a:endParaRPr lang="en-GB" sz="1200" b="1" dirty="0">
              <a:latin typeface="Times"/>
              <a:cs typeface="Times"/>
            </a:endParaRPr>
          </a:p>
        </p:txBody>
      </p:sp>
      <p:sp>
        <p:nvSpPr>
          <p:cNvPr id="64" name="Ovale 63"/>
          <p:cNvSpPr/>
          <p:nvPr/>
        </p:nvSpPr>
        <p:spPr>
          <a:xfrm>
            <a:off x="3733800" y="4038600"/>
            <a:ext cx="381000" cy="304800"/>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dirty="0" smtClean="0">
                <a:latin typeface="Times"/>
                <a:cs typeface="Times"/>
              </a:rPr>
              <a:t>5</a:t>
            </a:r>
            <a:endParaRPr lang="en-GB" sz="1200" b="1" dirty="0">
              <a:latin typeface="Times"/>
              <a:cs typeface="Times"/>
            </a:endParaRPr>
          </a:p>
        </p:txBody>
      </p:sp>
      <p:sp>
        <p:nvSpPr>
          <p:cNvPr id="65" name="Ovale 64"/>
          <p:cNvSpPr/>
          <p:nvPr/>
        </p:nvSpPr>
        <p:spPr>
          <a:xfrm>
            <a:off x="3657600" y="2667000"/>
            <a:ext cx="381000" cy="304800"/>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dirty="0" smtClean="0">
                <a:latin typeface="Times"/>
                <a:cs typeface="Times"/>
              </a:rPr>
              <a:t>6</a:t>
            </a:r>
            <a:endParaRPr lang="en-GB" sz="1200" b="1" dirty="0">
              <a:latin typeface="Times"/>
              <a:cs typeface="Times"/>
            </a:endParaRPr>
          </a:p>
        </p:txBody>
      </p:sp>
      <p:sp>
        <p:nvSpPr>
          <p:cNvPr id="67" name="CasellaDiTesto 66"/>
          <p:cNvSpPr txBox="1"/>
          <p:nvPr/>
        </p:nvSpPr>
        <p:spPr>
          <a:xfrm>
            <a:off x="2438400" y="685800"/>
            <a:ext cx="4419600" cy="446276"/>
          </a:xfrm>
          <a:prstGeom prst="rect">
            <a:avLst/>
          </a:prstGeom>
          <a:noFill/>
        </p:spPr>
        <p:txBody>
          <a:bodyPr wrap="square" rtlCol="0">
            <a:spAutoFit/>
          </a:bodyPr>
          <a:lstStyle/>
          <a:p>
            <a:pPr algn="ctr"/>
            <a:r>
              <a:rPr lang="en-GB" sz="2300" b="1" dirty="0" smtClean="0">
                <a:solidFill>
                  <a:srgbClr val="800000"/>
                </a:solidFill>
                <a:latin typeface="Times"/>
                <a:cs typeface="Times"/>
              </a:rPr>
              <a:t>The Process of Ideation</a:t>
            </a:r>
          </a:p>
        </p:txBody>
      </p:sp>
      <p:sp>
        <p:nvSpPr>
          <p:cNvPr id="43" name="Rettangolo arrotondato 42"/>
          <p:cNvSpPr/>
          <p:nvPr/>
        </p:nvSpPr>
        <p:spPr>
          <a:xfrm>
            <a:off x="6477000" y="2819400"/>
            <a:ext cx="1219200" cy="762000"/>
          </a:xfrm>
          <a:prstGeom prst="roundRect">
            <a:avLst/>
          </a:prstGeom>
          <a:gradFill flip="none" rotWithShape="1">
            <a:gsLst>
              <a:gs pos="0">
                <a:schemeClr val="accent3">
                  <a:tint val="50000"/>
                  <a:satMod val="300000"/>
                  <a:alpha val="25000"/>
                </a:schemeClr>
              </a:gs>
              <a:gs pos="35000">
                <a:schemeClr val="accent3">
                  <a:tint val="37000"/>
                  <a:satMod val="300000"/>
                  <a:alpha val="25000"/>
                </a:schemeClr>
              </a:gs>
              <a:gs pos="100000">
                <a:schemeClr val="accent3">
                  <a:tint val="15000"/>
                  <a:satMod val="350000"/>
                  <a:alpha val="25000"/>
                </a:schemeClr>
              </a:gs>
            </a:gsLst>
            <a:lin ang="16200000" scaled="1"/>
            <a:tileRect/>
          </a:gradFill>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100" dirty="0" smtClean="0">
                <a:solidFill>
                  <a:schemeClr val="bg1">
                    <a:lumMod val="65000"/>
                  </a:schemeClr>
                </a:solidFill>
                <a:latin typeface="Times"/>
                <a:cs typeface="Times"/>
              </a:rPr>
              <a:t>Prototyping</a:t>
            </a:r>
          </a:p>
          <a:p>
            <a:pPr algn="ctr"/>
            <a:r>
              <a:rPr lang="en-GB" sz="1100" dirty="0" smtClean="0">
                <a:solidFill>
                  <a:schemeClr val="bg1">
                    <a:lumMod val="65000"/>
                  </a:schemeClr>
                </a:solidFill>
                <a:latin typeface="Times"/>
                <a:cs typeface="Times"/>
              </a:rPr>
              <a:t>(Proof of Concept</a:t>
            </a:r>
            <a:r>
              <a:rPr lang="en-GB" sz="1100" b="1" dirty="0" smtClean="0">
                <a:solidFill>
                  <a:schemeClr val="bg1">
                    <a:lumMod val="65000"/>
                  </a:schemeClr>
                </a:solidFill>
                <a:latin typeface="Times"/>
                <a:cs typeface="Times"/>
              </a:rPr>
              <a:t>)</a:t>
            </a:r>
            <a:endParaRPr lang="en-GB" sz="1100" b="1" dirty="0">
              <a:solidFill>
                <a:schemeClr val="bg1">
                  <a:lumMod val="65000"/>
                </a:schemeClr>
              </a:solidFill>
              <a:latin typeface="Times"/>
              <a:cs typeface="Times"/>
            </a:endParaRPr>
          </a:p>
        </p:txBody>
      </p:sp>
      <p:sp>
        <p:nvSpPr>
          <p:cNvPr id="44" name="Rettangolo arrotondato 43"/>
          <p:cNvSpPr/>
          <p:nvPr/>
        </p:nvSpPr>
        <p:spPr>
          <a:xfrm>
            <a:off x="6477000" y="4191000"/>
            <a:ext cx="1219200" cy="762000"/>
          </a:xfrm>
          <a:prstGeom prst="roundRect">
            <a:avLst/>
          </a:prstGeom>
          <a:gradFill flip="none" rotWithShape="1">
            <a:gsLst>
              <a:gs pos="0">
                <a:schemeClr val="accent3">
                  <a:tint val="50000"/>
                  <a:satMod val="300000"/>
                  <a:alpha val="25000"/>
                </a:schemeClr>
              </a:gs>
              <a:gs pos="35000">
                <a:schemeClr val="accent3">
                  <a:tint val="37000"/>
                  <a:satMod val="300000"/>
                  <a:alpha val="25000"/>
                </a:schemeClr>
              </a:gs>
              <a:gs pos="100000">
                <a:schemeClr val="accent3">
                  <a:tint val="15000"/>
                  <a:satMod val="350000"/>
                  <a:alpha val="25000"/>
                </a:schemeClr>
              </a:gs>
            </a:gsLst>
            <a:lin ang="16200000" scaled="1"/>
            <a:tileRect/>
          </a:gradFill>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100" dirty="0" smtClean="0">
                <a:solidFill>
                  <a:srgbClr val="A6A6A6"/>
                </a:solidFill>
                <a:latin typeface="Times"/>
                <a:cs typeface="Times"/>
              </a:rPr>
              <a:t>Diffusion</a:t>
            </a:r>
          </a:p>
          <a:p>
            <a:pPr algn="ctr"/>
            <a:r>
              <a:rPr lang="en-GB" sz="1100" dirty="0" smtClean="0">
                <a:solidFill>
                  <a:srgbClr val="A6A6A6"/>
                </a:solidFill>
                <a:latin typeface="Times"/>
                <a:cs typeface="Times"/>
              </a:rPr>
              <a:t>(Scalability</a:t>
            </a:r>
            <a:r>
              <a:rPr lang="en-GB" sz="1100" b="1" dirty="0" smtClean="0">
                <a:solidFill>
                  <a:srgbClr val="A6A6A6"/>
                </a:solidFill>
                <a:latin typeface="Times"/>
                <a:cs typeface="Times"/>
              </a:rPr>
              <a:t>)</a:t>
            </a:r>
            <a:endParaRPr lang="en-GB" sz="1100" b="1" dirty="0">
              <a:solidFill>
                <a:srgbClr val="A6A6A6"/>
              </a:solidFill>
              <a:latin typeface="Times"/>
              <a:cs typeface="Times"/>
            </a:endParaRPr>
          </a:p>
        </p:txBody>
      </p:sp>
      <p:sp>
        <p:nvSpPr>
          <p:cNvPr id="47" name="Ovale 46"/>
          <p:cNvSpPr/>
          <p:nvPr/>
        </p:nvSpPr>
        <p:spPr>
          <a:xfrm>
            <a:off x="6324600" y="2667000"/>
            <a:ext cx="381000" cy="304800"/>
          </a:xfrm>
          <a:prstGeom prst="ellipse">
            <a:avLst/>
          </a:prstGeom>
          <a:solidFill>
            <a:schemeClr val="bg1">
              <a:lumMod val="6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dirty="0" smtClean="0">
                <a:latin typeface="Times"/>
                <a:cs typeface="Times"/>
              </a:rPr>
              <a:t>7</a:t>
            </a:r>
            <a:endParaRPr lang="en-GB" sz="1200" b="1" dirty="0">
              <a:latin typeface="Times"/>
              <a:cs typeface="Times"/>
            </a:endParaRPr>
          </a:p>
        </p:txBody>
      </p:sp>
      <p:sp>
        <p:nvSpPr>
          <p:cNvPr id="50" name="Ovale 49"/>
          <p:cNvSpPr/>
          <p:nvPr/>
        </p:nvSpPr>
        <p:spPr>
          <a:xfrm>
            <a:off x="6248400" y="4148666"/>
            <a:ext cx="381000" cy="270933"/>
          </a:xfrm>
          <a:prstGeom prst="ellipse">
            <a:avLst/>
          </a:prstGeom>
          <a:solidFill>
            <a:srgbClr val="A6A6A6"/>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dirty="0" smtClean="0">
                <a:latin typeface="Times"/>
                <a:cs typeface="Times"/>
              </a:rPr>
              <a:t>8</a:t>
            </a:r>
            <a:endParaRPr lang="en-GB" sz="1200" b="1" dirty="0">
              <a:latin typeface="Times"/>
              <a:cs typeface="Times"/>
            </a:endParaRPr>
          </a:p>
        </p:txBody>
      </p:sp>
      <p:sp>
        <p:nvSpPr>
          <p:cNvPr id="52" name="CasellaDiTesto 51"/>
          <p:cNvSpPr txBox="1"/>
          <p:nvPr/>
        </p:nvSpPr>
        <p:spPr>
          <a:xfrm>
            <a:off x="2743200" y="2209800"/>
            <a:ext cx="959937" cy="353943"/>
          </a:xfrm>
          <a:prstGeom prst="rect">
            <a:avLst/>
          </a:prstGeom>
          <a:noFill/>
        </p:spPr>
        <p:txBody>
          <a:bodyPr wrap="none" rtlCol="0">
            <a:spAutoFit/>
          </a:bodyPr>
          <a:lstStyle/>
          <a:p>
            <a:r>
              <a:rPr lang="en-GB" sz="1700" b="1" dirty="0" smtClean="0">
                <a:solidFill>
                  <a:srgbClr val="800000"/>
                </a:solidFill>
                <a:latin typeface="Times"/>
                <a:cs typeface="Times"/>
              </a:rPr>
              <a:t>Ideation</a:t>
            </a:r>
            <a:endParaRPr lang="en-GB" sz="1700" b="1" dirty="0">
              <a:solidFill>
                <a:srgbClr val="800000"/>
              </a:solidFill>
              <a:latin typeface="Times"/>
              <a:cs typeface="Times"/>
            </a:endParaRPr>
          </a:p>
        </p:txBody>
      </p:sp>
      <p:cxnSp>
        <p:nvCxnSpPr>
          <p:cNvPr id="53" name="Connettore 2 52"/>
          <p:cNvCxnSpPr>
            <a:stCxn id="43" idx="2"/>
            <a:endCxn id="44" idx="0"/>
          </p:cNvCxnSpPr>
          <p:nvPr/>
        </p:nvCxnSpPr>
        <p:spPr>
          <a:xfrm rot="5400000">
            <a:off x="6781800" y="3886200"/>
            <a:ext cx="609600" cy="1588"/>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sp>
        <p:nvSpPr>
          <p:cNvPr id="68" name="Rettangolo 67"/>
          <p:cNvSpPr/>
          <p:nvPr/>
        </p:nvSpPr>
        <p:spPr>
          <a:xfrm>
            <a:off x="6324600" y="2209800"/>
            <a:ext cx="1674319" cy="353943"/>
          </a:xfrm>
          <a:prstGeom prst="rect">
            <a:avLst/>
          </a:prstGeom>
        </p:spPr>
        <p:txBody>
          <a:bodyPr wrap="square">
            <a:spAutoFit/>
          </a:bodyPr>
          <a:lstStyle/>
          <a:p>
            <a:pPr algn="ctr"/>
            <a:r>
              <a:rPr lang="en-GB" sz="1700" b="1" dirty="0" smtClean="0">
                <a:solidFill>
                  <a:srgbClr val="800000">
                    <a:alpha val="25000"/>
                  </a:srgbClr>
                </a:solidFill>
                <a:latin typeface="Times"/>
                <a:cs typeface="Times"/>
              </a:rPr>
              <a:t>Implementation</a:t>
            </a:r>
            <a:endParaRPr lang="en-GB" sz="1700" b="1" dirty="0">
              <a:solidFill>
                <a:srgbClr val="800000">
                  <a:alpha val="25000"/>
                </a:srgbClr>
              </a:solidFill>
              <a:latin typeface="Times"/>
              <a:cs typeface="Times"/>
            </a:endParaRPr>
          </a:p>
        </p:txBody>
      </p:sp>
      <p:sp>
        <p:nvSpPr>
          <p:cNvPr id="72" name="Rettangolo 71"/>
          <p:cNvSpPr/>
          <p:nvPr/>
        </p:nvSpPr>
        <p:spPr>
          <a:xfrm>
            <a:off x="457200" y="1295400"/>
            <a:ext cx="8153400" cy="830997"/>
          </a:xfrm>
          <a:prstGeom prst="rect">
            <a:avLst/>
          </a:prstGeom>
        </p:spPr>
        <p:txBody>
          <a:bodyPr wrap="square">
            <a:spAutoFit/>
          </a:bodyPr>
          <a:lstStyle/>
          <a:p>
            <a:r>
              <a:rPr lang="en-GB" sz="1600" dirty="0" smtClean="0">
                <a:latin typeface="Times"/>
                <a:cs typeface="Times"/>
              </a:rPr>
              <a:t>The process of </a:t>
            </a:r>
            <a:r>
              <a:rPr lang="en-GB" sz="1600" b="1" dirty="0" smtClean="0">
                <a:solidFill>
                  <a:srgbClr val="800000"/>
                </a:solidFill>
                <a:latin typeface="Times"/>
                <a:cs typeface="Times"/>
              </a:rPr>
              <a:t>Ideation </a:t>
            </a:r>
            <a:r>
              <a:rPr lang="en-GB" sz="1600" dirty="0" smtClean="0">
                <a:latin typeface="Times"/>
                <a:cs typeface="Times"/>
              </a:rPr>
              <a:t>can be separated into the six steps shown below. Three steps deal with the area of </a:t>
            </a:r>
            <a:r>
              <a:rPr lang="en-GB" sz="1600" b="1" dirty="0" smtClean="0">
                <a:solidFill>
                  <a:srgbClr val="800000"/>
                </a:solidFill>
                <a:latin typeface="Times"/>
                <a:cs typeface="Times"/>
              </a:rPr>
              <a:t>Problems/Opportunities </a:t>
            </a:r>
            <a:r>
              <a:rPr lang="en-GB" sz="1600" dirty="0" smtClean="0">
                <a:latin typeface="Times"/>
                <a:cs typeface="Times"/>
              </a:rPr>
              <a:t>and the other three deal with the area of </a:t>
            </a:r>
            <a:r>
              <a:rPr lang="en-GB" sz="1600" b="1" dirty="0" smtClean="0">
                <a:solidFill>
                  <a:srgbClr val="800000"/>
                </a:solidFill>
                <a:latin typeface="Times"/>
                <a:cs typeface="Times"/>
              </a:rPr>
              <a:t>Potential Solutions</a:t>
            </a:r>
            <a:r>
              <a:rPr lang="en-GB" sz="1600" dirty="0" smtClean="0">
                <a:latin typeface="Times"/>
                <a:cs typeface="Times"/>
              </a:rPr>
              <a:t>. The connection with the process of Implementation is also shown. </a:t>
            </a:r>
            <a:endParaRPr lang="en-GB"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ttangolo arrotondato 21"/>
          <p:cNvSpPr/>
          <p:nvPr/>
        </p:nvSpPr>
        <p:spPr>
          <a:xfrm>
            <a:off x="1219200" y="1905000"/>
            <a:ext cx="6934200" cy="5334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en-GB" sz="1400" b="1" dirty="0" smtClean="0">
                <a:solidFill>
                  <a:srgbClr val="800000"/>
                </a:solidFill>
                <a:latin typeface="Times"/>
                <a:cs typeface="Times"/>
              </a:rPr>
              <a:t>Open Problem / Opportunity Identification </a:t>
            </a:r>
            <a:r>
              <a:rPr lang="en-GB" sz="1400" b="1" dirty="0" smtClean="0">
                <a:latin typeface="Times"/>
                <a:cs typeface="Times"/>
              </a:rPr>
              <a:t>- </a:t>
            </a:r>
            <a:r>
              <a:rPr lang="en-GB" sz="1400" dirty="0" smtClean="0">
                <a:latin typeface="Times"/>
                <a:cs typeface="Times"/>
              </a:rPr>
              <a:t>the process of searching and identifying one or several problems/opportunities to tackle</a:t>
            </a:r>
            <a:endParaRPr lang="en-GB" sz="1400" b="1" dirty="0">
              <a:latin typeface="Times"/>
              <a:cs typeface="Times"/>
            </a:endParaRPr>
          </a:p>
        </p:txBody>
      </p:sp>
      <p:sp>
        <p:nvSpPr>
          <p:cNvPr id="23" name="Rettangolo arrotondato 22"/>
          <p:cNvSpPr/>
          <p:nvPr/>
        </p:nvSpPr>
        <p:spPr>
          <a:xfrm>
            <a:off x="1219200" y="2667000"/>
            <a:ext cx="6934200" cy="5334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en-GB" sz="1400" b="1" dirty="0" smtClean="0">
                <a:solidFill>
                  <a:srgbClr val="800000"/>
                </a:solidFill>
                <a:latin typeface="Times"/>
                <a:cs typeface="Times"/>
              </a:rPr>
              <a:t>Problem/</a:t>
            </a:r>
            <a:r>
              <a:rPr lang="en-GB" sz="1400" b="1" dirty="0" err="1" smtClean="0">
                <a:solidFill>
                  <a:srgbClr val="800000"/>
                </a:solidFill>
                <a:latin typeface="Times"/>
                <a:cs typeface="Times"/>
              </a:rPr>
              <a:t>s</a:t>
            </a:r>
            <a:r>
              <a:rPr lang="en-GB" sz="1400" b="1" dirty="0" smtClean="0">
                <a:solidFill>
                  <a:srgbClr val="800000"/>
                </a:solidFill>
                <a:latin typeface="Times"/>
                <a:cs typeface="Times"/>
              </a:rPr>
              <a:t> Assessment &amp; Selection </a:t>
            </a:r>
            <a:r>
              <a:rPr lang="en-GB" sz="1400" b="1" dirty="0" smtClean="0">
                <a:latin typeface="Times"/>
                <a:cs typeface="Times"/>
              </a:rPr>
              <a:t>- </a:t>
            </a:r>
            <a:r>
              <a:rPr lang="en-GB" sz="1400" dirty="0" smtClean="0">
                <a:latin typeface="Times"/>
                <a:cs typeface="Times"/>
              </a:rPr>
              <a:t>leads to the selection of one or more problems/opportunities to work on towards a solution </a:t>
            </a:r>
            <a:endParaRPr lang="en-GB" sz="1400" b="1" dirty="0">
              <a:latin typeface="Times"/>
              <a:cs typeface="Times"/>
            </a:endParaRPr>
          </a:p>
        </p:txBody>
      </p:sp>
      <p:sp>
        <p:nvSpPr>
          <p:cNvPr id="24" name="Rettangolo arrotondato 23"/>
          <p:cNvSpPr/>
          <p:nvPr/>
        </p:nvSpPr>
        <p:spPr>
          <a:xfrm>
            <a:off x="1219200" y="3429000"/>
            <a:ext cx="6934200" cy="5334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en-GB" sz="1400" b="1" dirty="0" smtClean="0">
                <a:solidFill>
                  <a:srgbClr val="800000"/>
                </a:solidFill>
                <a:latin typeface="Times"/>
                <a:cs typeface="Times"/>
              </a:rPr>
              <a:t>Problem Root-Cause Definition </a:t>
            </a:r>
            <a:r>
              <a:rPr lang="en-GB" sz="1400" b="1" dirty="0" smtClean="0">
                <a:latin typeface="Times"/>
                <a:cs typeface="Times"/>
              </a:rPr>
              <a:t>- </a:t>
            </a:r>
            <a:r>
              <a:rPr lang="en-GB" sz="1400" dirty="0" smtClean="0">
                <a:latin typeface="Times"/>
                <a:cs typeface="Times"/>
              </a:rPr>
              <a:t>leads to definition of the critical factors to be tackled for an effective solution of the selected problem/</a:t>
            </a:r>
            <a:r>
              <a:rPr lang="en-GB" sz="1400" dirty="0" err="1" smtClean="0">
                <a:latin typeface="Times"/>
                <a:cs typeface="Times"/>
              </a:rPr>
              <a:t>s</a:t>
            </a:r>
            <a:endParaRPr lang="en-GB" sz="1400" b="1" dirty="0">
              <a:latin typeface="Times"/>
              <a:cs typeface="Times"/>
            </a:endParaRPr>
          </a:p>
        </p:txBody>
      </p:sp>
      <p:sp>
        <p:nvSpPr>
          <p:cNvPr id="60" name="Ovale 59"/>
          <p:cNvSpPr/>
          <p:nvPr/>
        </p:nvSpPr>
        <p:spPr>
          <a:xfrm>
            <a:off x="914400" y="1981200"/>
            <a:ext cx="381000" cy="304800"/>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dirty="0" smtClean="0">
                <a:latin typeface="Times"/>
                <a:cs typeface="Times"/>
              </a:rPr>
              <a:t>1</a:t>
            </a:r>
            <a:endParaRPr lang="en-GB" sz="1200" b="1" dirty="0">
              <a:latin typeface="Times"/>
              <a:cs typeface="Times"/>
            </a:endParaRPr>
          </a:p>
        </p:txBody>
      </p:sp>
      <p:sp>
        <p:nvSpPr>
          <p:cNvPr id="61" name="Ovale 60"/>
          <p:cNvSpPr/>
          <p:nvPr/>
        </p:nvSpPr>
        <p:spPr>
          <a:xfrm>
            <a:off x="914400" y="2743200"/>
            <a:ext cx="381000" cy="304800"/>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dirty="0" smtClean="0">
                <a:latin typeface="Times"/>
                <a:cs typeface="Times"/>
              </a:rPr>
              <a:t>2</a:t>
            </a:r>
            <a:endParaRPr lang="en-GB" sz="1200" b="1" dirty="0">
              <a:latin typeface="Times"/>
              <a:cs typeface="Times"/>
            </a:endParaRPr>
          </a:p>
        </p:txBody>
      </p:sp>
      <p:sp>
        <p:nvSpPr>
          <p:cNvPr id="62" name="Ovale 61"/>
          <p:cNvSpPr/>
          <p:nvPr/>
        </p:nvSpPr>
        <p:spPr>
          <a:xfrm>
            <a:off x="914400" y="3505200"/>
            <a:ext cx="381000" cy="304800"/>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dirty="0" smtClean="0">
                <a:latin typeface="Times"/>
                <a:cs typeface="Times"/>
              </a:rPr>
              <a:t>3</a:t>
            </a:r>
            <a:endParaRPr lang="en-GB" sz="1200" b="1" dirty="0">
              <a:latin typeface="Times"/>
              <a:cs typeface="Times"/>
            </a:endParaRPr>
          </a:p>
        </p:txBody>
      </p:sp>
      <p:sp>
        <p:nvSpPr>
          <p:cNvPr id="67" name="CasellaDiTesto 66"/>
          <p:cNvSpPr txBox="1"/>
          <p:nvPr/>
        </p:nvSpPr>
        <p:spPr>
          <a:xfrm>
            <a:off x="2438400" y="457200"/>
            <a:ext cx="4419600" cy="446276"/>
          </a:xfrm>
          <a:prstGeom prst="rect">
            <a:avLst/>
          </a:prstGeom>
          <a:noFill/>
        </p:spPr>
        <p:txBody>
          <a:bodyPr wrap="square" rtlCol="0">
            <a:spAutoFit/>
          </a:bodyPr>
          <a:lstStyle/>
          <a:p>
            <a:pPr algn="ctr"/>
            <a:r>
              <a:rPr lang="en-GB" sz="2300" b="1" dirty="0" smtClean="0">
                <a:solidFill>
                  <a:srgbClr val="800000"/>
                </a:solidFill>
                <a:latin typeface="Times"/>
                <a:cs typeface="Times"/>
              </a:rPr>
              <a:t>The Process of Ideation</a:t>
            </a:r>
          </a:p>
        </p:txBody>
      </p:sp>
      <p:sp>
        <p:nvSpPr>
          <p:cNvPr id="72" name="Rettangolo 71"/>
          <p:cNvSpPr/>
          <p:nvPr/>
        </p:nvSpPr>
        <p:spPr>
          <a:xfrm>
            <a:off x="1066800" y="990600"/>
            <a:ext cx="7086600" cy="784830"/>
          </a:xfrm>
          <a:prstGeom prst="rect">
            <a:avLst/>
          </a:prstGeom>
        </p:spPr>
        <p:txBody>
          <a:bodyPr wrap="square">
            <a:spAutoFit/>
          </a:bodyPr>
          <a:lstStyle/>
          <a:p>
            <a:pPr algn="just"/>
            <a:r>
              <a:rPr lang="en-GB" sz="1500" dirty="0" smtClean="0">
                <a:latin typeface="Times"/>
                <a:cs typeface="Times"/>
              </a:rPr>
              <a:t>The process of </a:t>
            </a:r>
            <a:r>
              <a:rPr lang="en-GB" sz="1500" b="1" dirty="0" smtClean="0">
                <a:solidFill>
                  <a:srgbClr val="800000"/>
                </a:solidFill>
                <a:latin typeface="Times"/>
                <a:cs typeface="Times"/>
              </a:rPr>
              <a:t>Ideation </a:t>
            </a:r>
            <a:r>
              <a:rPr lang="en-GB" sz="1500" dirty="0" smtClean="0">
                <a:latin typeface="Times"/>
                <a:cs typeface="Times"/>
              </a:rPr>
              <a:t>can be separated into the six steps shown below. Three steps deal with the area of </a:t>
            </a:r>
            <a:r>
              <a:rPr lang="en-GB" sz="1500" b="1" dirty="0" smtClean="0">
                <a:solidFill>
                  <a:srgbClr val="800000"/>
                </a:solidFill>
                <a:latin typeface="Times"/>
                <a:cs typeface="Times"/>
              </a:rPr>
              <a:t>Problems/Opportunities </a:t>
            </a:r>
            <a:r>
              <a:rPr lang="en-GB" sz="1500" dirty="0" smtClean="0">
                <a:latin typeface="Times"/>
                <a:cs typeface="Times"/>
              </a:rPr>
              <a:t>and the other three deal with the area of </a:t>
            </a:r>
            <a:r>
              <a:rPr lang="en-GB" sz="1500" b="1" dirty="0" smtClean="0">
                <a:solidFill>
                  <a:srgbClr val="800000"/>
                </a:solidFill>
                <a:latin typeface="Times"/>
                <a:cs typeface="Times"/>
              </a:rPr>
              <a:t>Potential Solutions</a:t>
            </a:r>
            <a:r>
              <a:rPr lang="en-GB" sz="1500" dirty="0" smtClean="0">
                <a:latin typeface="Times"/>
                <a:cs typeface="Times"/>
              </a:rPr>
              <a:t>. </a:t>
            </a:r>
            <a:endParaRPr lang="en-GB" sz="1500" dirty="0"/>
          </a:p>
        </p:txBody>
      </p:sp>
      <p:sp>
        <p:nvSpPr>
          <p:cNvPr id="38" name="Rettangolo arrotondato 37"/>
          <p:cNvSpPr/>
          <p:nvPr/>
        </p:nvSpPr>
        <p:spPr>
          <a:xfrm>
            <a:off x="1219200" y="4191000"/>
            <a:ext cx="6934200" cy="5334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en-GB" sz="1400" b="1" dirty="0" smtClean="0">
                <a:solidFill>
                  <a:srgbClr val="800000"/>
                </a:solidFill>
                <a:latin typeface="Times"/>
                <a:cs typeface="Times"/>
              </a:rPr>
              <a:t>Open Potential Solutions Identification </a:t>
            </a:r>
            <a:r>
              <a:rPr lang="en-GB" sz="1400" b="1" dirty="0" smtClean="0">
                <a:latin typeface="Times"/>
                <a:cs typeface="Times"/>
              </a:rPr>
              <a:t>- </a:t>
            </a:r>
            <a:r>
              <a:rPr lang="en-GB" sz="1400" dirty="0" smtClean="0">
                <a:latin typeface="Times"/>
                <a:cs typeface="Times"/>
              </a:rPr>
              <a:t>lead to the identification of one or more potential solutions to the selected problem/</a:t>
            </a:r>
            <a:r>
              <a:rPr lang="en-GB" sz="1400" dirty="0" err="1" smtClean="0">
                <a:latin typeface="Times"/>
                <a:cs typeface="Times"/>
              </a:rPr>
              <a:t>s</a:t>
            </a:r>
            <a:r>
              <a:rPr lang="en-GB" sz="1400" dirty="0" smtClean="0">
                <a:latin typeface="Times"/>
                <a:cs typeface="Times"/>
              </a:rPr>
              <a:t>, including identification of broad objective and results</a:t>
            </a:r>
            <a:endParaRPr lang="en-GB" sz="1400" b="1" dirty="0">
              <a:latin typeface="Times"/>
              <a:cs typeface="Times"/>
            </a:endParaRPr>
          </a:p>
        </p:txBody>
      </p:sp>
      <p:sp>
        <p:nvSpPr>
          <p:cNvPr id="39" name="Rettangolo arrotondato 38"/>
          <p:cNvSpPr/>
          <p:nvPr/>
        </p:nvSpPr>
        <p:spPr>
          <a:xfrm>
            <a:off x="1219200" y="4953000"/>
            <a:ext cx="6934200" cy="5334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en-GB" sz="1400" b="1" dirty="0" smtClean="0">
                <a:solidFill>
                  <a:srgbClr val="800000"/>
                </a:solidFill>
                <a:latin typeface="Times"/>
                <a:cs typeface="Times"/>
              </a:rPr>
              <a:t>Potential Solutions Assessment &amp; Selection </a:t>
            </a:r>
            <a:r>
              <a:rPr lang="en-GB" sz="1400" b="1" dirty="0" smtClean="0">
                <a:latin typeface="Times"/>
                <a:cs typeface="Times"/>
              </a:rPr>
              <a:t>- </a:t>
            </a:r>
            <a:r>
              <a:rPr lang="en-GB" sz="1400" dirty="0" smtClean="0">
                <a:latin typeface="Times"/>
                <a:cs typeface="Times"/>
              </a:rPr>
              <a:t>leads to the selection of one or more potential solution to work on towards the development plan and eventual implementation </a:t>
            </a:r>
            <a:endParaRPr lang="en-GB" sz="1400" b="1" dirty="0">
              <a:latin typeface="Times"/>
              <a:cs typeface="Times"/>
            </a:endParaRPr>
          </a:p>
        </p:txBody>
      </p:sp>
      <p:sp>
        <p:nvSpPr>
          <p:cNvPr id="40" name="Rettangolo arrotondato 39"/>
          <p:cNvSpPr/>
          <p:nvPr/>
        </p:nvSpPr>
        <p:spPr>
          <a:xfrm>
            <a:off x="1219200" y="5715000"/>
            <a:ext cx="6934200" cy="685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en-GB" sz="1400" b="1" dirty="0" smtClean="0">
                <a:solidFill>
                  <a:srgbClr val="800000"/>
                </a:solidFill>
                <a:latin typeface="Times"/>
                <a:cs typeface="Times"/>
              </a:rPr>
              <a:t>Clear Definition of Potential Solution </a:t>
            </a:r>
            <a:r>
              <a:rPr lang="en-GB" sz="1400" b="1" dirty="0" smtClean="0">
                <a:latin typeface="Times"/>
                <a:cs typeface="Times"/>
              </a:rPr>
              <a:t>- </a:t>
            </a:r>
            <a:r>
              <a:rPr lang="en-GB" sz="1400" dirty="0" smtClean="0">
                <a:latin typeface="Times"/>
                <a:cs typeface="Times"/>
              </a:rPr>
              <a:t>leads to a development plan with a clear description of objective/</a:t>
            </a:r>
            <a:r>
              <a:rPr lang="en-GB" sz="1400" dirty="0" err="1" smtClean="0">
                <a:latin typeface="Times"/>
                <a:cs typeface="Times"/>
              </a:rPr>
              <a:t>s</a:t>
            </a:r>
            <a:r>
              <a:rPr lang="en-GB" sz="1400" dirty="0" smtClean="0">
                <a:latin typeface="Times"/>
                <a:cs typeface="Times"/>
              </a:rPr>
              <a:t>, results, and strategic approach and process to be pursued, that is, “what it is” and “how to reach” the new desired state or solution to a problem</a:t>
            </a:r>
            <a:endParaRPr lang="en-GB" sz="1400" b="1" dirty="0">
              <a:latin typeface="Times"/>
              <a:cs typeface="Times"/>
            </a:endParaRPr>
          </a:p>
        </p:txBody>
      </p:sp>
      <p:sp>
        <p:nvSpPr>
          <p:cNvPr id="41" name="Ovale 40"/>
          <p:cNvSpPr/>
          <p:nvPr/>
        </p:nvSpPr>
        <p:spPr>
          <a:xfrm>
            <a:off x="914400" y="4267200"/>
            <a:ext cx="381000" cy="304800"/>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dirty="0" smtClean="0">
                <a:latin typeface="Times"/>
                <a:cs typeface="Times"/>
              </a:rPr>
              <a:t>4</a:t>
            </a:r>
            <a:endParaRPr lang="en-GB" sz="1200" b="1" dirty="0">
              <a:latin typeface="Times"/>
              <a:cs typeface="Times"/>
            </a:endParaRPr>
          </a:p>
        </p:txBody>
      </p:sp>
      <p:sp>
        <p:nvSpPr>
          <p:cNvPr id="42" name="Ovale 41"/>
          <p:cNvSpPr/>
          <p:nvPr/>
        </p:nvSpPr>
        <p:spPr>
          <a:xfrm>
            <a:off x="914400" y="5029200"/>
            <a:ext cx="381000" cy="304800"/>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dirty="0" smtClean="0">
                <a:latin typeface="Times"/>
                <a:cs typeface="Times"/>
              </a:rPr>
              <a:t>5</a:t>
            </a:r>
            <a:endParaRPr lang="en-GB" sz="1200" b="1" dirty="0">
              <a:latin typeface="Times"/>
              <a:cs typeface="Times"/>
            </a:endParaRPr>
          </a:p>
        </p:txBody>
      </p:sp>
      <p:sp>
        <p:nvSpPr>
          <p:cNvPr id="45" name="Ovale 44"/>
          <p:cNvSpPr/>
          <p:nvPr/>
        </p:nvSpPr>
        <p:spPr>
          <a:xfrm>
            <a:off x="914400" y="5867400"/>
            <a:ext cx="381000" cy="304800"/>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dirty="0" smtClean="0">
                <a:latin typeface="Times"/>
                <a:cs typeface="Times"/>
              </a:rPr>
              <a:t>6</a:t>
            </a:r>
            <a:endParaRPr lang="en-GB" sz="1200" b="1" dirty="0">
              <a:latin typeface="Times"/>
              <a:cs typeface="Time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ttangolo arrotondato 50"/>
          <p:cNvSpPr/>
          <p:nvPr/>
        </p:nvSpPr>
        <p:spPr>
          <a:xfrm>
            <a:off x="1828800" y="2286000"/>
            <a:ext cx="4343400" cy="4343400"/>
          </a:xfrm>
          <a:prstGeom prst="roundRect">
            <a:avLst/>
          </a:prstGeom>
          <a:gradFill flip="none" rotWithShape="1">
            <a:gsLst>
              <a:gs pos="0">
                <a:schemeClr val="accent3">
                  <a:tint val="50000"/>
                  <a:satMod val="300000"/>
                  <a:alpha val="50000"/>
                </a:schemeClr>
              </a:gs>
              <a:gs pos="35000">
                <a:schemeClr val="accent3">
                  <a:tint val="37000"/>
                  <a:satMod val="300000"/>
                  <a:alpha val="50000"/>
                </a:schemeClr>
              </a:gs>
              <a:gs pos="100000">
                <a:schemeClr val="accent3">
                  <a:tint val="15000"/>
                  <a:satMod val="350000"/>
                  <a:alpha val="50000"/>
                </a:schemeClr>
              </a:gs>
            </a:gsLst>
            <a:lin ang="16200000" scaled="1"/>
            <a:tileRect/>
          </a:gradFill>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a:p>
        </p:txBody>
      </p:sp>
      <p:cxnSp>
        <p:nvCxnSpPr>
          <p:cNvPr id="15" name="Connettore 2 14"/>
          <p:cNvCxnSpPr>
            <a:stCxn id="22" idx="2"/>
          </p:cNvCxnSpPr>
          <p:nvPr/>
        </p:nvCxnSpPr>
        <p:spPr>
          <a:xfrm rot="5400000">
            <a:off x="2667000" y="3886200"/>
            <a:ext cx="609600" cy="1588"/>
          </a:xfrm>
          <a:prstGeom prst="straightConnector1">
            <a:avLst/>
          </a:prstGeom>
          <a:ln>
            <a:headEnd type="none" w="med" len="med"/>
            <a:tailEnd type="arrow" w="med" len="med"/>
          </a:ln>
        </p:spPr>
        <p:style>
          <a:lnRef idx="2">
            <a:schemeClr val="accent3"/>
          </a:lnRef>
          <a:fillRef idx="0">
            <a:schemeClr val="accent3"/>
          </a:fillRef>
          <a:effectRef idx="1">
            <a:schemeClr val="accent3"/>
          </a:effectRef>
          <a:fontRef idx="minor">
            <a:schemeClr val="tx1"/>
          </a:fontRef>
        </p:style>
      </p:cxnSp>
      <p:cxnSp>
        <p:nvCxnSpPr>
          <p:cNvPr id="16" name="Connettore 2 15"/>
          <p:cNvCxnSpPr>
            <a:endCxn id="26" idx="2"/>
          </p:cNvCxnSpPr>
          <p:nvPr/>
        </p:nvCxnSpPr>
        <p:spPr>
          <a:xfrm rot="16200000" flipV="1">
            <a:off x="4915694" y="5295106"/>
            <a:ext cx="685800" cy="1588"/>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18" name="Connettore 2 17"/>
          <p:cNvCxnSpPr>
            <a:endCxn id="24" idx="0"/>
          </p:cNvCxnSpPr>
          <p:nvPr/>
        </p:nvCxnSpPr>
        <p:spPr>
          <a:xfrm rot="5400000">
            <a:off x="2590800" y="5257800"/>
            <a:ext cx="762000" cy="1588"/>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20" name="Connettore 2 19"/>
          <p:cNvCxnSpPr/>
          <p:nvPr/>
        </p:nvCxnSpPr>
        <p:spPr>
          <a:xfrm>
            <a:off x="3581400" y="6019800"/>
            <a:ext cx="1066800" cy="1588"/>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21" name="Connettore 2 20"/>
          <p:cNvCxnSpPr>
            <a:stCxn id="26" idx="0"/>
          </p:cNvCxnSpPr>
          <p:nvPr/>
        </p:nvCxnSpPr>
        <p:spPr>
          <a:xfrm rot="5400000" flipH="1" flipV="1">
            <a:off x="4953794" y="3886200"/>
            <a:ext cx="608806" cy="794"/>
          </a:xfrm>
          <a:prstGeom prst="straightConnector1">
            <a:avLst/>
          </a:prstGeom>
          <a:ln>
            <a:headEnd type="none" w="med" len="med"/>
            <a:tailEnd type="arrow" w="med" len="med"/>
          </a:ln>
        </p:spPr>
        <p:style>
          <a:lnRef idx="2">
            <a:schemeClr val="accent3"/>
          </a:lnRef>
          <a:fillRef idx="0">
            <a:schemeClr val="accent3"/>
          </a:fillRef>
          <a:effectRef idx="1">
            <a:schemeClr val="accent3"/>
          </a:effectRef>
          <a:fontRef idx="minor">
            <a:schemeClr val="tx1"/>
          </a:fontRef>
        </p:style>
      </p:cxnSp>
      <p:sp>
        <p:nvSpPr>
          <p:cNvPr id="22" name="Rettangolo arrotondato 21"/>
          <p:cNvSpPr/>
          <p:nvPr/>
        </p:nvSpPr>
        <p:spPr>
          <a:xfrm>
            <a:off x="2362200" y="2819400"/>
            <a:ext cx="1219200" cy="762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100" b="1" dirty="0" smtClean="0">
                <a:latin typeface="Times"/>
                <a:cs typeface="Times"/>
              </a:rPr>
              <a:t>Open Problem / Opportunity Identification</a:t>
            </a:r>
            <a:endParaRPr lang="en-GB" sz="1100" b="1" dirty="0">
              <a:latin typeface="Times"/>
              <a:cs typeface="Times"/>
            </a:endParaRPr>
          </a:p>
        </p:txBody>
      </p:sp>
      <p:sp>
        <p:nvSpPr>
          <p:cNvPr id="23" name="Rettangolo arrotondato 22"/>
          <p:cNvSpPr/>
          <p:nvPr/>
        </p:nvSpPr>
        <p:spPr>
          <a:xfrm>
            <a:off x="2362200" y="4191000"/>
            <a:ext cx="1219200" cy="762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100" b="1" dirty="0" smtClean="0">
                <a:latin typeface="Times"/>
                <a:cs typeface="Times"/>
              </a:rPr>
              <a:t>Problem/</a:t>
            </a:r>
            <a:r>
              <a:rPr lang="en-GB" sz="1100" b="1" dirty="0" err="1" smtClean="0">
                <a:latin typeface="Times"/>
                <a:cs typeface="Times"/>
              </a:rPr>
              <a:t>s</a:t>
            </a:r>
            <a:r>
              <a:rPr lang="en-GB" sz="1100" b="1" dirty="0" smtClean="0">
                <a:latin typeface="Times"/>
                <a:cs typeface="Times"/>
              </a:rPr>
              <a:t> Assessment &amp; Selection </a:t>
            </a:r>
            <a:endParaRPr lang="en-GB" sz="1100" b="1" dirty="0">
              <a:latin typeface="Times"/>
              <a:cs typeface="Times"/>
            </a:endParaRPr>
          </a:p>
        </p:txBody>
      </p:sp>
      <p:sp>
        <p:nvSpPr>
          <p:cNvPr id="24" name="Rettangolo arrotondato 23"/>
          <p:cNvSpPr/>
          <p:nvPr/>
        </p:nvSpPr>
        <p:spPr>
          <a:xfrm>
            <a:off x="2362200" y="5638800"/>
            <a:ext cx="1219200" cy="762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100" b="1" dirty="0" smtClean="0">
                <a:latin typeface="Times"/>
                <a:cs typeface="Times"/>
              </a:rPr>
              <a:t>Problem Root-Cause Definition</a:t>
            </a:r>
            <a:endParaRPr lang="en-GB" sz="1100" b="1" dirty="0">
              <a:latin typeface="Times"/>
              <a:cs typeface="Times"/>
            </a:endParaRPr>
          </a:p>
        </p:txBody>
      </p:sp>
      <p:sp>
        <p:nvSpPr>
          <p:cNvPr id="25" name="Rettangolo arrotondato 24"/>
          <p:cNvSpPr/>
          <p:nvPr/>
        </p:nvSpPr>
        <p:spPr>
          <a:xfrm>
            <a:off x="4648200" y="5638800"/>
            <a:ext cx="1219200" cy="762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100" b="1" dirty="0" smtClean="0">
                <a:latin typeface="Times"/>
                <a:cs typeface="Times"/>
              </a:rPr>
              <a:t>Open Potential Solutions Identification</a:t>
            </a:r>
            <a:endParaRPr lang="en-GB" sz="1100" b="1" dirty="0">
              <a:latin typeface="Times"/>
              <a:cs typeface="Times"/>
            </a:endParaRPr>
          </a:p>
        </p:txBody>
      </p:sp>
      <p:sp>
        <p:nvSpPr>
          <p:cNvPr id="26" name="Rettangolo arrotondato 25"/>
          <p:cNvSpPr/>
          <p:nvPr/>
        </p:nvSpPr>
        <p:spPr>
          <a:xfrm>
            <a:off x="4648200" y="4191000"/>
            <a:ext cx="1219200" cy="762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100" b="1" dirty="0" smtClean="0">
                <a:latin typeface="Times"/>
                <a:cs typeface="Times"/>
              </a:rPr>
              <a:t>Potential Solutions Assessment &amp; Selection</a:t>
            </a:r>
            <a:endParaRPr lang="en-GB" sz="1100" b="1" dirty="0">
              <a:latin typeface="Times"/>
              <a:cs typeface="Times"/>
            </a:endParaRPr>
          </a:p>
        </p:txBody>
      </p:sp>
      <p:sp>
        <p:nvSpPr>
          <p:cNvPr id="27" name="Rettangolo arrotondato 26"/>
          <p:cNvSpPr/>
          <p:nvPr/>
        </p:nvSpPr>
        <p:spPr>
          <a:xfrm>
            <a:off x="4648200" y="2819400"/>
            <a:ext cx="1219200" cy="762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100" b="1" dirty="0" smtClean="0">
                <a:latin typeface="Times"/>
                <a:cs typeface="Times"/>
              </a:rPr>
              <a:t>Clear Definition of Potential Solution</a:t>
            </a:r>
            <a:endParaRPr lang="en-GB" sz="1100" b="1" dirty="0">
              <a:latin typeface="Times"/>
              <a:cs typeface="Times"/>
            </a:endParaRPr>
          </a:p>
        </p:txBody>
      </p:sp>
      <p:cxnSp>
        <p:nvCxnSpPr>
          <p:cNvPr id="59" name="Connettore 2 58"/>
          <p:cNvCxnSpPr>
            <a:stCxn id="27" idx="3"/>
            <a:endCxn id="43" idx="1"/>
          </p:cNvCxnSpPr>
          <p:nvPr/>
        </p:nvCxnSpPr>
        <p:spPr>
          <a:xfrm>
            <a:off x="5867400" y="3200400"/>
            <a:ext cx="1143000" cy="1588"/>
          </a:xfrm>
          <a:prstGeom prst="straightConnector1">
            <a:avLst/>
          </a:prstGeom>
          <a:ln w="25400" cap="flat" cmpd="sng" algn="ctr">
            <a:solidFill>
              <a:schemeClr val="accent3">
                <a:alpha val="35000"/>
              </a:schemeClr>
            </a:solidFill>
            <a:prstDash val="dash"/>
            <a:round/>
            <a:headEnd type="none" w="med" len="med"/>
            <a:tailEnd type="arrow" w="med" len="med"/>
          </a:ln>
        </p:spPr>
        <p:style>
          <a:lnRef idx="2">
            <a:schemeClr val="accent3"/>
          </a:lnRef>
          <a:fillRef idx="0">
            <a:schemeClr val="accent3"/>
          </a:fillRef>
          <a:effectRef idx="1">
            <a:schemeClr val="accent3"/>
          </a:effectRef>
          <a:fontRef idx="minor">
            <a:schemeClr val="tx1"/>
          </a:fontRef>
        </p:style>
      </p:cxnSp>
      <p:sp>
        <p:nvSpPr>
          <p:cNvPr id="60" name="Ovale 59"/>
          <p:cNvSpPr/>
          <p:nvPr/>
        </p:nvSpPr>
        <p:spPr>
          <a:xfrm>
            <a:off x="2133600" y="2667000"/>
            <a:ext cx="381000" cy="304800"/>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dirty="0" smtClean="0">
                <a:latin typeface="Times"/>
                <a:cs typeface="Times"/>
              </a:rPr>
              <a:t>1</a:t>
            </a:r>
            <a:endParaRPr lang="en-GB" sz="1200" b="1" dirty="0">
              <a:latin typeface="Times"/>
              <a:cs typeface="Times"/>
            </a:endParaRPr>
          </a:p>
        </p:txBody>
      </p:sp>
      <p:sp>
        <p:nvSpPr>
          <p:cNvPr id="61" name="Ovale 60"/>
          <p:cNvSpPr/>
          <p:nvPr/>
        </p:nvSpPr>
        <p:spPr>
          <a:xfrm>
            <a:off x="2209800" y="4114800"/>
            <a:ext cx="381000" cy="304800"/>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dirty="0" smtClean="0">
                <a:latin typeface="Times"/>
                <a:cs typeface="Times"/>
              </a:rPr>
              <a:t>2</a:t>
            </a:r>
            <a:endParaRPr lang="en-GB" sz="1200" b="1" dirty="0">
              <a:latin typeface="Times"/>
              <a:cs typeface="Times"/>
            </a:endParaRPr>
          </a:p>
        </p:txBody>
      </p:sp>
      <p:sp>
        <p:nvSpPr>
          <p:cNvPr id="62" name="Ovale 61"/>
          <p:cNvSpPr/>
          <p:nvPr/>
        </p:nvSpPr>
        <p:spPr>
          <a:xfrm>
            <a:off x="2209800" y="5486400"/>
            <a:ext cx="381000" cy="304800"/>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dirty="0" smtClean="0">
                <a:latin typeface="Times"/>
                <a:cs typeface="Times"/>
              </a:rPr>
              <a:t>3</a:t>
            </a:r>
            <a:endParaRPr lang="en-GB" sz="1200" b="1" dirty="0">
              <a:latin typeface="Times"/>
              <a:cs typeface="Times"/>
            </a:endParaRPr>
          </a:p>
        </p:txBody>
      </p:sp>
      <p:sp>
        <p:nvSpPr>
          <p:cNvPr id="63" name="Ovale 62"/>
          <p:cNvSpPr/>
          <p:nvPr/>
        </p:nvSpPr>
        <p:spPr>
          <a:xfrm>
            <a:off x="4419600" y="5486400"/>
            <a:ext cx="381000" cy="304800"/>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dirty="0" smtClean="0">
                <a:latin typeface="Times"/>
                <a:cs typeface="Times"/>
              </a:rPr>
              <a:t>4</a:t>
            </a:r>
            <a:endParaRPr lang="en-GB" sz="1200" b="1" dirty="0">
              <a:latin typeface="Times"/>
              <a:cs typeface="Times"/>
            </a:endParaRPr>
          </a:p>
        </p:txBody>
      </p:sp>
      <p:sp>
        <p:nvSpPr>
          <p:cNvPr id="64" name="Ovale 63"/>
          <p:cNvSpPr/>
          <p:nvPr/>
        </p:nvSpPr>
        <p:spPr>
          <a:xfrm>
            <a:off x="4495800" y="4038600"/>
            <a:ext cx="381000" cy="304800"/>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dirty="0" smtClean="0">
                <a:latin typeface="Times"/>
                <a:cs typeface="Times"/>
              </a:rPr>
              <a:t>5</a:t>
            </a:r>
            <a:endParaRPr lang="en-GB" sz="1200" b="1" dirty="0">
              <a:latin typeface="Times"/>
              <a:cs typeface="Times"/>
            </a:endParaRPr>
          </a:p>
        </p:txBody>
      </p:sp>
      <p:sp>
        <p:nvSpPr>
          <p:cNvPr id="65" name="Ovale 64"/>
          <p:cNvSpPr/>
          <p:nvPr/>
        </p:nvSpPr>
        <p:spPr>
          <a:xfrm>
            <a:off x="4419600" y="2667000"/>
            <a:ext cx="381000" cy="304800"/>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dirty="0" smtClean="0">
                <a:latin typeface="Times"/>
                <a:cs typeface="Times"/>
              </a:rPr>
              <a:t>6</a:t>
            </a:r>
            <a:endParaRPr lang="en-GB" sz="1200" b="1" dirty="0">
              <a:latin typeface="Times"/>
              <a:cs typeface="Times"/>
            </a:endParaRPr>
          </a:p>
        </p:txBody>
      </p:sp>
      <p:sp>
        <p:nvSpPr>
          <p:cNvPr id="67" name="CasellaDiTesto 66"/>
          <p:cNvSpPr txBox="1"/>
          <p:nvPr/>
        </p:nvSpPr>
        <p:spPr>
          <a:xfrm>
            <a:off x="838200" y="609600"/>
            <a:ext cx="8001000" cy="415498"/>
          </a:xfrm>
          <a:prstGeom prst="rect">
            <a:avLst/>
          </a:prstGeom>
          <a:noFill/>
        </p:spPr>
        <p:txBody>
          <a:bodyPr wrap="square" rtlCol="0">
            <a:spAutoFit/>
          </a:bodyPr>
          <a:lstStyle/>
          <a:p>
            <a:pPr algn="ctr"/>
            <a:r>
              <a:rPr lang="en-GB" sz="2100" b="1" dirty="0" smtClean="0">
                <a:solidFill>
                  <a:srgbClr val="800000"/>
                </a:solidFill>
                <a:latin typeface="Times"/>
                <a:cs typeface="Times"/>
              </a:rPr>
              <a:t>The Process of Ideation– Flexibility and Options</a:t>
            </a:r>
          </a:p>
        </p:txBody>
      </p:sp>
      <p:sp>
        <p:nvSpPr>
          <p:cNvPr id="43" name="Rettangolo arrotondato 42"/>
          <p:cNvSpPr/>
          <p:nvPr/>
        </p:nvSpPr>
        <p:spPr>
          <a:xfrm>
            <a:off x="7010400" y="2819400"/>
            <a:ext cx="1219200" cy="762000"/>
          </a:xfrm>
          <a:prstGeom prst="roundRect">
            <a:avLst/>
          </a:prstGeom>
          <a:gradFill flip="none" rotWithShape="1">
            <a:gsLst>
              <a:gs pos="0">
                <a:schemeClr val="accent3">
                  <a:tint val="50000"/>
                  <a:satMod val="300000"/>
                  <a:alpha val="25000"/>
                </a:schemeClr>
              </a:gs>
              <a:gs pos="35000">
                <a:schemeClr val="accent3">
                  <a:tint val="37000"/>
                  <a:satMod val="300000"/>
                  <a:alpha val="25000"/>
                </a:schemeClr>
              </a:gs>
              <a:gs pos="100000">
                <a:schemeClr val="accent3">
                  <a:tint val="15000"/>
                  <a:satMod val="350000"/>
                  <a:alpha val="25000"/>
                </a:schemeClr>
              </a:gs>
            </a:gsLst>
            <a:lin ang="16200000" scaled="1"/>
            <a:tileRect/>
          </a:gradFill>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100" dirty="0" smtClean="0">
                <a:solidFill>
                  <a:schemeClr val="bg1">
                    <a:lumMod val="65000"/>
                  </a:schemeClr>
                </a:solidFill>
                <a:latin typeface="Times"/>
                <a:cs typeface="Times"/>
              </a:rPr>
              <a:t>Implementation</a:t>
            </a:r>
            <a:endParaRPr lang="en-GB" sz="1100" b="1" dirty="0">
              <a:solidFill>
                <a:schemeClr val="bg1">
                  <a:lumMod val="65000"/>
                </a:schemeClr>
              </a:solidFill>
              <a:latin typeface="Times"/>
              <a:cs typeface="Times"/>
            </a:endParaRPr>
          </a:p>
        </p:txBody>
      </p:sp>
      <p:sp>
        <p:nvSpPr>
          <p:cNvPr id="47" name="Ovale 46"/>
          <p:cNvSpPr/>
          <p:nvPr/>
        </p:nvSpPr>
        <p:spPr>
          <a:xfrm>
            <a:off x="6858000" y="2667000"/>
            <a:ext cx="381000" cy="304800"/>
          </a:xfrm>
          <a:prstGeom prst="ellipse">
            <a:avLst/>
          </a:prstGeom>
          <a:solidFill>
            <a:schemeClr val="bg1">
              <a:lumMod val="6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dirty="0" smtClean="0">
                <a:latin typeface="Times"/>
                <a:cs typeface="Times"/>
              </a:rPr>
              <a:t>7</a:t>
            </a:r>
            <a:endParaRPr lang="en-GB" sz="1200" b="1" dirty="0">
              <a:latin typeface="Times"/>
              <a:cs typeface="Times"/>
            </a:endParaRPr>
          </a:p>
        </p:txBody>
      </p:sp>
      <p:sp>
        <p:nvSpPr>
          <p:cNvPr id="52" name="CasellaDiTesto 51"/>
          <p:cNvSpPr txBox="1"/>
          <p:nvPr/>
        </p:nvSpPr>
        <p:spPr>
          <a:xfrm>
            <a:off x="3505200" y="2209800"/>
            <a:ext cx="959937" cy="353943"/>
          </a:xfrm>
          <a:prstGeom prst="rect">
            <a:avLst/>
          </a:prstGeom>
          <a:noFill/>
        </p:spPr>
        <p:txBody>
          <a:bodyPr wrap="none" rtlCol="0">
            <a:spAutoFit/>
          </a:bodyPr>
          <a:lstStyle/>
          <a:p>
            <a:r>
              <a:rPr lang="en-GB" sz="1700" b="1" dirty="0" smtClean="0">
                <a:solidFill>
                  <a:srgbClr val="800000"/>
                </a:solidFill>
                <a:latin typeface="Times"/>
                <a:cs typeface="Times"/>
              </a:rPr>
              <a:t>Ideation</a:t>
            </a:r>
            <a:endParaRPr lang="en-GB" sz="1700" b="1" dirty="0">
              <a:solidFill>
                <a:srgbClr val="800000"/>
              </a:solidFill>
              <a:latin typeface="Times"/>
              <a:cs typeface="Times"/>
            </a:endParaRPr>
          </a:p>
        </p:txBody>
      </p:sp>
      <p:sp>
        <p:nvSpPr>
          <p:cNvPr id="72" name="Rettangolo 71"/>
          <p:cNvSpPr/>
          <p:nvPr/>
        </p:nvSpPr>
        <p:spPr>
          <a:xfrm>
            <a:off x="609600" y="1066800"/>
            <a:ext cx="8153400" cy="1077218"/>
          </a:xfrm>
          <a:prstGeom prst="rect">
            <a:avLst/>
          </a:prstGeom>
        </p:spPr>
        <p:txBody>
          <a:bodyPr wrap="square">
            <a:spAutoFit/>
          </a:bodyPr>
          <a:lstStyle/>
          <a:p>
            <a:r>
              <a:rPr lang="en-GB" sz="1600" dirty="0" smtClean="0">
                <a:latin typeface="Times"/>
                <a:cs typeface="Times"/>
              </a:rPr>
              <a:t>The process of </a:t>
            </a:r>
            <a:r>
              <a:rPr lang="en-GB" sz="1600" b="1" dirty="0" smtClean="0">
                <a:solidFill>
                  <a:srgbClr val="800000"/>
                </a:solidFill>
                <a:latin typeface="Times"/>
                <a:cs typeface="Times"/>
              </a:rPr>
              <a:t>Ideation </a:t>
            </a:r>
            <a:r>
              <a:rPr lang="en-GB" sz="1600" dirty="0" smtClean="0">
                <a:latin typeface="Times"/>
                <a:cs typeface="Times"/>
              </a:rPr>
              <a:t>is not a rigid recipe. </a:t>
            </a:r>
            <a:r>
              <a:rPr lang="en-GB" sz="1600" b="1" dirty="0" smtClean="0">
                <a:solidFill>
                  <a:srgbClr val="800000"/>
                </a:solidFill>
                <a:latin typeface="Times"/>
                <a:cs typeface="Times"/>
              </a:rPr>
              <a:t>Problem Solvers </a:t>
            </a:r>
            <a:r>
              <a:rPr lang="en-GB" sz="1600" dirty="0" smtClean="0">
                <a:latin typeface="Times"/>
                <a:cs typeface="Times"/>
              </a:rPr>
              <a:t>must approach it with </a:t>
            </a:r>
            <a:r>
              <a:rPr lang="en-GB" sz="1600" b="1" dirty="0" smtClean="0">
                <a:solidFill>
                  <a:srgbClr val="800000"/>
                </a:solidFill>
                <a:latin typeface="Times"/>
                <a:cs typeface="Times"/>
              </a:rPr>
              <a:t>Flexibility </a:t>
            </a:r>
            <a:r>
              <a:rPr lang="en-GB" sz="1600" dirty="0" smtClean="0">
                <a:latin typeface="Times"/>
                <a:cs typeface="Times"/>
              </a:rPr>
              <a:t>and generate </a:t>
            </a:r>
            <a:r>
              <a:rPr lang="en-GB" sz="1600" b="1" dirty="0" smtClean="0">
                <a:solidFill>
                  <a:srgbClr val="800000"/>
                </a:solidFill>
                <a:latin typeface="Times"/>
                <a:cs typeface="Times"/>
              </a:rPr>
              <a:t>Options </a:t>
            </a:r>
            <a:r>
              <a:rPr lang="en-GB" sz="1600" dirty="0" smtClean="0">
                <a:latin typeface="Times"/>
                <a:cs typeface="Times"/>
              </a:rPr>
              <a:t>if convenient or necessary.  For instance, the Figure shows that, in steps 2 and 5, problem solvers can decide to select more than 1 problem (step 2) and solution (step 5) for purposes of comparison and enhancing chances of good results. </a:t>
            </a:r>
            <a:endParaRPr lang="en-GB" sz="1500" dirty="0" smtClean="0"/>
          </a:p>
        </p:txBody>
      </p:sp>
      <p:sp>
        <p:nvSpPr>
          <p:cNvPr id="31" name="Fumetto 4 30"/>
          <p:cNvSpPr/>
          <p:nvPr/>
        </p:nvSpPr>
        <p:spPr>
          <a:xfrm>
            <a:off x="304800" y="3657600"/>
            <a:ext cx="1295400" cy="1219200"/>
          </a:xfrm>
          <a:prstGeom prst="cloudCallout">
            <a:avLst>
              <a:gd name="adj1" fmla="val 107242"/>
              <a:gd name="adj2" fmla="val 28776"/>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200" b="1" dirty="0" smtClean="0">
                <a:solidFill>
                  <a:srgbClr val="800000"/>
                </a:solidFill>
                <a:latin typeface="Times"/>
                <a:cs typeface="Times"/>
              </a:rPr>
              <a:t>Options</a:t>
            </a:r>
            <a:r>
              <a:rPr lang="it-IT" sz="1200" dirty="0" smtClean="0">
                <a:latin typeface="Times"/>
                <a:cs typeface="Times"/>
                <a:sym typeface="Wingdings"/>
              </a:rPr>
              <a:t>:(a) </a:t>
            </a:r>
            <a:r>
              <a:rPr lang="en-GB" sz="1200" dirty="0" smtClean="0">
                <a:latin typeface="Times"/>
                <a:cs typeface="Times"/>
                <a:sym typeface="Wingdings"/>
              </a:rPr>
              <a:t>s</a:t>
            </a:r>
            <a:r>
              <a:rPr lang="en-GB" sz="1200" dirty="0" smtClean="0">
                <a:latin typeface="Times"/>
                <a:cs typeface="Times"/>
              </a:rPr>
              <a:t>elect 1 problem;</a:t>
            </a:r>
          </a:p>
          <a:p>
            <a:pPr algn="ctr"/>
            <a:r>
              <a:rPr lang="en-GB" sz="1200" dirty="0" smtClean="0">
                <a:latin typeface="Times"/>
                <a:cs typeface="Times"/>
              </a:rPr>
              <a:t>(</a:t>
            </a:r>
            <a:r>
              <a:rPr lang="en-GB" sz="1200" dirty="0" err="1" smtClean="0">
                <a:latin typeface="Times"/>
                <a:cs typeface="Times"/>
              </a:rPr>
              <a:t>b</a:t>
            </a:r>
            <a:r>
              <a:rPr lang="en-GB" sz="1200" dirty="0" smtClean="0">
                <a:latin typeface="Times"/>
                <a:cs typeface="Times"/>
              </a:rPr>
              <a:t>) select 2 or 3</a:t>
            </a:r>
            <a:endParaRPr lang="en-GB" sz="1200" dirty="0">
              <a:latin typeface="Times"/>
              <a:cs typeface="Times"/>
            </a:endParaRPr>
          </a:p>
        </p:txBody>
      </p:sp>
      <p:sp>
        <p:nvSpPr>
          <p:cNvPr id="32" name="Fumetto 4 31"/>
          <p:cNvSpPr/>
          <p:nvPr/>
        </p:nvSpPr>
        <p:spPr>
          <a:xfrm>
            <a:off x="6553200" y="4114800"/>
            <a:ext cx="1295400" cy="1295400"/>
          </a:xfrm>
          <a:prstGeom prst="cloudCallout">
            <a:avLst>
              <a:gd name="adj1" fmla="val -113930"/>
              <a:gd name="adj2" fmla="val -25774"/>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200" b="1" dirty="0" smtClean="0">
                <a:solidFill>
                  <a:srgbClr val="800000"/>
                </a:solidFill>
                <a:latin typeface="Times"/>
                <a:cs typeface="Times"/>
              </a:rPr>
              <a:t>Options</a:t>
            </a:r>
            <a:r>
              <a:rPr lang="it-IT" sz="1200" dirty="0" smtClean="0">
                <a:latin typeface="Times"/>
                <a:cs typeface="Times"/>
                <a:sym typeface="Wingdings"/>
              </a:rPr>
              <a:t>:(a) </a:t>
            </a:r>
            <a:r>
              <a:rPr lang="en-GB" sz="1200" dirty="0" smtClean="0">
                <a:latin typeface="Times"/>
                <a:cs typeface="Times"/>
                <a:sym typeface="Wingdings"/>
              </a:rPr>
              <a:t>s</a:t>
            </a:r>
            <a:r>
              <a:rPr lang="en-GB" sz="1200" dirty="0" smtClean="0">
                <a:latin typeface="Times"/>
                <a:cs typeface="Times"/>
              </a:rPr>
              <a:t>elect 1 solution;</a:t>
            </a:r>
          </a:p>
          <a:p>
            <a:pPr algn="ctr"/>
            <a:r>
              <a:rPr lang="en-GB" sz="1200" dirty="0" smtClean="0">
                <a:latin typeface="Times"/>
                <a:cs typeface="Times"/>
              </a:rPr>
              <a:t>(</a:t>
            </a:r>
            <a:r>
              <a:rPr lang="en-GB" sz="1200" dirty="0" err="1" smtClean="0">
                <a:latin typeface="Times"/>
                <a:cs typeface="Times"/>
              </a:rPr>
              <a:t>b</a:t>
            </a:r>
            <a:r>
              <a:rPr lang="en-GB" sz="1200" dirty="0" smtClean="0">
                <a:latin typeface="Times"/>
                <a:cs typeface="Times"/>
              </a:rPr>
              <a:t>) select 2 or 3</a:t>
            </a:r>
            <a:endParaRPr lang="en-GB" sz="1200" dirty="0">
              <a:latin typeface="Times"/>
              <a:cs typeface="Time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ttangolo arrotondato 50"/>
          <p:cNvSpPr/>
          <p:nvPr/>
        </p:nvSpPr>
        <p:spPr>
          <a:xfrm>
            <a:off x="2209800" y="2209800"/>
            <a:ext cx="4343400" cy="4343400"/>
          </a:xfrm>
          <a:prstGeom prst="roundRect">
            <a:avLst/>
          </a:prstGeom>
          <a:gradFill flip="none" rotWithShape="1">
            <a:gsLst>
              <a:gs pos="0">
                <a:schemeClr val="accent3">
                  <a:tint val="50000"/>
                  <a:satMod val="300000"/>
                  <a:alpha val="50000"/>
                </a:schemeClr>
              </a:gs>
              <a:gs pos="35000">
                <a:schemeClr val="accent3">
                  <a:tint val="37000"/>
                  <a:satMod val="300000"/>
                  <a:alpha val="50000"/>
                </a:schemeClr>
              </a:gs>
              <a:gs pos="100000">
                <a:schemeClr val="accent3">
                  <a:tint val="15000"/>
                  <a:satMod val="350000"/>
                  <a:alpha val="50000"/>
                </a:schemeClr>
              </a:gs>
            </a:gsLst>
            <a:lin ang="16200000" scaled="1"/>
            <a:tileRect/>
          </a:gradFill>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a:p>
        </p:txBody>
      </p:sp>
      <p:cxnSp>
        <p:nvCxnSpPr>
          <p:cNvPr id="15" name="Connettore 2 14"/>
          <p:cNvCxnSpPr>
            <a:stCxn id="22" idx="2"/>
          </p:cNvCxnSpPr>
          <p:nvPr/>
        </p:nvCxnSpPr>
        <p:spPr>
          <a:xfrm rot="5400000">
            <a:off x="3048000" y="3810000"/>
            <a:ext cx="609600" cy="1588"/>
          </a:xfrm>
          <a:prstGeom prst="straightConnector1">
            <a:avLst/>
          </a:prstGeom>
          <a:ln>
            <a:headEnd type="none" w="med" len="med"/>
            <a:tailEnd type="arrow" w="med" len="med"/>
          </a:ln>
        </p:spPr>
        <p:style>
          <a:lnRef idx="2">
            <a:schemeClr val="accent3"/>
          </a:lnRef>
          <a:fillRef idx="0">
            <a:schemeClr val="accent3"/>
          </a:fillRef>
          <a:effectRef idx="1">
            <a:schemeClr val="accent3"/>
          </a:effectRef>
          <a:fontRef idx="minor">
            <a:schemeClr val="tx1"/>
          </a:fontRef>
        </p:style>
      </p:cxnSp>
      <p:cxnSp>
        <p:nvCxnSpPr>
          <p:cNvPr id="16" name="Connettore 2 15"/>
          <p:cNvCxnSpPr>
            <a:endCxn id="26" idx="2"/>
          </p:cNvCxnSpPr>
          <p:nvPr/>
        </p:nvCxnSpPr>
        <p:spPr>
          <a:xfrm rot="16200000" flipV="1">
            <a:off x="5296694" y="5218906"/>
            <a:ext cx="685800" cy="1588"/>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18" name="Connettore 2 17"/>
          <p:cNvCxnSpPr>
            <a:endCxn id="24" idx="0"/>
          </p:cNvCxnSpPr>
          <p:nvPr/>
        </p:nvCxnSpPr>
        <p:spPr>
          <a:xfrm rot="5400000">
            <a:off x="2971800" y="5181600"/>
            <a:ext cx="762000" cy="1588"/>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20" name="Connettore 2 19"/>
          <p:cNvCxnSpPr/>
          <p:nvPr/>
        </p:nvCxnSpPr>
        <p:spPr>
          <a:xfrm>
            <a:off x="3962400" y="5943600"/>
            <a:ext cx="1066800" cy="1588"/>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21" name="Connettore 2 20"/>
          <p:cNvCxnSpPr>
            <a:stCxn id="26" idx="0"/>
          </p:cNvCxnSpPr>
          <p:nvPr/>
        </p:nvCxnSpPr>
        <p:spPr>
          <a:xfrm rot="5400000" flipH="1" flipV="1">
            <a:off x="5334794" y="3810000"/>
            <a:ext cx="608806" cy="794"/>
          </a:xfrm>
          <a:prstGeom prst="straightConnector1">
            <a:avLst/>
          </a:prstGeom>
          <a:ln>
            <a:headEnd type="none" w="med" len="med"/>
            <a:tailEnd type="arrow" w="med" len="med"/>
          </a:ln>
        </p:spPr>
        <p:style>
          <a:lnRef idx="2">
            <a:schemeClr val="accent3"/>
          </a:lnRef>
          <a:fillRef idx="0">
            <a:schemeClr val="accent3"/>
          </a:fillRef>
          <a:effectRef idx="1">
            <a:schemeClr val="accent3"/>
          </a:effectRef>
          <a:fontRef idx="minor">
            <a:schemeClr val="tx1"/>
          </a:fontRef>
        </p:style>
      </p:cxnSp>
      <p:sp>
        <p:nvSpPr>
          <p:cNvPr id="22" name="Rettangolo arrotondato 21"/>
          <p:cNvSpPr/>
          <p:nvPr/>
        </p:nvSpPr>
        <p:spPr>
          <a:xfrm>
            <a:off x="2743200" y="2743200"/>
            <a:ext cx="1219200" cy="762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100" b="1" dirty="0" smtClean="0">
                <a:latin typeface="Times"/>
                <a:cs typeface="Times"/>
              </a:rPr>
              <a:t>Open Problem / Opportunity Identification</a:t>
            </a:r>
            <a:endParaRPr lang="en-GB" sz="1100" b="1" dirty="0">
              <a:latin typeface="Times"/>
              <a:cs typeface="Times"/>
            </a:endParaRPr>
          </a:p>
        </p:txBody>
      </p:sp>
      <p:sp>
        <p:nvSpPr>
          <p:cNvPr id="23" name="Rettangolo arrotondato 22"/>
          <p:cNvSpPr/>
          <p:nvPr/>
        </p:nvSpPr>
        <p:spPr>
          <a:xfrm>
            <a:off x="2743200" y="4114800"/>
            <a:ext cx="1219200" cy="762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100" b="1" dirty="0" smtClean="0">
                <a:latin typeface="Times"/>
                <a:cs typeface="Times"/>
              </a:rPr>
              <a:t>Problem/</a:t>
            </a:r>
            <a:r>
              <a:rPr lang="en-GB" sz="1100" b="1" dirty="0" err="1" smtClean="0">
                <a:latin typeface="Times"/>
                <a:cs typeface="Times"/>
              </a:rPr>
              <a:t>s</a:t>
            </a:r>
            <a:r>
              <a:rPr lang="en-GB" sz="1100" b="1" dirty="0" smtClean="0">
                <a:latin typeface="Times"/>
                <a:cs typeface="Times"/>
              </a:rPr>
              <a:t> Assessment &amp; Selection </a:t>
            </a:r>
            <a:endParaRPr lang="en-GB" sz="1100" b="1" dirty="0">
              <a:latin typeface="Times"/>
              <a:cs typeface="Times"/>
            </a:endParaRPr>
          </a:p>
        </p:txBody>
      </p:sp>
      <p:sp>
        <p:nvSpPr>
          <p:cNvPr id="24" name="Rettangolo arrotondato 23"/>
          <p:cNvSpPr/>
          <p:nvPr/>
        </p:nvSpPr>
        <p:spPr>
          <a:xfrm>
            <a:off x="2743200" y="5562600"/>
            <a:ext cx="1219200" cy="762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100" b="1" dirty="0" smtClean="0">
                <a:latin typeface="Times"/>
                <a:cs typeface="Times"/>
              </a:rPr>
              <a:t>Problem Root-Cause Definition</a:t>
            </a:r>
            <a:endParaRPr lang="en-GB" sz="1100" b="1" dirty="0">
              <a:latin typeface="Times"/>
              <a:cs typeface="Times"/>
            </a:endParaRPr>
          </a:p>
        </p:txBody>
      </p:sp>
      <p:sp>
        <p:nvSpPr>
          <p:cNvPr id="25" name="Rettangolo arrotondato 24"/>
          <p:cNvSpPr/>
          <p:nvPr/>
        </p:nvSpPr>
        <p:spPr>
          <a:xfrm>
            <a:off x="5029200" y="5562600"/>
            <a:ext cx="1219200" cy="762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100" b="1" dirty="0" smtClean="0">
                <a:latin typeface="Times"/>
                <a:cs typeface="Times"/>
              </a:rPr>
              <a:t>Open Potential Solutions Identification</a:t>
            </a:r>
            <a:endParaRPr lang="en-GB" sz="1100" b="1" dirty="0">
              <a:latin typeface="Times"/>
              <a:cs typeface="Times"/>
            </a:endParaRPr>
          </a:p>
        </p:txBody>
      </p:sp>
      <p:sp>
        <p:nvSpPr>
          <p:cNvPr id="26" name="Rettangolo arrotondato 25"/>
          <p:cNvSpPr/>
          <p:nvPr/>
        </p:nvSpPr>
        <p:spPr>
          <a:xfrm>
            <a:off x="5029200" y="4114800"/>
            <a:ext cx="1219200" cy="762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100" b="1" dirty="0" smtClean="0">
                <a:latin typeface="Times"/>
                <a:cs typeface="Times"/>
              </a:rPr>
              <a:t>Potential Solutions Assessment &amp; Selection</a:t>
            </a:r>
            <a:endParaRPr lang="en-GB" sz="1100" b="1" dirty="0">
              <a:latin typeface="Times"/>
              <a:cs typeface="Times"/>
            </a:endParaRPr>
          </a:p>
        </p:txBody>
      </p:sp>
      <p:sp>
        <p:nvSpPr>
          <p:cNvPr id="27" name="Rettangolo arrotondato 26"/>
          <p:cNvSpPr/>
          <p:nvPr/>
        </p:nvSpPr>
        <p:spPr>
          <a:xfrm>
            <a:off x="5029200" y="2743200"/>
            <a:ext cx="1219200" cy="762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100" b="1" dirty="0" smtClean="0">
                <a:latin typeface="Times"/>
                <a:cs typeface="Times"/>
              </a:rPr>
              <a:t>Clear Definition of Potential Solution</a:t>
            </a:r>
            <a:endParaRPr lang="en-GB" sz="1100" b="1" dirty="0">
              <a:latin typeface="Times"/>
              <a:cs typeface="Times"/>
            </a:endParaRPr>
          </a:p>
        </p:txBody>
      </p:sp>
      <p:cxnSp>
        <p:nvCxnSpPr>
          <p:cNvPr id="59" name="Connettore 2 58"/>
          <p:cNvCxnSpPr/>
          <p:nvPr/>
        </p:nvCxnSpPr>
        <p:spPr>
          <a:xfrm flipV="1">
            <a:off x="6248400" y="2363788"/>
            <a:ext cx="914400" cy="455612"/>
          </a:xfrm>
          <a:prstGeom prst="straightConnector1">
            <a:avLst/>
          </a:prstGeom>
          <a:ln w="25400" cap="flat" cmpd="sng" algn="ctr">
            <a:solidFill>
              <a:schemeClr val="accent3">
                <a:alpha val="37000"/>
              </a:schemeClr>
            </a:solidFill>
            <a:prstDash val="dash"/>
            <a:round/>
            <a:headEnd type="none" w="med" len="med"/>
            <a:tailEnd type="arrow" w="med" len="med"/>
          </a:ln>
        </p:spPr>
        <p:style>
          <a:lnRef idx="2">
            <a:schemeClr val="accent3"/>
          </a:lnRef>
          <a:fillRef idx="0">
            <a:schemeClr val="accent3"/>
          </a:fillRef>
          <a:effectRef idx="1">
            <a:schemeClr val="accent3"/>
          </a:effectRef>
          <a:fontRef idx="minor">
            <a:schemeClr val="tx1"/>
          </a:fontRef>
        </p:style>
      </p:cxnSp>
      <p:sp>
        <p:nvSpPr>
          <p:cNvPr id="60" name="Ovale 59"/>
          <p:cNvSpPr/>
          <p:nvPr/>
        </p:nvSpPr>
        <p:spPr>
          <a:xfrm>
            <a:off x="2514600" y="2590800"/>
            <a:ext cx="381000" cy="304800"/>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dirty="0" smtClean="0">
                <a:latin typeface="Times"/>
                <a:cs typeface="Times"/>
              </a:rPr>
              <a:t>1</a:t>
            </a:r>
            <a:endParaRPr lang="en-GB" sz="1200" b="1" dirty="0">
              <a:latin typeface="Times"/>
              <a:cs typeface="Times"/>
            </a:endParaRPr>
          </a:p>
        </p:txBody>
      </p:sp>
      <p:sp>
        <p:nvSpPr>
          <p:cNvPr id="61" name="Ovale 60"/>
          <p:cNvSpPr/>
          <p:nvPr/>
        </p:nvSpPr>
        <p:spPr>
          <a:xfrm>
            <a:off x="2590800" y="4038600"/>
            <a:ext cx="381000" cy="304800"/>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dirty="0" smtClean="0">
                <a:latin typeface="Times"/>
                <a:cs typeface="Times"/>
              </a:rPr>
              <a:t>2</a:t>
            </a:r>
            <a:endParaRPr lang="en-GB" sz="1200" b="1" dirty="0">
              <a:latin typeface="Times"/>
              <a:cs typeface="Times"/>
            </a:endParaRPr>
          </a:p>
        </p:txBody>
      </p:sp>
      <p:sp>
        <p:nvSpPr>
          <p:cNvPr id="62" name="Ovale 61"/>
          <p:cNvSpPr/>
          <p:nvPr/>
        </p:nvSpPr>
        <p:spPr>
          <a:xfrm>
            <a:off x="2590800" y="5410200"/>
            <a:ext cx="381000" cy="304800"/>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dirty="0" smtClean="0">
                <a:latin typeface="Times"/>
                <a:cs typeface="Times"/>
              </a:rPr>
              <a:t>3</a:t>
            </a:r>
            <a:endParaRPr lang="en-GB" sz="1200" b="1" dirty="0">
              <a:latin typeface="Times"/>
              <a:cs typeface="Times"/>
            </a:endParaRPr>
          </a:p>
        </p:txBody>
      </p:sp>
      <p:sp>
        <p:nvSpPr>
          <p:cNvPr id="63" name="Ovale 62"/>
          <p:cNvSpPr/>
          <p:nvPr/>
        </p:nvSpPr>
        <p:spPr>
          <a:xfrm>
            <a:off x="4800600" y="5410200"/>
            <a:ext cx="381000" cy="304800"/>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dirty="0" smtClean="0">
                <a:latin typeface="Times"/>
                <a:cs typeface="Times"/>
              </a:rPr>
              <a:t>4</a:t>
            </a:r>
            <a:endParaRPr lang="en-GB" sz="1200" b="1" dirty="0">
              <a:latin typeface="Times"/>
              <a:cs typeface="Times"/>
            </a:endParaRPr>
          </a:p>
        </p:txBody>
      </p:sp>
      <p:sp>
        <p:nvSpPr>
          <p:cNvPr id="64" name="Ovale 63"/>
          <p:cNvSpPr/>
          <p:nvPr/>
        </p:nvSpPr>
        <p:spPr>
          <a:xfrm>
            <a:off x="4876800" y="3962400"/>
            <a:ext cx="381000" cy="304800"/>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dirty="0" smtClean="0">
                <a:latin typeface="Times"/>
                <a:cs typeface="Times"/>
              </a:rPr>
              <a:t>5</a:t>
            </a:r>
            <a:endParaRPr lang="en-GB" sz="1200" b="1" dirty="0">
              <a:latin typeface="Times"/>
              <a:cs typeface="Times"/>
            </a:endParaRPr>
          </a:p>
        </p:txBody>
      </p:sp>
      <p:sp>
        <p:nvSpPr>
          <p:cNvPr id="65" name="Ovale 64"/>
          <p:cNvSpPr/>
          <p:nvPr/>
        </p:nvSpPr>
        <p:spPr>
          <a:xfrm>
            <a:off x="4800600" y="2590800"/>
            <a:ext cx="381000" cy="304800"/>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dirty="0" smtClean="0">
                <a:latin typeface="Times"/>
                <a:cs typeface="Times"/>
              </a:rPr>
              <a:t>6</a:t>
            </a:r>
            <a:endParaRPr lang="en-GB" sz="1200" b="1" dirty="0">
              <a:latin typeface="Times"/>
              <a:cs typeface="Times"/>
            </a:endParaRPr>
          </a:p>
        </p:txBody>
      </p:sp>
      <p:sp>
        <p:nvSpPr>
          <p:cNvPr id="67" name="CasellaDiTesto 66"/>
          <p:cNvSpPr txBox="1"/>
          <p:nvPr/>
        </p:nvSpPr>
        <p:spPr>
          <a:xfrm>
            <a:off x="1143000" y="609600"/>
            <a:ext cx="7315200" cy="415498"/>
          </a:xfrm>
          <a:prstGeom prst="rect">
            <a:avLst/>
          </a:prstGeom>
          <a:noFill/>
        </p:spPr>
        <p:txBody>
          <a:bodyPr wrap="square" rtlCol="0">
            <a:spAutoFit/>
          </a:bodyPr>
          <a:lstStyle/>
          <a:p>
            <a:pPr algn="ctr"/>
            <a:r>
              <a:rPr lang="en-GB" sz="2100" b="1" dirty="0" smtClean="0">
                <a:solidFill>
                  <a:srgbClr val="800000"/>
                </a:solidFill>
                <a:latin typeface="Times"/>
                <a:cs typeface="Times"/>
              </a:rPr>
              <a:t>The Process of Ideation– Flexibility of Starting Step</a:t>
            </a:r>
            <a:endParaRPr lang="en-GB" sz="2100" b="1" dirty="0">
              <a:solidFill>
                <a:srgbClr val="800000"/>
              </a:solidFill>
              <a:latin typeface="Times"/>
              <a:cs typeface="Times"/>
            </a:endParaRPr>
          </a:p>
        </p:txBody>
      </p:sp>
      <p:sp>
        <p:nvSpPr>
          <p:cNvPr id="43" name="Rettangolo arrotondato 42"/>
          <p:cNvSpPr/>
          <p:nvPr/>
        </p:nvSpPr>
        <p:spPr>
          <a:xfrm>
            <a:off x="7162800" y="1981200"/>
            <a:ext cx="1219200" cy="762000"/>
          </a:xfrm>
          <a:prstGeom prst="roundRect">
            <a:avLst/>
          </a:prstGeom>
          <a:gradFill flip="none" rotWithShape="1">
            <a:gsLst>
              <a:gs pos="0">
                <a:schemeClr val="accent3">
                  <a:tint val="50000"/>
                  <a:satMod val="300000"/>
                  <a:alpha val="25000"/>
                </a:schemeClr>
              </a:gs>
              <a:gs pos="35000">
                <a:schemeClr val="accent3">
                  <a:tint val="37000"/>
                  <a:satMod val="300000"/>
                  <a:alpha val="25000"/>
                </a:schemeClr>
              </a:gs>
              <a:gs pos="100000">
                <a:schemeClr val="accent3">
                  <a:tint val="15000"/>
                  <a:satMod val="350000"/>
                  <a:alpha val="25000"/>
                </a:schemeClr>
              </a:gs>
            </a:gsLst>
            <a:lin ang="16200000" scaled="1"/>
            <a:tileRect/>
          </a:gradFill>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100" dirty="0" smtClean="0">
                <a:solidFill>
                  <a:schemeClr val="bg1">
                    <a:lumMod val="65000"/>
                  </a:schemeClr>
                </a:solidFill>
                <a:latin typeface="Times"/>
                <a:cs typeface="Times"/>
              </a:rPr>
              <a:t>Implementation</a:t>
            </a:r>
            <a:endParaRPr lang="en-GB" sz="1100" b="1" dirty="0">
              <a:solidFill>
                <a:schemeClr val="bg1">
                  <a:lumMod val="65000"/>
                </a:schemeClr>
              </a:solidFill>
              <a:latin typeface="Times"/>
              <a:cs typeface="Times"/>
            </a:endParaRPr>
          </a:p>
        </p:txBody>
      </p:sp>
      <p:sp>
        <p:nvSpPr>
          <p:cNvPr id="47" name="Ovale 46"/>
          <p:cNvSpPr/>
          <p:nvPr/>
        </p:nvSpPr>
        <p:spPr>
          <a:xfrm>
            <a:off x="7010400" y="1828800"/>
            <a:ext cx="381000" cy="304800"/>
          </a:xfrm>
          <a:prstGeom prst="ellipse">
            <a:avLst/>
          </a:prstGeom>
          <a:solidFill>
            <a:schemeClr val="bg1">
              <a:lumMod val="6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dirty="0" smtClean="0">
                <a:latin typeface="Times"/>
                <a:cs typeface="Times"/>
              </a:rPr>
              <a:t>7</a:t>
            </a:r>
            <a:endParaRPr lang="en-GB" sz="1200" b="1" dirty="0">
              <a:latin typeface="Times"/>
              <a:cs typeface="Times"/>
            </a:endParaRPr>
          </a:p>
        </p:txBody>
      </p:sp>
      <p:sp>
        <p:nvSpPr>
          <p:cNvPr id="52" name="CasellaDiTesto 51"/>
          <p:cNvSpPr txBox="1"/>
          <p:nvPr/>
        </p:nvSpPr>
        <p:spPr>
          <a:xfrm>
            <a:off x="3886200" y="2133600"/>
            <a:ext cx="959937" cy="353943"/>
          </a:xfrm>
          <a:prstGeom prst="rect">
            <a:avLst/>
          </a:prstGeom>
          <a:noFill/>
        </p:spPr>
        <p:txBody>
          <a:bodyPr wrap="none" rtlCol="0">
            <a:spAutoFit/>
          </a:bodyPr>
          <a:lstStyle/>
          <a:p>
            <a:r>
              <a:rPr lang="en-GB" sz="1700" b="1" dirty="0" smtClean="0">
                <a:solidFill>
                  <a:srgbClr val="800000"/>
                </a:solidFill>
                <a:latin typeface="Times"/>
                <a:cs typeface="Times"/>
              </a:rPr>
              <a:t>Ideation</a:t>
            </a:r>
            <a:endParaRPr lang="en-GB" sz="1700" b="1" dirty="0">
              <a:solidFill>
                <a:srgbClr val="800000"/>
              </a:solidFill>
              <a:latin typeface="Times"/>
              <a:cs typeface="Times"/>
            </a:endParaRPr>
          </a:p>
        </p:txBody>
      </p:sp>
      <p:sp>
        <p:nvSpPr>
          <p:cNvPr id="72" name="Rettangolo 71"/>
          <p:cNvSpPr/>
          <p:nvPr/>
        </p:nvSpPr>
        <p:spPr>
          <a:xfrm>
            <a:off x="381000" y="990600"/>
            <a:ext cx="8382000" cy="784830"/>
          </a:xfrm>
          <a:prstGeom prst="rect">
            <a:avLst/>
          </a:prstGeom>
        </p:spPr>
        <p:txBody>
          <a:bodyPr wrap="square">
            <a:spAutoFit/>
          </a:bodyPr>
          <a:lstStyle/>
          <a:p>
            <a:r>
              <a:rPr lang="en-GB" sz="1500" dirty="0" smtClean="0">
                <a:latin typeface="Times"/>
                <a:cs typeface="Times"/>
              </a:rPr>
              <a:t>All the steps are not obligatory. Problem solvers can enter the sequence at any point they wish or need.  For instance, they may have already identified several problems and they need to enter at Step 2 for their assessment and selection; or, they may already have a well-defined problem, so they need Step 4 and so on. </a:t>
            </a:r>
            <a:endParaRPr lang="en-GB" sz="1500" dirty="0">
              <a:latin typeface="Times"/>
              <a:cs typeface="Times"/>
            </a:endParaRPr>
          </a:p>
        </p:txBody>
      </p:sp>
      <p:sp>
        <p:nvSpPr>
          <p:cNvPr id="32" name="Fumetto 3 31"/>
          <p:cNvSpPr/>
          <p:nvPr/>
        </p:nvSpPr>
        <p:spPr>
          <a:xfrm>
            <a:off x="228600" y="2590800"/>
            <a:ext cx="1905000" cy="1143000"/>
          </a:xfrm>
          <a:prstGeom prst="wedgeEllipseCallout">
            <a:avLst>
              <a:gd name="adj1" fmla="val 76666"/>
              <a:gd name="adj2" fmla="val -32110"/>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1200" dirty="0" smtClean="0">
                <a:latin typeface="Times"/>
                <a:cs typeface="Times"/>
              </a:rPr>
              <a:t>For those who need or wish to identify problems to start</a:t>
            </a:r>
            <a:endParaRPr lang="en-GB" sz="1200" dirty="0">
              <a:latin typeface="Times"/>
              <a:cs typeface="Times"/>
            </a:endParaRPr>
          </a:p>
        </p:txBody>
      </p:sp>
      <p:sp>
        <p:nvSpPr>
          <p:cNvPr id="33" name="Fumetto 3 32"/>
          <p:cNvSpPr/>
          <p:nvPr/>
        </p:nvSpPr>
        <p:spPr>
          <a:xfrm>
            <a:off x="228600" y="3962400"/>
            <a:ext cx="1905000" cy="1143000"/>
          </a:xfrm>
          <a:prstGeom prst="wedgeEllipseCallout">
            <a:avLst>
              <a:gd name="adj1" fmla="val 79529"/>
              <a:gd name="adj2" fmla="val -32792"/>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1200" dirty="0" smtClean="0">
                <a:latin typeface="Times"/>
                <a:cs typeface="Times"/>
              </a:rPr>
              <a:t>For those who have already identified problems and need to select</a:t>
            </a:r>
            <a:endParaRPr lang="en-GB" sz="1200" dirty="0">
              <a:latin typeface="Times"/>
              <a:cs typeface="Times"/>
            </a:endParaRPr>
          </a:p>
        </p:txBody>
      </p:sp>
      <p:sp>
        <p:nvSpPr>
          <p:cNvPr id="34" name="Fumetto 3 33"/>
          <p:cNvSpPr/>
          <p:nvPr/>
        </p:nvSpPr>
        <p:spPr>
          <a:xfrm>
            <a:off x="228600" y="5410200"/>
            <a:ext cx="1905000" cy="1143000"/>
          </a:xfrm>
          <a:prstGeom prst="wedgeEllipseCallout">
            <a:avLst>
              <a:gd name="adj1" fmla="val 79529"/>
              <a:gd name="adj2" fmla="val -32792"/>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1200" dirty="0" smtClean="0">
                <a:latin typeface="Times"/>
                <a:cs typeface="Times"/>
              </a:rPr>
              <a:t>For those who have selected a problem and need to define the root cause</a:t>
            </a:r>
            <a:endParaRPr lang="en-GB" sz="1200" dirty="0">
              <a:latin typeface="Times"/>
              <a:cs typeface="Times"/>
            </a:endParaRPr>
          </a:p>
        </p:txBody>
      </p:sp>
      <p:sp>
        <p:nvSpPr>
          <p:cNvPr id="35" name="Fumetto 3 34"/>
          <p:cNvSpPr/>
          <p:nvPr/>
        </p:nvSpPr>
        <p:spPr>
          <a:xfrm>
            <a:off x="6781800" y="5410200"/>
            <a:ext cx="1905000" cy="1066800"/>
          </a:xfrm>
          <a:prstGeom prst="wedgeEllipseCallout">
            <a:avLst>
              <a:gd name="adj1" fmla="val -87970"/>
              <a:gd name="adj2" fmla="val -22691"/>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1200" dirty="0" smtClean="0">
                <a:latin typeface="Times"/>
                <a:cs typeface="Times"/>
              </a:rPr>
              <a:t>For those who need to identify potential solutions to a well-defined problem</a:t>
            </a:r>
            <a:endParaRPr lang="en-GB" sz="1200" dirty="0">
              <a:latin typeface="Times"/>
              <a:cs typeface="Times"/>
            </a:endParaRPr>
          </a:p>
        </p:txBody>
      </p:sp>
      <p:sp>
        <p:nvSpPr>
          <p:cNvPr id="36" name="Fumetto 3 35"/>
          <p:cNvSpPr/>
          <p:nvPr/>
        </p:nvSpPr>
        <p:spPr>
          <a:xfrm>
            <a:off x="6781800" y="4191000"/>
            <a:ext cx="1905000" cy="990600"/>
          </a:xfrm>
          <a:prstGeom prst="wedgeEllipseCallout">
            <a:avLst>
              <a:gd name="adj1" fmla="val -90833"/>
              <a:gd name="adj2" fmla="val -2583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1200" dirty="0" smtClean="0">
                <a:latin typeface="Times"/>
                <a:cs typeface="Times"/>
              </a:rPr>
              <a:t>For those who have already identified potential solutions and need to select</a:t>
            </a:r>
            <a:endParaRPr lang="en-GB" sz="1200" dirty="0">
              <a:latin typeface="Times"/>
              <a:cs typeface="Times"/>
            </a:endParaRPr>
          </a:p>
        </p:txBody>
      </p:sp>
      <p:sp>
        <p:nvSpPr>
          <p:cNvPr id="37" name="Fumetto 3 36"/>
          <p:cNvSpPr/>
          <p:nvPr/>
        </p:nvSpPr>
        <p:spPr>
          <a:xfrm>
            <a:off x="6781800" y="2895600"/>
            <a:ext cx="1905000" cy="1066800"/>
          </a:xfrm>
          <a:prstGeom prst="wedgeEllipseCallout">
            <a:avLst>
              <a:gd name="adj1" fmla="val -87970"/>
              <a:gd name="adj2" fmla="val -22691"/>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1200" dirty="0" smtClean="0">
                <a:latin typeface="Times"/>
                <a:cs typeface="Times"/>
              </a:rPr>
              <a:t>For those who have selected a potential solution  and need a well-defined plan</a:t>
            </a:r>
            <a:endParaRPr lang="en-GB" sz="1200" dirty="0">
              <a:latin typeface="Times"/>
              <a:cs typeface="Time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Rettangolo arrotondato 44"/>
          <p:cNvSpPr/>
          <p:nvPr/>
        </p:nvSpPr>
        <p:spPr>
          <a:xfrm>
            <a:off x="1447800" y="2209800"/>
            <a:ext cx="5334000" cy="4419600"/>
          </a:xfrm>
          <a:prstGeom prst="roundRect">
            <a:avLst/>
          </a:prstGeom>
          <a:gradFill flip="none" rotWithShape="1">
            <a:gsLst>
              <a:gs pos="0">
                <a:schemeClr val="accent3">
                  <a:tint val="50000"/>
                  <a:satMod val="300000"/>
                  <a:alpha val="10000"/>
                </a:schemeClr>
              </a:gs>
              <a:gs pos="35000">
                <a:schemeClr val="accent3">
                  <a:tint val="37000"/>
                  <a:satMod val="300000"/>
                  <a:alpha val="10000"/>
                </a:schemeClr>
              </a:gs>
              <a:gs pos="100000">
                <a:schemeClr val="accent3">
                  <a:tint val="15000"/>
                  <a:satMod val="350000"/>
                  <a:alpha val="10000"/>
                </a:schemeClr>
              </a:gs>
            </a:gsLst>
            <a:lin ang="16200000" scaled="1"/>
            <a:tileRect/>
          </a:gradFill>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a:p>
        </p:txBody>
      </p:sp>
      <p:cxnSp>
        <p:nvCxnSpPr>
          <p:cNvPr id="15" name="Connettore 2 14"/>
          <p:cNvCxnSpPr>
            <a:stCxn id="22" idx="2"/>
          </p:cNvCxnSpPr>
          <p:nvPr/>
        </p:nvCxnSpPr>
        <p:spPr>
          <a:xfrm rot="5400000">
            <a:off x="2743200" y="3810000"/>
            <a:ext cx="609600" cy="1588"/>
          </a:xfrm>
          <a:prstGeom prst="straightConnector1">
            <a:avLst/>
          </a:prstGeom>
          <a:ln>
            <a:headEnd type="none" w="med" len="med"/>
            <a:tailEnd type="arrow" w="med" len="med"/>
          </a:ln>
        </p:spPr>
        <p:style>
          <a:lnRef idx="2">
            <a:schemeClr val="accent3"/>
          </a:lnRef>
          <a:fillRef idx="0">
            <a:schemeClr val="accent3"/>
          </a:fillRef>
          <a:effectRef idx="1">
            <a:schemeClr val="accent3"/>
          </a:effectRef>
          <a:fontRef idx="minor">
            <a:schemeClr val="tx1"/>
          </a:fontRef>
        </p:style>
      </p:cxnSp>
      <p:cxnSp>
        <p:nvCxnSpPr>
          <p:cNvPr id="16" name="Connettore 2 15"/>
          <p:cNvCxnSpPr>
            <a:endCxn id="26" idx="2"/>
          </p:cNvCxnSpPr>
          <p:nvPr/>
        </p:nvCxnSpPr>
        <p:spPr>
          <a:xfrm rot="16200000" flipV="1">
            <a:off x="4991894" y="5218906"/>
            <a:ext cx="685800" cy="1588"/>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18" name="Connettore 2 17"/>
          <p:cNvCxnSpPr>
            <a:endCxn id="24" idx="0"/>
          </p:cNvCxnSpPr>
          <p:nvPr/>
        </p:nvCxnSpPr>
        <p:spPr>
          <a:xfrm rot="5400000">
            <a:off x="2667000" y="5181600"/>
            <a:ext cx="762000" cy="1588"/>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20" name="Connettore 2 19"/>
          <p:cNvCxnSpPr/>
          <p:nvPr/>
        </p:nvCxnSpPr>
        <p:spPr>
          <a:xfrm>
            <a:off x="3657600" y="5943600"/>
            <a:ext cx="1066800" cy="1588"/>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21" name="Connettore 2 20"/>
          <p:cNvCxnSpPr>
            <a:stCxn id="26" idx="0"/>
          </p:cNvCxnSpPr>
          <p:nvPr/>
        </p:nvCxnSpPr>
        <p:spPr>
          <a:xfrm rot="5400000" flipH="1" flipV="1">
            <a:off x="5029994" y="3810000"/>
            <a:ext cx="608806" cy="794"/>
          </a:xfrm>
          <a:prstGeom prst="straightConnector1">
            <a:avLst/>
          </a:prstGeom>
          <a:ln>
            <a:headEnd type="none" w="med" len="med"/>
            <a:tailEnd type="arrow" w="med" len="med"/>
          </a:ln>
        </p:spPr>
        <p:style>
          <a:lnRef idx="2">
            <a:schemeClr val="accent3"/>
          </a:lnRef>
          <a:fillRef idx="0">
            <a:schemeClr val="accent3"/>
          </a:fillRef>
          <a:effectRef idx="1">
            <a:schemeClr val="accent3"/>
          </a:effectRef>
          <a:fontRef idx="minor">
            <a:schemeClr val="tx1"/>
          </a:fontRef>
        </p:style>
      </p:cxnSp>
      <p:sp>
        <p:nvSpPr>
          <p:cNvPr id="22" name="Rettangolo arrotondato 21"/>
          <p:cNvSpPr/>
          <p:nvPr/>
        </p:nvSpPr>
        <p:spPr>
          <a:xfrm>
            <a:off x="2438400" y="2743200"/>
            <a:ext cx="1219200" cy="762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100" b="1" dirty="0" smtClean="0">
                <a:latin typeface="Times"/>
                <a:cs typeface="Times"/>
              </a:rPr>
              <a:t>Open Problem / Opportunity Identification</a:t>
            </a:r>
            <a:endParaRPr lang="en-GB" sz="1100" b="1" dirty="0">
              <a:latin typeface="Times"/>
              <a:cs typeface="Times"/>
            </a:endParaRPr>
          </a:p>
        </p:txBody>
      </p:sp>
      <p:sp>
        <p:nvSpPr>
          <p:cNvPr id="23" name="Rettangolo arrotondato 22"/>
          <p:cNvSpPr/>
          <p:nvPr/>
        </p:nvSpPr>
        <p:spPr>
          <a:xfrm>
            <a:off x="2438400" y="4114800"/>
            <a:ext cx="1219200" cy="762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100" b="1" dirty="0" smtClean="0">
                <a:latin typeface="Times"/>
                <a:cs typeface="Times"/>
              </a:rPr>
              <a:t>Problem/</a:t>
            </a:r>
            <a:r>
              <a:rPr lang="en-GB" sz="1100" b="1" dirty="0" err="1" smtClean="0">
                <a:latin typeface="Times"/>
                <a:cs typeface="Times"/>
              </a:rPr>
              <a:t>s</a:t>
            </a:r>
            <a:r>
              <a:rPr lang="en-GB" sz="1100" b="1" dirty="0" smtClean="0">
                <a:latin typeface="Times"/>
                <a:cs typeface="Times"/>
              </a:rPr>
              <a:t> Assessment &amp; Selection </a:t>
            </a:r>
            <a:endParaRPr lang="en-GB" sz="1100" b="1" dirty="0">
              <a:latin typeface="Times"/>
              <a:cs typeface="Times"/>
            </a:endParaRPr>
          </a:p>
        </p:txBody>
      </p:sp>
      <p:sp>
        <p:nvSpPr>
          <p:cNvPr id="24" name="Rettangolo arrotondato 23"/>
          <p:cNvSpPr/>
          <p:nvPr/>
        </p:nvSpPr>
        <p:spPr>
          <a:xfrm>
            <a:off x="2438400" y="5562600"/>
            <a:ext cx="1219200" cy="762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100" b="1" dirty="0" smtClean="0">
                <a:latin typeface="Times"/>
                <a:cs typeface="Times"/>
              </a:rPr>
              <a:t>Problem Root-Cause Definition</a:t>
            </a:r>
            <a:endParaRPr lang="en-GB" sz="1100" b="1" dirty="0">
              <a:latin typeface="Times"/>
              <a:cs typeface="Times"/>
            </a:endParaRPr>
          </a:p>
        </p:txBody>
      </p:sp>
      <p:sp>
        <p:nvSpPr>
          <p:cNvPr id="25" name="Rettangolo arrotondato 24"/>
          <p:cNvSpPr/>
          <p:nvPr/>
        </p:nvSpPr>
        <p:spPr>
          <a:xfrm>
            <a:off x="4724400" y="5562600"/>
            <a:ext cx="1219200" cy="762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100" b="1" dirty="0" smtClean="0">
                <a:latin typeface="Times"/>
                <a:cs typeface="Times"/>
              </a:rPr>
              <a:t>Open Potential Solutions Identification</a:t>
            </a:r>
            <a:endParaRPr lang="en-GB" sz="1100" b="1" dirty="0">
              <a:latin typeface="Times"/>
              <a:cs typeface="Times"/>
            </a:endParaRPr>
          </a:p>
        </p:txBody>
      </p:sp>
      <p:sp>
        <p:nvSpPr>
          <p:cNvPr id="26" name="Rettangolo arrotondato 25"/>
          <p:cNvSpPr/>
          <p:nvPr/>
        </p:nvSpPr>
        <p:spPr>
          <a:xfrm>
            <a:off x="4724400" y="4114800"/>
            <a:ext cx="1219200" cy="762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100" b="1" dirty="0" smtClean="0">
                <a:latin typeface="Times"/>
                <a:cs typeface="Times"/>
              </a:rPr>
              <a:t>Potential Solutions Assessment &amp; Selection</a:t>
            </a:r>
            <a:endParaRPr lang="en-GB" sz="1100" b="1" dirty="0">
              <a:latin typeface="Times"/>
              <a:cs typeface="Times"/>
            </a:endParaRPr>
          </a:p>
        </p:txBody>
      </p:sp>
      <p:sp>
        <p:nvSpPr>
          <p:cNvPr id="27" name="Rettangolo arrotondato 26"/>
          <p:cNvSpPr/>
          <p:nvPr/>
        </p:nvSpPr>
        <p:spPr>
          <a:xfrm>
            <a:off x="4724400" y="2743200"/>
            <a:ext cx="1219200" cy="762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100" b="1" dirty="0" smtClean="0">
                <a:latin typeface="Times"/>
                <a:cs typeface="Times"/>
              </a:rPr>
              <a:t>Clear Definition of Potential Solution</a:t>
            </a:r>
            <a:endParaRPr lang="en-GB" sz="1100" b="1" dirty="0">
              <a:latin typeface="Times"/>
              <a:cs typeface="Times"/>
            </a:endParaRPr>
          </a:p>
        </p:txBody>
      </p:sp>
      <p:sp>
        <p:nvSpPr>
          <p:cNvPr id="28" name="Rettangolo arrotondato 27"/>
          <p:cNvSpPr/>
          <p:nvPr/>
        </p:nvSpPr>
        <p:spPr>
          <a:xfrm>
            <a:off x="7315200" y="2743200"/>
            <a:ext cx="1219200" cy="762000"/>
          </a:xfrm>
          <a:prstGeom prst="roundRect">
            <a:avLst/>
          </a:prstGeom>
          <a:gradFill flip="none" rotWithShape="1">
            <a:gsLst>
              <a:gs pos="0">
                <a:schemeClr val="accent3">
                  <a:tint val="50000"/>
                  <a:satMod val="300000"/>
                  <a:alpha val="16000"/>
                </a:schemeClr>
              </a:gs>
              <a:gs pos="35000">
                <a:schemeClr val="accent3">
                  <a:tint val="37000"/>
                  <a:satMod val="300000"/>
                  <a:alpha val="16000"/>
                </a:schemeClr>
              </a:gs>
              <a:gs pos="100000">
                <a:schemeClr val="accent3">
                  <a:tint val="15000"/>
                  <a:satMod val="350000"/>
                  <a:alpha val="16000"/>
                </a:schemeClr>
              </a:gs>
            </a:gsLst>
            <a:lin ang="16200000" scaled="1"/>
            <a:tileRect/>
          </a:gradFill>
          <a:ln>
            <a:solidFill>
              <a:schemeClr val="bg1">
                <a:lumMod val="50000"/>
                <a:alpha val="15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100" dirty="0" smtClean="0">
                <a:solidFill>
                  <a:srgbClr val="A6A6A6"/>
                </a:solidFill>
                <a:latin typeface="Times"/>
                <a:cs typeface="Times"/>
              </a:rPr>
              <a:t>Implementation </a:t>
            </a:r>
            <a:endParaRPr lang="en-GB" sz="1100" dirty="0">
              <a:solidFill>
                <a:srgbClr val="A6A6A6"/>
              </a:solidFill>
              <a:latin typeface="Times"/>
              <a:cs typeface="Times"/>
            </a:endParaRPr>
          </a:p>
        </p:txBody>
      </p:sp>
      <p:grpSp>
        <p:nvGrpSpPr>
          <p:cNvPr id="2" name="Gruppo 55"/>
          <p:cNvGrpSpPr/>
          <p:nvPr/>
        </p:nvGrpSpPr>
        <p:grpSpPr>
          <a:xfrm rot="16200000" flipH="1" flipV="1">
            <a:off x="533400" y="4267200"/>
            <a:ext cx="3200400" cy="609600"/>
            <a:chOff x="2894806" y="3810000"/>
            <a:chExt cx="1600994" cy="534194"/>
          </a:xfrm>
        </p:grpSpPr>
        <p:cxnSp>
          <p:nvCxnSpPr>
            <p:cNvPr id="57" name="Connettore 4 46"/>
            <p:cNvCxnSpPr/>
            <p:nvPr/>
          </p:nvCxnSpPr>
          <p:spPr>
            <a:xfrm rot="5400000">
              <a:off x="3429000" y="3276600"/>
              <a:ext cx="533400" cy="1600200"/>
            </a:xfrm>
            <a:prstGeom prst="bentConnector2">
              <a:avLst/>
            </a:prstGeom>
            <a:ln w="3175" cap="flat" cmpd="sng" algn="ctr">
              <a:solidFill>
                <a:srgbClr val="FF0000"/>
              </a:solidFill>
              <a:prstDash val="dashDot"/>
              <a:round/>
              <a:headEnd type="none" w="med" len="med"/>
              <a:tailEnd w="med" len="med"/>
            </a:ln>
          </p:spPr>
          <p:style>
            <a:lnRef idx="1">
              <a:schemeClr val="accent3"/>
            </a:lnRef>
            <a:fillRef idx="2">
              <a:schemeClr val="accent3"/>
            </a:fillRef>
            <a:effectRef idx="1">
              <a:schemeClr val="accent3"/>
            </a:effectRef>
            <a:fontRef idx="minor">
              <a:schemeClr val="dk1"/>
            </a:fontRef>
          </p:style>
        </p:cxnSp>
        <p:cxnSp>
          <p:nvCxnSpPr>
            <p:cNvPr id="58" name="Connettore 2 57"/>
            <p:cNvCxnSpPr/>
            <p:nvPr/>
          </p:nvCxnSpPr>
          <p:spPr>
            <a:xfrm rot="5400000" flipH="1" flipV="1">
              <a:off x="2628900" y="4076700"/>
              <a:ext cx="533400" cy="1588"/>
            </a:xfrm>
            <a:prstGeom prst="straightConnector1">
              <a:avLst/>
            </a:prstGeom>
            <a:ln w="3175" cap="flat" cmpd="sng" algn="ctr">
              <a:solidFill>
                <a:srgbClr val="FF0000"/>
              </a:solidFill>
              <a:prstDash val="dashDot"/>
              <a:round/>
              <a:headEnd type="none" w="med" len="med"/>
              <a:tailEnd type="arrow" w="med" len="med"/>
            </a:ln>
          </p:spPr>
          <p:style>
            <a:lnRef idx="1">
              <a:schemeClr val="accent3"/>
            </a:lnRef>
            <a:fillRef idx="2">
              <a:schemeClr val="accent3"/>
            </a:fillRef>
            <a:effectRef idx="1">
              <a:schemeClr val="accent3"/>
            </a:effectRef>
            <a:fontRef idx="minor">
              <a:schemeClr val="dk1"/>
            </a:fontRef>
          </p:style>
        </p:cxnSp>
      </p:grpSp>
      <p:grpSp>
        <p:nvGrpSpPr>
          <p:cNvPr id="3" name="Gruppo 55"/>
          <p:cNvGrpSpPr/>
          <p:nvPr/>
        </p:nvGrpSpPr>
        <p:grpSpPr>
          <a:xfrm rot="16200000">
            <a:off x="4724400" y="4343400"/>
            <a:ext cx="3048000" cy="609600"/>
            <a:chOff x="2894806" y="3810000"/>
            <a:chExt cx="1600994" cy="534194"/>
          </a:xfrm>
        </p:grpSpPr>
        <p:cxnSp>
          <p:nvCxnSpPr>
            <p:cNvPr id="48" name="Connettore 4 46"/>
            <p:cNvCxnSpPr/>
            <p:nvPr/>
          </p:nvCxnSpPr>
          <p:spPr>
            <a:xfrm rot="5400000">
              <a:off x="3429000" y="3276600"/>
              <a:ext cx="533400" cy="1600200"/>
            </a:xfrm>
            <a:prstGeom prst="bentConnector2">
              <a:avLst/>
            </a:prstGeom>
            <a:ln w="3175" cap="flat" cmpd="sng" algn="ctr">
              <a:solidFill>
                <a:srgbClr val="FF0000"/>
              </a:solidFill>
              <a:prstDash val="dashDot"/>
              <a:round/>
              <a:headEnd type="none" w="med" len="med"/>
              <a:tailEnd w="med" len="med"/>
            </a:ln>
          </p:spPr>
          <p:style>
            <a:lnRef idx="1">
              <a:schemeClr val="accent3"/>
            </a:lnRef>
            <a:fillRef idx="2">
              <a:schemeClr val="accent3"/>
            </a:fillRef>
            <a:effectRef idx="1">
              <a:schemeClr val="accent3"/>
            </a:effectRef>
            <a:fontRef idx="minor">
              <a:schemeClr val="dk1"/>
            </a:fontRef>
          </p:style>
        </p:cxnSp>
        <p:cxnSp>
          <p:nvCxnSpPr>
            <p:cNvPr id="49" name="Connettore 2 48"/>
            <p:cNvCxnSpPr/>
            <p:nvPr/>
          </p:nvCxnSpPr>
          <p:spPr>
            <a:xfrm rot="5400000" flipH="1" flipV="1">
              <a:off x="2628900" y="4076700"/>
              <a:ext cx="533400" cy="1588"/>
            </a:xfrm>
            <a:prstGeom prst="straightConnector1">
              <a:avLst/>
            </a:prstGeom>
            <a:ln w="3175" cap="flat" cmpd="sng" algn="ctr">
              <a:solidFill>
                <a:srgbClr val="FF0000"/>
              </a:solidFill>
              <a:prstDash val="dashDot"/>
              <a:round/>
              <a:headEnd type="none" w="med" len="med"/>
              <a:tailEnd type="arrow" w="med" len="med"/>
            </a:ln>
          </p:spPr>
          <p:style>
            <a:lnRef idx="1">
              <a:schemeClr val="accent3"/>
            </a:lnRef>
            <a:fillRef idx="2">
              <a:schemeClr val="accent3"/>
            </a:fillRef>
            <a:effectRef idx="1">
              <a:schemeClr val="accent3"/>
            </a:effectRef>
            <a:fontRef idx="minor">
              <a:schemeClr val="dk1"/>
            </a:fontRef>
          </p:style>
        </p:cxnSp>
      </p:grpSp>
      <p:grpSp>
        <p:nvGrpSpPr>
          <p:cNvPr id="4" name="Gruppo 55"/>
          <p:cNvGrpSpPr/>
          <p:nvPr/>
        </p:nvGrpSpPr>
        <p:grpSpPr>
          <a:xfrm flipV="1">
            <a:off x="3048000" y="2438400"/>
            <a:ext cx="2286000" cy="304800"/>
            <a:chOff x="2894806" y="3810000"/>
            <a:chExt cx="1600994" cy="534194"/>
          </a:xfrm>
        </p:grpSpPr>
        <p:cxnSp>
          <p:nvCxnSpPr>
            <p:cNvPr id="55" name="Connettore 4 46"/>
            <p:cNvCxnSpPr/>
            <p:nvPr/>
          </p:nvCxnSpPr>
          <p:spPr>
            <a:xfrm rot="5400000">
              <a:off x="3429000" y="3276600"/>
              <a:ext cx="533400" cy="1600200"/>
            </a:xfrm>
            <a:prstGeom prst="bentConnector2">
              <a:avLst/>
            </a:prstGeom>
            <a:ln w="3175" cap="flat" cmpd="sng" algn="ctr">
              <a:solidFill>
                <a:srgbClr val="FF0000"/>
              </a:solidFill>
              <a:prstDash val="dashDot"/>
              <a:round/>
              <a:headEnd type="none" w="med" len="med"/>
              <a:tailEnd w="med" len="med"/>
            </a:ln>
          </p:spPr>
          <p:style>
            <a:lnRef idx="1">
              <a:schemeClr val="accent3"/>
            </a:lnRef>
            <a:fillRef idx="2">
              <a:schemeClr val="accent3"/>
            </a:fillRef>
            <a:effectRef idx="1">
              <a:schemeClr val="accent3"/>
            </a:effectRef>
            <a:fontRef idx="minor">
              <a:schemeClr val="dk1"/>
            </a:fontRef>
          </p:style>
        </p:cxnSp>
        <p:cxnSp>
          <p:nvCxnSpPr>
            <p:cNvPr id="56" name="Connettore 2 55"/>
            <p:cNvCxnSpPr/>
            <p:nvPr/>
          </p:nvCxnSpPr>
          <p:spPr>
            <a:xfrm rot="5400000" flipH="1" flipV="1">
              <a:off x="2628900" y="4076700"/>
              <a:ext cx="533400" cy="1588"/>
            </a:xfrm>
            <a:prstGeom prst="straightConnector1">
              <a:avLst/>
            </a:prstGeom>
            <a:ln w="3175" cap="flat" cmpd="sng" algn="ctr">
              <a:solidFill>
                <a:srgbClr val="FF0000"/>
              </a:solidFill>
              <a:prstDash val="dashDot"/>
              <a:round/>
              <a:headEnd type="none" w="med" len="med"/>
              <a:tailEnd type="arrow" w="med" len="med"/>
            </a:ln>
          </p:spPr>
          <p:style>
            <a:lnRef idx="1">
              <a:schemeClr val="accent3"/>
            </a:lnRef>
            <a:fillRef idx="2">
              <a:schemeClr val="accent3"/>
            </a:fillRef>
            <a:effectRef idx="1">
              <a:schemeClr val="accent3"/>
            </a:effectRef>
            <a:fontRef idx="minor">
              <a:schemeClr val="dk1"/>
            </a:fontRef>
          </p:style>
        </p:cxnSp>
      </p:grpSp>
      <p:cxnSp>
        <p:nvCxnSpPr>
          <p:cNvPr id="59" name="Connettore 2 58"/>
          <p:cNvCxnSpPr/>
          <p:nvPr/>
        </p:nvCxnSpPr>
        <p:spPr>
          <a:xfrm>
            <a:off x="5943600" y="2971800"/>
            <a:ext cx="1371600" cy="1588"/>
          </a:xfrm>
          <a:prstGeom prst="straightConnector1">
            <a:avLst/>
          </a:prstGeom>
          <a:ln w="25400" cap="flat" cmpd="sng" algn="ctr">
            <a:solidFill>
              <a:schemeClr val="accent3">
                <a:alpha val="28000"/>
              </a:schemeClr>
            </a:solidFill>
            <a:prstDash val="dash"/>
            <a:round/>
            <a:headEnd type="none" w="med" len="med"/>
            <a:tailEnd type="arrow" w="med" len="med"/>
          </a:ln>
        </p:spPr>
        <p:style>
          <a:lnRef idx="2">
            <a:schemeClr val="accent3"/>
          </a:lnRef>
          <a:fillRef idx="0">
            <a:schemeClr val="accent3"/>
          </a:fillRef>
          <a:effectRef idx="1">
            <a:schemeClr val="accent3"/>
          </a:effectRef>
          <a:fontRef idx="minor">
            <a:schemeClr val="tx1"/>
          </a:fontRef>
        </p:style>
      </p:cxnSp>
      <p:sp>
        <p:nvSpPr>
          <p:cNvPr id="60" name="Ovale 59"/>
          <p:cNvSpPr/>
          <p:nvPr/>
        </p:nvSpPr>
        <p:spPr>
          <a:xfrm>
            <a:off x="2209800" y="2590800"/>
            <a:ext cx="381000" cy="304800"/>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dirty="0" smtClean="0">
                <a:latin typeface="Times"/>
                <a:cs typeface="Times"/>
              </a:rPr>
              <a:t>1</a:t>
            </a:r>
            <a:endParaRPr lang="en-GB" sz="1200" b="1" dirty="0">
              <a:latin typeface="Times"/>
              <a:cs typeface="Times"/>
            </a:endParaRPr>
          </a:p>
        </p:txBody>
      </p:sp>
      <p:sp>
        <p:nvSpPr>
          <p:cNvPr id="61" name="Ovale 60"/>
          <p:cNvSpPr/>
          <p:nvPr/>
        </p:nvSpPr>
        <p:spPr>
          <a:xfrm>
            <a:off x="2286000" y="4038600"/>
            <a:ext cx="381000" cy="304800"/>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dirty="0" smtClean="0">
                <a:latin typeface="Times"/>
                <a:cs typeface="Times"/>
              </a:rPr>
              <a:t>2</a:t>
            </a:r>
            <a:endParaRPr lang="en-GB" sz="1200" b="1" dirty="0">
              <a:latin typeface="Times"/>
              <a:cs typeface="Times"/>
            </a:endParaRPr>
          </a:p>
        </p:txBody>
      </p:sp>
      <p:sp>
        <p:nvSpPr>
          <p:cNvPr id="62" name="Ovale 61"/>
          <p:cNvSpPr/>
          <p:nvPr/>
        </p:nvSpPr>
        <p:spPr>
          <a:xfrm>
            <a:off x="2286000" y="5410200"/>
            <a:ext cx="381000" cy="304800"/>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dirty="0" smtClean="0">
                <a:latin typeface="Times"/>
                <a:cs typeface="Times"/>
              </a:rPr>
              <a:t>3</a:t>
            </a:r>
            <a:endParaRPr lang="en-GB" sz="1200" b="1" dirty="0">
              <a:latin typeface="Times"/>
              <a:cs typeface="Times"/>
            </a:endParaRPr>
          </a:p>
        </p:txBody>
      </p:sp>
      <p:sp>
        <p:nvSpPr>
          <p:cNvPr id="63" name="Ovale 62"/>
          <p:cNvSpPr/>
          <p:nvPr/>
        </p:nvSpPr>
        <p:spPr>
          <a:xfrm>
            <a:off x="4495800" y="5410200"/>
            <a:ext cx="381000" cy="304800"/>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dirty="0" smtClean="0">
                <a:latin typeface="Times"/>
                <a:cs typeface="Times"/>
              </a:rPr>
              <a:t>4</a:t>
            </a:r>
            <a:endParaRPr lang="en-GB" sz="1200" b="1" dirty="0">
              <a:latin typeface="Times"/>
              <a:cs typeface="Times"/>
            </a:endParaRPr>
          </a:p>
        </p:txBody>
      </p:sp>
      <p:sp>
        <p:nvSpPr>
          <p:cNvPr id="64" name="Ovale 63"/>
          <p:cNvSpPr/>
          <p:nvPr/>
        </p:nvSpPr>
        <p:spPr>
          <a:xfrm>
            <a:off x="4572000" y="3962400"/>
            <a:ext cx="381000" cy="304800"/>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dirty="0" smtClean="0">
                <a:latin typeface="Times"/>
                <a:cs typeface="Times"/>
              </a:rPr>
              <a:t>5</a:t>
            </a:r>
            <a:endParaRPr lang="en-GB" sz="1200" b="1" dirty="0">
              <a:latin typeface="Times"/>
              <a:cs typeface="Times"/>
            </a:endParaRPr>
          </a:p>
        </p:txBody>
      </p:sp>
      <p:sp>
        <p:nvSpPr>
          <p:cNvPr id="65" name="Ovale 64"/>
          <p:cNvSpPr/>
          <p:nvPr/>
        </p:nvSpPr>
        <p:spPr>
          <a:xfrm>
            <a:off x="4495800" y="2590800"/>
            <a:ext cx="381000" cy="304800"/>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dirty="0" smtClean="0">
                <a:latin typeface="Times"/>
                <a:cs typeface="Times"/>
              </a:rPr>
              <a:t>6</a:t>
            </a:r>
            <a:endParaRPr lang="en-GB" sz="1200" b="1" dirty="0">
              <a:latin typeface="Times"/>
              <a:cs typeface="Times"/>
            </a:endParaRPr>
          </a:p>
        </p:txBody>
      </p:sp>
      <p:sp>
        <p:nvSpPr>
          <p:cNvPr id="66" name="Ovale 65"/>
          <p:cNvSpPr/>
          <p:nvPr/>
        </p:nvSpPr>
        <p:spPr>
          <a:xfrm>
            <a:off x="7162800" y="2590800"/>
            <a:ext cx="406400" cy="304800"/>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b="1" dirty="0" smtClean="0">
                <a:latin typeface="Times"/>
                <a:cs typeface="Times"/>
              </a:rPr>
              <a:t>7</a:t>
            </a:r>
            <a:endParaRPr lang="en-GB" sz="1200" b="1" dirty="0">
              <a:latin typeface="Times"/>
              <a:cs typeface="Times"/>
            </a:endParaRPr>
          </a:p>
        </p:txBody>
      </p:sp>
      <p:sp>
        <p:nvSpPr>
          <p:cNvPr id="67" name="CasellaDiTesto 66"/>
          <p:cNvSpPr txBox="1"/>
          <p:nvPr/>
        </p:nvSpPr>
        <p:spPr>
          <a:xfrm>
            <a:off x="1219200" y="533400"/>
            <a:ext cx="7620000" cy="415498"/>
          </a:xfrm>
          <a:prstGeom prst="rect">
            <a:avLst/>
          </a:prstGeom>
          <a:noFill/>
        </p:spPr>
        <p:txBody>
          <a:bodyPr wrap="square" rtlCol="0">
            <a:spAutoFit/>
          </a:bodyPr>
          <a:lstStyle/>
          <a:p>
            <a:pPr algn="ctr"/>
            <a:r>
              <a:rPr lang="en-GB" sz="2100" b="1" dirty="0" smtClean="0">
                <a:solidFill>
                  <a:srgbClr val="800000"/>
                </a:solidFill>
                <a:latin typeface="Times"/>
                <a:cs typeface="Times"/>
              </a:rPr>
              <a:t>The Process of Ideation – Plenty of Feedback Paths     </a:t>
            </a:r>
          </a:p>
        </p:txBody>
      </p:sp>
      <p:cxnSp>
        <p:nvCxnSpPr>
          <p:cNvPr id="35" name="Connettore 4 46"/>
          <p:cNvCxnSpPr>
            <a:stCxn id="28" idx="0"/>
          </p:cNvCxnSpPr>
          <p:nvPr/>
        </p:nvCxnSpPr>
        <p:spPr>
          <a:xfrm rot="16200000" flipV="1">
            <a:off x="7086600" y="1905000"/>
            <a:ext cx="304800" cy="1371600"/>
          </a:xfrm>
          <a:prstGeom prst="bentConnector2">
            <a:avLst/>
          </a:prstGeom>
          <a:ln w="3175" cap="flat" cmpd="sng" algn="ctr">
            <a:solidFill>
              <a:srgbClr val="FF0000"/>
            </a:solidFill>
            <a:prstDash val="dashDot"/>
            <a:round/>
            <a:headEnd type="none" w="med" len="med"/>
            <a:tailEnd type="arrow" w="med" len="med"/>
          </a:ln>
        </p:spPr>
        <p:style>
          <a:lnRef idx="1">
            <a:schemeClr val="accent3"/>
          </a:lnRef>
          <a:fillRef idx="2">
            <a:schemeClr val="accent3"/>
          </a:fillRef>
          <a:effectRef idx="1">
            <a:schemeClr val="accent3"/>
          </a:effectRef>
          <a:fontRef idx="minor">
            <a:schemeClr val="dk1"/>
          </a:fontRef>
        </p:style>
      </p:cxnSp>
      <p:grpSp>
        <p:nvGrpSpPr>
          <p:cNvPr id="37" name="Gruppo 55"/>
          <p:cNvGrpSpPr/>
          <p:nvPr/>
        </p:nvGrpSpPr>
        <p:grpSpPr>
          <a:xfrm rot="16200000">
            <a:off x="4838700" y="4381500"/>
            <a:ext cx="2514600" cy="304800"/>
            <a:chOff x="2894806" y="3810000"/>
            <a:chExt cx="1600994" cy="534194"/>
          </a:xfrm>
        </p:grpSpPr>
        <p:cxnSp>
          <p:nvCxnSpPr>
            <p:cNvPr id="38" name="Connettore 4 46"/>
            <p:cNvCxnSpPr/>
            <p:nvPr/>
          </p:nvCxnSpPr>
          <p:spPr>
            <a:xfrm rot="5400000">
              <a:off x="3429000" y="3276600"/>
              <a:ext cx="533400" cy="1600200"/>
            </a:xfrm>
            <a:prstGeom prst="bentConnector2">
              <a:avLst/>
            </a:prstGeom>
            <a:ln w="3175" cap="flat" cmpd="sng" algn="ctr">
              <a:solidFill>
                <a:srgbClr val="FF0000"/>
              </a:solidFill>
              <a:prstDash val="dashDot"/>
              <a:round/>
              <a:headEnd type="none" w="med" len="med"/>
              <a:tailEnd w="med" len="med"/>
            </a:ln>
          </p:spPr>
          <p:style>
            <a:lnRef idx="1">
              <a:schemeClr val="accent3"/>
            </a:lnRef>
            <a:fillRef idx="2">
              <a:schemeClr val="accent3"/>
            </a:fillRef>
            <a:effectRef idx="1">
              <a:schemeClr val="accent3"/>
            </a:effectRef>
            <a:fontRef idx="minor">
              <a:schemeClr val="dk1"/>
            </a:fontRef>
          </p:style>
        </p:cxnSp>
        <p:cxnSp>
          <p:nvCxnSpPr>
            <p:cNvPr id="39" name="Connettore 2 38"/>
            <p:cNvCxnSpPr/>
            <p:nvPr/>
          </p:nvCxnSpPr>
          <p:spPr>
            <a:xfrm rot="5400000" flipH="1" flipV="1">
              <a:off x="2628900" y="4076700"/>
              <a:ext cx="533400" cy="1588"/>
            </a:xfrm>
            <a:prstGeom prst="straightConnector1">
              <a:avLst/>
            </a:prstGeom>
            <a:ln w="3175" cap="flat" cmpd="sng" algn="ctr">
              <a:solidFill>
                <a:srgbClr val="FF0000"/>
              </a:solidFill>
              <a:prstDash val="dashDot"/>
              <a:round/>
              <a:headEnd type="none" w="med" len="med"/>
              <a:tailEnd type="arrow" w="med" len="med"/>
            </a:ln>
          </p:spPr>
          <p:style>
            <a:lnRef idx="1">
              <a:schemeClr val="accent3"/>
            </a:lnRef>
            <a:fillRef idx="2">
              <a:schemeClr val="accent3"/>
            </a:fillRef>
            <a:effectRef idx="1">
              <a:schemeClr val="accent3"/>
            </a:effectRef>
            <a:fontRef idx="minor">
              <a:schemeClr val="dk1"/>
            </a:fontRef>
          </p:style>
        </p:cxnSp>
      </p:grpSp>
      <p:grpSp>
        <p:nvGrpSpPr>
          <p:cNvPr id="40" name="Gruppo 55"/>
          <p:cNvGrpSpPr/>
          <p:nvPr/>
        </p:nvGrpSpPr>
        <p:grpSpPr>
          <a:xfrm rot="5400000">
            <a:off x="952500" y="4381500"/>
            <a:ext cx="2667000" cy="304800"/>
            <a:chOff x="2894806" y="3810000"/>
            <a:chExt cx="1600994" cy="534194"/>
          </a:xfrm>
        </p:grpSpPr>
        <p:cxnSp>
          <p:nvCxnSpPr>
            <p:cNvPr id="41" name="Connettore 4 46"/>
            <p:cNvCxnSpPr/>
            <p:nvPr/>
          </p:nvCxnSpPr>
          <p:spPr>
            <a:xfrm rot="5400000">
              <a:off x="3429000" y="3276600"/>
              <a:ext cx="533400" cy="1600200"/>
            </a:xfrm>
            <a:prstGeom prst="bentConnector2">
              <a:avLst/>
            </a:prstGeom>
            <a:ln w="3175" cap="flat" cmpd="sng" algn="ctr">
              <a:solidFill>
                <a:srgbClr val="FF0000"/>
              </a:solidFill>
              <a:prstDash val="dashDot"/>
              <a:round/>
              <a:headEnd type="none" w="med" len="med"/>
              <a:tailEnd w="med" len="med"/>
            </a:ln>
          </p:spPr>
          <p:style>
            <a:lnRef idx="1">
              <a:schemeClr val="accent3"/>
            </a:lnRef>
            <a:fillRef idx="2">
              <a:schemeClr val="accent3"/>
            </a:fillRef>
            <a:effectRef idx="1">
              <a:schemeClr val="accent3"/>
            </a:effectRef>
            <a:fontRef idx="minor">
              <a:schemeClr val="dk1"/>
            </a:fontRef>
          </p:style>
        </p:cxnSp>
        <p:cxnSp>
          <p:nvCxnSpPr>
            <p:cNvPr id="42" name="Connettore 2 41"/>
            <p:cNvCxnSpPr/>
            <p:nvPr/>
          </p:nvCxnSpPr>
          <p:spPr>
            <a:xfrm rot="5400000" flipH="1" flipV="1">
              <a:off x="2628900" y="4076700"/>
              <a:ext cx="533400" cy="1588"/>
            </a:xfrm>
            <a:prstGeom prst="straightConnector1">
              <a:avLst/>
            </a:prstGeom>
            <a:ln w="3175" cap="flat" cmpd="sng" algn="ctr">
              <a:solidFill>
                <a:srgbClr val="FF0000"/>
              </a:solidFill>
              <a:prstDash val="dashDot"/>
              <a:round/>
              <a:headEnd type="none" w="med" len="med"/>
              <a:tailEnd type="arrow" w="med" len="med"/>
            </a:ln>
          </p:spPr>
          <p:style>
            <a:lnRef idx="1">
              <a:schemeClr val="accent3"/>
            </a:lnRef>
            <a:fillRef idx="2">
              <a:schemeClr val="accent3"/>
            </a:fillRef>
            <a:effectRef idx="1">
              <a:schemeClr val="accent3"/>
            </a:effectRef>
            <a:fontRef idx="minor">
              <a:schemeClr val="dk1"/>
            </a:fontRef>
          </p:style>
        </p:cxnSp>
      </p:grpSp>
      <p:sp>
        <p:nvSpPr>
          <p:cNvPr id="43" name="Rettangolo 42"/>
          <p:cNvSpPr/>
          <p:nvPr/>
        </p:nvSpPr>
        <p:spPr>
          <a:xfrm>
            <a:off x="762000" y="1066800"/>
            <a:ext cx="7772400" cy="1015663"/>
          </a:xfrm>
          <a:prstGeom prst="rect">
            <a:avLst/>
          </a:prstGeom>
        </p:spPr>
        <p:txBody>
          <a:bodyPr wrap="square">
            <a:spAutoFit/>
          </a:bodyPr>
          <a:lstStyle/>
          <a:p>
            <a:r>
              <a:rPr lang="en-GB" sz="1500" dirty="0" smtClean="0">
                <a:latin typeface="Times"/>
                <a:cs typeface="Times"/>
              </a:rPr>
              <a:t>The steps in </a:t>
            </a:r>
            <a:r>
              <a:rPr lang="en-GB" sz="1500" b="1" dirty="0" smtClean="0">
                <a:solidFill>
                  <a:srgbClr val="800000"/>
                </a:solidFill>
                <a:latin typeface="Times"/>
                <a:cs typeface="Times"/>
              </a:rPr>
              <a:t>Ideation </a:t>
            </a:r>
            <a:r>
              <a:rPr lang="en-GB" sz="1500" dirty="0" smtClean="0">
                <a:latin typeface="Times"/>
                <a:cs typeface="Times"/>
              </a:rPr>
              <a:t>and Problem Solving do not constitute a simple linear sequence. As the dotted lines indicate, at any step there are feedback paths that, if necessary or convenient, can take the process back to previous steps, including from the last Ideation step 6 to the first step 1.  The figure also shows the feedback path from </a:t>
            </a:r>
            <a:r>
              <a:rPr lang="en-GB" sz="1500" b="1" dirty="0" smtClean="0">
                <a:solidFill>
                  <a:srgbClr val="800000"/>
                </a:solidFill>
                <a:latin typeface="Times"/>
                <a:cs typeface="Times"/>
              </a:rPr>
              <a:t>Implementation </a:t>
            </a:r>
            <a:r>
              <a:rPr lang="en-GB" sz="1500" dirty="0" smtClean="0">
                <a:latin typeface="Times"/>
                <a:cs typeface="Times"/>
              </a:rPr>
              <a:t>(Step 7) to </a:t>
            </a:r>
            <a:r>
              <a:rPr lang="en-GB" sz="1500" b="1" dirty="0" smtClean="0">
                <a:solidFill>
                  <a:srgbClr val="800000"/>
                </a:solidFill>
                <a:latin typeface="Times"/>
                <a:cs typeface="Times"/>
              </a:rPr>
              <a:t>Ideation </a:t>
            </a:r>
            <a:r>
              <a:rPr lang="en-GB" sz="1500" dirty="0" smtClean="0">
                <a:latin typeface="Times"/>
                <a:cs typeface="Times"/>
              </a:rPr>
              <a:t>(Steps 1 to 6)</a:t>
            </a:r>
            <a:endParaRPr lang="en-GB" sz="1500" dirty="0"/>
          </a:p>
        </p:txBody>
      </p:sp>
      <p:sp>
        <p:nvSpPr>
          <p:cNvPr id="44" name="CasellaDiTesto 43"/>
          <p:cNvSpPr txBox="1"/>
          <p:nvPr/>
        </p:nvSpPr>
        <p:spPr>
          <a:xfrm>
            <a:off x="3733800" y="6248400"/>
            <a:ext cx="959937" cy="353943"/>
          </a:xfrm>
          <a:prstGeom prst="rect">
            <a:avLst/>
          </a:prstGeom>
          <a:noFill/>
        </p:spPr>
        <p:txBody>
          <a:bodyPr wrap="none" rtlCol="0">
            <a:spAutoFit/>
          </a:bodyPr>
          <a:lstStyle/>
          <a:p>
            <a:r>
              <a:rPr lang="en-GB" sz="1700" b="1" dirty="0" smtClean="0">
                <a:solidFill>
                  <a:srgbClr val="800000"/>
                </a:solidFill>
                <a:latin typeface="Times"/>
                <a:cs typeface="Times"/>
              </a:rPr>
              <a:t>Ideation</a:t>
            </a:r>
            <a:endParaRPr lang="en-GB" sz="1700"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 val="7e29489c09c3c63187c2677341ee6319b0e3d0"/>
</p:tagLst>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6199</TotalTime>
  <Words>1631</Words>
  <Application>Microsoft Office PowerPoint</Application>
  <PresentationFormat>Presentazione su schermo (4:3)</PresentationFormat>
  <Paragraphs>173</Paragraphs>
  <Slides>13</Slides>
  <Notes>0</Notes>
  <HiddenSlides>0</HiddenSlides>
  <MMClips>0</MMClips>
  <ScaleCrop>false</ScaleCrop>
  <HeadingPairs>
    <vt:vector size="4" baseType="variant">
      <vt:variant>
        <vt:lpstr>Tema</vt:lpstr>
      </vt:variant>
      <vt:variant>
        <vt:i4>1</vt:i4>
      </vt:variant>
      <vt:variant>
        <vt:lpstr>Titoli diapositive</vt:lpstr>
      </vt:variant>
      <vt:variant>
        <vt:i4>13</vt:i4>
      </vt:variant>
    </vt:vector>
  </HeadingPairs>
  <TitlesOfParts>
    <vt:vector size="14" baseType="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Fondazione Mondo Digitale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f.fagnini</dc:creator>
  <cp:lastModifiedBy>Grazia</cp:lastModifiedBy>
  <cp:revision>423</cp:revision>
  <dcterms:created xsi:type="dcterms:W3CDTF">2013-04-19T14:07:25Z</dcterms:created>
  <dcterms:modified xsi:type="dcterms:W3CDTF">2013-04-22T07:08:41Z</dcterms:modified>
</cp:coreProperties>
</file>