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87" r:id="rId2"/>
    <p:sldId id="415" r:id="rId3"/>
    <p:sldId id="419" r:id="rId4"/>
    <p:sldId id="416" r:id="rId5"/>
    <p:sldId id="420" r:id="rId6"/>
    <p:sldId id="388" r:id="rId7"/>
    <p:sldId id="354" r:id="rId8"/>
    <p:sldId id="399" r:id="rId9"/>
    <p:sldId id="389" r:id="rId10"/>
    <p:sldId id="402" r:id="rId11"/>
    <p:sldId id="400" r:id="rId12"/>
    <p:sldId id="403" r:id="rId13"/>
    <p:sldId id="401" r:id="rId14"/>
    <p:sldId id="404" r:id="rId15"/>
    <p:sldId id="390" r:id="rId16"/>
    <p:sldId id="408" r:id="rId17"/>
    <p:sldId id="405" r:id="rId18"/>
    <p:sldId id="409" r:id="rId19"/>
    <p:sldId id="406" r:id="rId20"/>
    <p:sldId id="410" r:id="rId21"/>
    <p:sldId id="411" r:id="rId22"/>
    <p:sldId id="412" r:id="rId23"/>
    <p:sldId id="413" r:id="rId24"/>
    <p:sldId id="414" r:id="rId25"/>
  </p:sldIdLst>
  <p:sldSz cx="9144000" cy="6858000" type="screen4x3"/>
  <p:notesSz cx="6858000" cy="9144000"/>
  <p:custDataLst>
    <p:tags r:id="rId27"/>
  </p:custData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FF50"/>
    <a:srgbClr val="35D74F"/>
    <a:srgbClr val="60D735"/>
    <a:srgbClr val="0BFFA9"/>
    <a:srgbClr val="109407"/>
    <a:srgbClr val="4FD71F"/>
    <a:srgbClr val="08E1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D53134-C31E-B14A-B91B-EB6445119C97}" type="datetimeFigureOut">
              <a:rPr lang="it-IT" smtClean="0"/>
              <a:pPr/>
              <a:t>22/04/2013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2997F6-F01B-F14E-9E17-1A0CBD1BE9BC}" type="slidenum">
              <a:rPr lang="it-IT" smtClean="0"/>
              <a:pPr/>
              <a:t>‹N›</a:t>
            </a:fld>
            <a:endParaRPr lang="it-IT"/>
          </a:p>
        </p:txBody>
      </p:sp>
    </p:spTree>
    <p:extLst>
      <p:ext uri="{BB962C8B-B14F-4D97-AF65-F5344CB8AC3E}">
        <p14:creationId xmlns:p14="http://schemas.microsoft.com/office/powerpoint/2010/main" val="21493328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8</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17</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18</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19</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20</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10</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11</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12</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13</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14</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15</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652997F6-F01B-F14E-9E17-1A0CBD1BE9BC}" type="slidenum">
              <a:rPr lang="it-IT" smtClean="0"/>
              <a:pPr/>
              <a:t>16</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0372A92-00BD-4BAD-A02D-B05B4CC5B5ED}" type="datetimeFigureOut">
              <a:rPr lang="it-IT" smtClean="0"/>
              <a:pPr/>
              <a:t>22/04/2013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5D0E8AC-4814-45D4-BA23-854D0978FE7D}"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372A92-00BD-4BAD-A02D-B05B4CC5B5ED}" type="datetimeFigureOut">
              <a:rPr lang="it-IT" smtClean="0"/>
              <a:pPr/>
              <a:t>22/04/2013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0E8AC-4814-45D4-BA23-854D0978FE7D}"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7.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8.pn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17.jpeg"/><Relationship Id="rId3" Type="http://schemas.openxmlformats.org/officeDocument/2006/relationships/image" Target="../media/image9.jpeg"/><Relationship Id="rId7" Type="http://schemas.openxmlformats.org/officeDocument/2006/relationships/image" Target="../media/image29.jpeg"/><Relationship Id="rId12"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9.jpeg"/><Relationship Id="rId5" Type="http://schemas.openxmlformats.org/officeDocument/2006/relationships/image" Target="../media/image37.jpeg"/><Relationship Id="rId10" Type="http://schemas.openxmlformats.org/officeDocument/2006/relationships/image" Target="../media/image38.jpeg"/><Relationship Id="rId4" Type="http://schemas.openxmlformats.org/officeDocument/2006/relationships/image" Target="../media/image36.jpeg"/><Relationship Id="rId9"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jpeg"/><Relationship Id="rId3" Type="http://schemas.openxmlformats.org/officeDocument/2006/relationships/image" Target="../media/image10.jpeg"/><Relationship Id="rId7" Type="http://schemas.openxmlformats.org/officeDocument/2006/relationships/image" Target="../media/image45.png"/><Relationship Id="rId12"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 Id="rId1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11.jpe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66.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3" Type="http://schemas.openxmlformats.org/officeDocument/2006/relationships/image" Target="../media/image67.jpeg"/><Relationship Id="rId7" Type="http://schemas.openxmlformats.org/officeDocument/2006/relationships/image" Target="../media/image70.jpeg"/><Relationship Id="rId12"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12.jpeg"/><Relationship Id="rId15" Type="http://schemas.openxmlformats.org/officeDocument/2006/relationships/image" Target="../media/image78.jpeg"/><Relationship Id="rId10" Type="http://schemas.openxmlformats.org/officeDocument/2006/relationships/image" Target="../media/image73.jpeg"/><Relationship Id="rId4" Type="http://schemas.openxmlformats.org/officeDocument/2006/relationships/image" Target="../media/image68.jpeg"/><Relationship Id="rId9" Type="http://schemas.openxmlformats.org/officeDocument/2006/relationships/image" Target="../media/image72.jpeg"/><Relationship Id="rId14" Type="http://schemas.openxmlformats.org/officeDocument/2006/relationships/image" Target="../media/image77.jpeg"/></Relationships>
</file>

<file path=ppt/slides/_rels/slide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arrotondato 21"/>
          <p:cNvSpPr/>
          <p:nvPr/>
        </p:nvSpPr>
        <p:spPr>
          <a:xfrm>
            <a:off x="1371600" y="49530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0" name="Ovale 59"/>
          <p:cNvSpPr/>
          <p:nvPr/>
        </p:nvSpPr>
        <p:spPr>
          <a:xfrm>
            <a:off x="1143000" y="48006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67" name="CasellaDiTesto 66"/>
          <p:cNvSpPr txBox="1"/>
          <p:nvPr/>
        </p:nvSpPr>
        <p:spPr>
          <a:xfrm>
            <a:off x="2057400" y="1752600"/>
            <a:ext cx="5562600" cy="738664"/>
          </a:xfrm>
          <a:prstGeom prst="rect">
            <a:avLst/>
          </a:prstGeom>
          <a:noFill/>
        </p:spPr>
        <p:txBody>
          <a:bodyPr wrap="square" rtlCol="0">
            <a:spAutoFit/>
          </a:bodyPr>
          <a:lstStyle/>
          <a:p>
            <a:pPr algn="ctr"/>
            <a:r>
              <a:rPr lang="en-GB" sz="2100" b="1" dirty="0" smtClean="0">
                <a:solidFill>
                  <a:srgbClr val="800000"/>
                </a:solidFill>
                <a:latin typeface="Times"/>
                <a:cs typeface="Times"/>
              </a:rPr>
              <a:t>Open Identification of Problems/Opportunities (Ideation Step 1)</a:t>
            </a:r>
            <a:endParaRPr lang="en-GB" sz="2100" b="1" dirty="0">
              <a:solidFill>
                <a:srgbClr val="800000"/>
              </a:solidFill>
              <a:latin typeface="Times"/>
              <a:cs typeface="Times"/>
            </a:endParaRPr>
          </a:p>
        </p:txBody>
      </p:sp>
      <p:sp>
        <p:nvSpPr>
          <p:cNvPr id="38" name="Ovale 37"/>
          <p:cNvSpPr/>
          <p:nvPr/>
        </p:nvSpPr>
        <p:spPr>
          <a:xfrm>
            <a:off x="1524000" y="3352801"/>
            <a:ext cx="914399" cy="83819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dirty="0" smtClean="0">
                <a:latin typeface="Times"/>
                <a:cs typeface="Times"/>
              </a:rPr>
              <a:t>Problem Solving</a:t>
            </a:r>
            <a:endParaRPr lang="en-GB" sz="1000" b="1" dirty="0">
              <a:latin typeface="Times"/>
              <a:cs typeface="Times"/>
            </a:endParaRPr>
          </a:p>
        </p:txBody>
      </p:sp>
      <p:sp>
        <p:nvSpPr>
          <p:cNvPr id="39" name="Rettangolo arrotondato 38"/>
          <p:cNvSpPr/>
          <p:nvPr/>
        </p:nvSpPr>
        <p:spPr>
          <a:xfrm>
            <a:off x="1524000" y="4191000"/>
            <a:ext cx="914400" cy="474180"/>
          </a:xfrm>
          <a:prstGeom prst="roundRect">
            <a:avLst/>
          </a:prstGeom>
          <a:solidFill>
            <a:srgbClr val="A8FF50"/>
          </a:solidFill>
          <a:ln>
            <a:headEnd w="med" len="med"/>
            <a:tailEnd w="med" len="med"/>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400" b="1" dirty="0" smtClean="0">
              <a:latin typeface="Times"/>
              <a:cs typeface="Times"/>
            </a:endParaRPr>
          </a:p>
          <a:p>
            <a:pPr algn="ctr"/>
            <a:endParaRPr lang="en-GB" sz="1400" b="1" dirty="0" smtClean="0">
              <a:solidFill>
                <a:srgbClr val="000000"/>
              </a:solidFill>
              <a:latin typeface="Times"/>
              <a:cs typeface="Times"/>
            </a:endParaRPr>
          </a:p>
          <a:p>
            <a:pPr algn="ctr"/>
            <a:r>
              <a:rPr lang="en-GB" sz="1200" b="1" dirty="0" smtClean="0">
                <a:solidFill>
                  <a:srgbClr val="000000"/>
                </a:solidFill>
                <a:latin typeface="Times"/>
                <a:cs typeface="Times"/>
              </a:rPr>
              <a:t>Ideation</a:t>
            </a:r>
          </a:p>
          <a:p>
            <a:endParaRPr lang="en-GB" sz="1400" dirty="0" smtClean="0">
              <a:solidFill>
                <a:schemeClr val="tx1"/>
              </a:solidFill>
              <a:latin typeface="Times"/>
              <a:cs typeface="Times"/>
            </a:endParaRPr>
          </a:p>
          <a:p>
            <a:pPr algn="ctr"/>
            <a:endParaRPr lang="en-GB" sz="1400" dirty="0">
              <a:latin typeface="Times"/>
              <a:cs typeface="Times"/>
            </a:endParaRPr>
          </a:p>
        </p:txBody>
      </p:sp>
      <p:pic>
        <p:nvPicPr>
          <p:cNvPr id="10" name="Immagine 9" descr="stop-searching-for-the-next-big-thing-tips-for-building-the-best-business-for-you.jpg"/>
          <p:cNvPicPr>
            <a:picLocks noChangeAspect="1"/>
          </p:cNvPicPr>
          <p:nvPr/>
        </p:nvPicPr>
        <p:blipFill>
          <a:blip r:embed="rId2"/>
          <a:stretch>
            <a:fillRect/>
          </a:stretch>
        </p:blipFill>
        <p:spPr>
          <a:xfrm>
            <a:off x="3276600" y="3200400"/>
            <a:ext cx="3873500" cy="2476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81200" y="1752600"/>
            <a:ext cx="6477000" cy="1815882"/>
          </a:xfrm>
          <a:prstGeom prst="rect">
            <a:avLst/>
          </a:prstGeom>
          <a:noFill/>
        </p:spPr>
        <p:txBody>
          <a:bodyPr wrap="square" rtlCol="0">
            <a:spAutoFit/>
          </a:bodyPr>
          <a:lstStyle/>
          <a:p>
            <a:pPr indent="-342900" algn="just"/>
            <a:r>
              <a:rPr lang="en-GB" sz="1600" b="1" dirty="0" smtClean="0">
                <a:solidFill>
                  <a:srgbClr val="953735"/>
                </a:solidFill>
                <a:latin typeface="Times"/>
                <a:cs typeface="Times"/>
              </a:rPr>
              <a:t>Organization and Instruments of Discussion Groups. </a:t>
            </a:r>
            <a:r>
              <a:rPr lang="en-GB" sz="1600" dirty="0" smtClean="0">
                <a:latin typeface="Times"/>
                <a:cs typeface="Times"/>
              </a:rPr>
              <a:t>The group organization must secure the free production, recording and grouping of ideas, potentially, leading to the generation of an ideas map.  These activities demand roles that can be played by one or more people in the group.  There are many instruments to support these activities from simple pen and paper to whiteboards, flipcharts, stickers, computers, low-cost interactive whiteboards, mind-mapping software, etc.</a:t>
            </a:r>
          </a:p>
        </p:txBody>
      </p:sp>
      <p:sp>
        <p:nvSpPr>
          <p:cNvPr id="5" name="Rettangolo arrotondato 4"/>
          <p:cNvSpPr/>
          <p:nvPr/>
        </p:nvSpPr>
        <p:spPr>
          <a:xfrm>
            <a:off x="1600200" y="7620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6096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7620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Problem Solvers’ Discussion Groups (2)</a:t>
            </a:r>
          </a:p>
        </p:txBody>
      </p:sp>
      <p:pic>
        <p:nvPicPr>
          <p:cNvPr id="24" name="Immagine 23" descr="forum.jpg"/>
          <p:cNvPicPr>
            <a:picLocks noChangeAspect="1"/>
          </p:cNvPicPr>
          <p:nvPr/>
        </p:nvPicPr>
        <p:blipFill>
          <a:blip r:embed="rId3"/>
          <a:stretch>
            <a:fillRect/>
          </a:stretch>
        </p:blipFill>
        <p:spPr>
          <a:xfrm>
            <a:off x="152400" y="1752600"/>
            <a:ext cx="1911372" cy="1905000"/>
          </a:xfrm>
          <a:prstGeom prst="rect">
            <a:avLst/>
          </a:prstGeom>
        </p:spPr>
      </p:pic>
      <p:pic>
        <p:nvPicPr>
          <p:cNvPr id="13" name="Immagine 47" descr="5727055242_e62792e39c.jpg"/>
          <p:cNvPicPr>
            <a:picLocks noChangeAspect="1"/>
          </p:cNvPicPr>
          <p:nvPr/>
        </p:nvPicPr>
        <p:blipFill>
          <a:blip r:embed="rId4"/>
          <a:srcRect/>
          <a:stretch>
            <a:fillRect/>
          </a:stretch>
        </p:blipFill>
        <p:spPr bwMode="auto">
          <a:xfrm>
            <a:off x="381000" y="5257800"/>
            <a:ext cx="1622546" cy="1119369"/>
          </a:xfrm>
          <a:prstGeom prst="rect">
            <a:avLst/>
          </a:prstGeom>
          <a:noFill/>
          <a:ln w="9525">
            <a:noFill/>
            <a:miter lim="800000"/>
            <a:headEnd/>
            <a:tailEnd/>
          </a:ln>
        </p:spPr>
      </p:pic>
      <p:pic>
        <p:nvPicPr>
          <p:cNvPr id="18" name="Immagine 17" descr="MindMapGuidlines.JPG"/>
          <p:cNvPicPr>
            <a:picLocks noChangeAspect="1"/>
          </p:cNvPicPr>
          <p:nvPr/>
        </p:nvPicPr>
        <p:blipFill>
          <a:blip r:embed="rId5"/>
          <a:stretch>
            <a:fillRect/>
          </a:stretch>
        </p:blipFill>
        <p:spPr>
          <a:xfrm>
            <a:off x="6858000" y="5029200"/>
            <a:ext cx="1668304" cy="1371600"/>
          </a:xfrm>
          <a:prstGeom prst="rect">
            <a:avLst/>
          </a:prstGeom>
        </p:spPr>
      </p:pic>
      <p:pic>
        <p:nvPicPr>
          <p:cNvPr id="19" name="Immagine 18" descr="dsc_0008.jpg"/>
          <p:cNvPicPr>
            <a:picLocks noChangeAspect="1"/>
          </p:cNvPicPr>
          <p:nvPr/>
        </p:nvPicPr>
        <p:blipFill>
          <a:blip r:embed="rId6"/>
          <a:stretch>
            <a:fillRect/>
          </a:stretch>
        </p:blipFill>
        <p:spPr>
          <a:xfrm>
            <a:off x="4572000" y="5283280"/>
            <a:ext cx="2057400" cy="1369457"/>
          </a:xfrm>
          <a:prstGeom prst="rect">
            <a:avLst/>
          </a:prstGeom>
        </p:spPr>
      </p:pic>
      <p:pic>
        <p:nvPicPr>
          <p:cNvPr id="20" name="Immagine 19" descr="business_management_flip_chart1.jpg"/>
          <p:cNvPicPr>
            <a:picLocks noChangeAspect="1"/>
          </p:cNvPicPr>
          <p:nvPr/>
        </p:nvPicPr>
        <p:blipFill>
          <a:blip r:embed="rId7"/>
          <a:stretch>
            <a:fillRect/>
          </a:stretch>
        </p:blipFill>
        <p:spPr>
          <a:xfrm>
            <a:off x="2438400" y="5283200"/>
            <a:ext cx="2057400" cy="1371600"/>
          </a:xfrm>
          <a:prstGeom prst="rect">
            <a:avLst/>
          </a:prstGeom>
        </p:spPr>
      </p:pic>
      <p:pic>
        <p:nvPicPr>
          <p:cNvPr id="22" name="Immagine 21" descr="9346928.cms.jpeg"/>
          <p:cNvPicPr>
            <a:picLocks noChangeAspect="1"/>
          </p:cNvPicPr>
          <p:nvPr/>
        </p:nvPicPr>
        <p:blipFill>
          <a:blip r:embed="rId8"/>
          <a:stretch>
            <a:fillRect/>
          </a:stretch>
        </p:blipFill>
        <p:spPr>
          <a:xfrm>
            <a:off x="4572000" y="3886200"/>
            <a:ext cx="2057400" cy="1371600"/>
          </a:xfrm>
          <a:prstGeom prst="rect">
            <a:avLst/>
          </a:prstGeom>
        </p:spPr>
      </p:pic>
      <p:pic>
        <p:nvPicPr>
          <p:cNvPr id="26" name="Immagine 25" descr="focus-group.jpg"/>
          <p:cNvPicPr>
            <a:picLocks noChangeAspect="1"/>
          </p:cNvPicPr>
          <p:nvPr/>
        </p:nvPicPr>
        <p:blipFill>
          <a:blip r:embed="rId9"/>
          <a:stretch>
            <a:fillRect/>
          </a:stretch>
        </p:blipFill>
        <p:spPr>
          <a:xfrm>
            <a:off x="2438400" y="3886200"/>
            <a:ext cx="2056757" cy="1371600"/>
          </a:xfrm>
          <a:prstGeom prst="rect">
            <a:avLst/>
          </a:prstGeom>
        </p:spPr>
      </p:pic>
      <p:pic>
        <p:nvPicPr>
          <p:cNvPr id="27" name="Immagine 26" descr="small_notebook.jpg"/>
          <p:cNvPicPr>
            <a:picLocks noChangeAspect="1"/>
          </p:cNvPicPr>
          <p:nvPr/>
        </p:nvPicPr>
        <p:blipFill>
          <a:blip r:embed="rId10"/>
          <a:stretch>
            <a:fillRect/>
          </a:stretch>
        </p:blipFill>
        <p:spPr>
          <a:xfrm>
            <a:off x="609600" y="4114800"/>
            <a:ext cx="1145290" cy="762000"/>
          </a:xfrm>
          <a:prstGeom prst="rect">
            <a:avLst/>
          </a:prstGeom>
        </p:spPr>
      </p:pic>
      <p:pic>
        <p:nvPicPr>
          <p:cNvPr id="28" name="Immagine 27" descr="Unknown.jpeg"/>
          <p:cNvPicPr>
            <a:picLocks noChangeAspect="1"/>
          </p:cNvPicPr>
          <p:nvPr/>
        </p:nvPicPr>
        <p:blipFill>
          <a:blip r:embed="rId11"/>
          <a:stretch>
            <a:fillRect/>
          </a:stretch>
        </p:blipFill>
        <p:spPr>
          <a:xfrm>
            <a:off x="7162800" y="4114800"/>
            <a:ext cx="1004765" cy="8636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81200" y="1752600"/>
            <a:ext cx="6324600" cy="1661993"/>
          </a:xfrm>
          <a:prstGeom prst="rect">
            <a:avLst/>
          </a:prstGeom>
          <a:noFill/>
        </p:spPr>
        <p:txBody>
          <a:bodyPr wrap="square" rtlCol="0">
            <a:spAutoFit/>
          </a:bodyPr>
          <a:lstStyle/>
          <a:p>
            <a:pPr indent="-342900" algn="just"/>
            <a:r>
              <a:rPr lang="en-GB" sz="1700" b="1" dirty="0" smtClean="0">
                <a:solidFill>
                  <a:srgbClr val="800000"/>
                </a:solidFill>
                <a:latin typeface="Times"/>
                <a:cs typeface="Times"/>
              </a:rPr>
              <a:t>Expert Consultation </a:t>
            </a:r>
            <a:r>
              <a:rPr lang="en-GB" sz="1700" dirty="0" smtClean="0">
                <a:latin typeface="Times"/>
                <a:cs typeface="Times"/>
              </a:rPr>
              <a:t>is used when the problem solvers decide they need further information and knowledge to identify relevant problems in the community. The experts are people with strong knowledge, experience, and/or innovative approaches to the development of the particular community. If appropriate and possible, problem solvers may even attempt to create an Expert Advisory Panel.</a:t>
            </a:r>
          </a:p>
        </p:txBody>
      </p:sp>
      <p:sp>
        <p:nvSpPr>
          <p:cNvPr id="5" name="Rettangolo arrotondato 4"/>
          <p:cNvSpPr/>
          <p:nvPr/>
        </p:nvSpPr>
        <p:spPr>
          <a:xfrm>
            <a:off x="1600200" y="7620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6096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7620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Consultation with Experts (1)</a:t>
            </a:r>
          </a:p>
        </p:txBody>
      </p:sp>
      <p:pic>
        <p:nvPicPr>
          <p:cNvPr id="13" name="Immagine 12" descr="interview.png"/>
          <p:cNvPicPr>
            <a:picLocks noChangeAspect="1"/>
          </p:cNvPicPr>
          <p:nvPr/>
        </p:nvPicPr>
        <p:blipFill>
          <a:blip r:embed="rId3"/>
          <a:stretch>
            <a:fillRect/>
          </a:stretch>
        </p:blipFill>
        <p:spPr>
          <a:xfrm>
            <a:off x="381000" y="1981200"/>
            <a:ext cx="1518478" cy="1143000"/>
          </a:xfrm>
          <a:prstGeom prst="rect">
            <a:avLst/>
          </a:prstGeom>
        </p:spPr>
      </p:pic>
      <p:pic>
        <p:nvPicPr>
          <p:cNvPr id="14" name="Immagine 13" descr="images.jpeg"/>
          <p:cNvPicPr>
            <a:picLocks noChangeAspect="1"/>
          </p:cNvPicPr>
          <p:nvPr/>
        </p:nvPicPr>
        <p:blipFill>
          <a:blip r:embed="rId4"/>
          <a:stretch>
            <a:fillRect/>
          </a:stretch>
        </p:blipFill>
        <p:spPr>
          <a:xfrm>
            <a:off x="533400" y="3809999"/>
            <a:ext cx="381000" cy="424069"/>
          </a:xfrm>
          <a:prstGeom prst="rect">
            <a:avLst/>
          </a:prstGeom>
        </p:spPr>
      </p:pic>
      <p:pic>
        <p:nvPicPr>
          <p:cNvPr id="15" name="Immagine 14" descr="disadvantages-spread.jpg"/>
          <p:cNvPicPr>
            <a:picLocks noChangeAspect="1"/>
          </p:cNvPicPr>
          <p:nvPr/>
        </p:nvPicPr>
        <p:blipFill>
          <a:blip r:embed="rId5"/>
          <a:stretch>
            <a:fillRect/>
          </a:stretch>
        </p:blipFill>
        <p:spPr>
          <a:xfrm>
            <a:off x="7086600" y="3810000"/>
            <a:ext cx="342900" cy="381000"/>
          </a:xfrm>
          <a:prstGeom prst="rect">
            <a:avLst/>
          </a:prstGeom>
        </p:spPr>
      </p:pic>
      <p:sp>
        <p:nvSpPr>
          <p:cNvPr id="16" name="CasellaDiTesto 15"/>
          <p:cNvSpPr txBox="1"/>
          <p:nvPr/>
        </p:nvSpPr>
        <p:spPr>
          <a:xfrm>
            <a:off x="685800" y="3962400"/>
            <a:ext cx="1447800" cy="2154436"/>
          </a:xfrm>
          <a:prstGeom prst="rect">
            <a:avLst/>
          </a:prstGeom>
          <a:noFill/>
        </p:spPr>
        <p:txBody>
          <a:bodyPr wrap="square" rtlCol="0">
            <a:spAutoFit/>
          </a:bodyPr>
          <a:lstStyle/>
          <a:p>
            <a:pPr algn="ctr"/>
            <a:r>
              <a:rPr lang="en-GB" sz="1400" b="1" dirty="0" smtClean="0">
                <a:solidFill>
                  <a:srgbClr val="800000"/>
                </a:solidFill>
                <a:latin typeface="Times"/>
                <a:cs typeface="Times"/>
              </a:rPr>
              <a:t>Advantage</a:t>
            </a:r>
            <a:endParaRPr lang="en-GB" sz="1200" dirty="0" smtClean="0">
              <a:latin typeface="Times"/>
              <a:cs typeface="Times"/>
            </a:endParaRPr>
          </a:p>
          <a:p>
            <a:r>
              <a:rPr lang="en-GB" sz="1200" dirty="0" smtClean="0">
                <a:latin typeface="Times"/>
                <a:cs typeface="Times"/>
              </a:rPr>
              <a:t>It expands the knowledge resource and hence, problem identification potential, available to the problem solver group. It also creates a valuable network of people. Greater learning.</a:t>
            </a:r>
          </a:p>
        </p:txBody>
      </p:sp>
      <p:sp>
        <p:nvSpPr>
          <p:cNvPr id="17" name="Rettangolo 16"/>
          <p:cNvSpPr/>
          <p:nvPr/>
        </p:nvSpPr>
        <p:spPr>
          <a:xfrm>
            <a:off x="7315200" y="3810000"/>
            <a:ext cx="1447800" cy="2154436"/>
          </a:xfrm>
          <a:prstGeom prst="rect">
            <a:avLst/>
          </a:prstGeom>
        </p:spPr>
        <p:txBody>
          <a:bodyPr wrap="square">
            <a:spAutoFit/>
          </a:bodyPr>
          <a:lstStyle/>
          <a:p>
            <a:pPr algn="ctr"/>
            <a:r>
              <a:rPr lang="en-GB" sz="1400" b="1" dirty="0" smtClean="0">
                <a:solidFill>
                  <a:srgbClr val="800000"/>
                </a:solidFill>
                <a:latin typeface="Times"/>
                <a:cs typeface="Times"/>
              </a:rPr>
              <a:t>Limitation</a:t>
            </a:r>
            <a:endParaRPr lang="en-GB" sz="1400" dirty="0" smtClean="0">
              <a:latin typeface="Times"/>
              <a:cs typeface="Times"/>
            </a:endParaRPr>
          </a:p>
          <a:p>
            <a:r>
              <a:rPr lang="en-GB" sz="1200" dirty="0" smtClean="0">
                <a:latin typeface="Times"/>
                <a:cs typeface="Times"/>
              </a:rPr>
              <a:t>It requires proper time for the identification of relevant experts and the preparation, running and processing of interviews and analysis of the ideas generated</a:t>
            </a:r>
          </a:p>
        </p:txBody>
      </p:sp>
      <p:pic>
        <p:nvPicPr>
          <p:cNvPr id="18" name="Immagine 17" descr="cartoon-expert[1].jpg"/>
          <p:cNvPicPr>
            <a:picLocks noChangeAspect="1"/>
          </p:cNvPicPr>
          <p:nvPr/>
        </p:nvPicPr>
        <p:blipFill>
          <a:blip r:embed="rId6"/>
          <a:stretch>
            <a:fillRect/>
          </a:stretch>
        </p:blipFill>
        <p:spPr>
          <a:xfrm>
            <a:off x="3429000" y="3581400"/>
            <a:ext cx="2590800" cy="29388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81200" y="1752600"/>
            <a:ext cx="6629400" cy="2062103"/>
          </a:xfrm>
          <a:prstGeom prst="rect">
            <a:avLst/>
          </a:prstGeom>
          <a:noFill/>
        </p:spPr>
        <p:txBody>
          <a:bodyPr wrap="square" rtlCol="0">
            <a:spAutoFit/>
          </a:bodyPr>
          <a:lstStyle/>
          <a:p>
            <a:pPr indent="-342900" algn="just"/>
            <a:r>
              <a:rPr lang="en-GB" sz="1600" b="1" dirty="0" smtClean="0">
                <a:solidFill>
                  <a:srgbClr val="953735"/>
                </a:solidFill>
                <a:latin typeface="Times"/>
                <a:cs typeface="Times"/>
              </a:rPr>
              <a:t>Organization and Instruments for Expert Consultation. </a:t>
            </a:r>
            <a:r>
              <a:rPr lang="en-GB" sz="1600" dirty="0" smtClean="0">
                <a:latin typeface="Times"/>
                <a:cs typeface="Times"/>
              </a:rPr>
              <a:t>The organization must secure the effective generation, recording and processing of the experts’ ideas, potentially, leading to the generation of an experts’ ideas map. These activities demand roles such as experts finders, communicators, interviewers, interview processors and analysers. There are many instruments to support these activities such as interview guides, paper notebooks, audio and video recorders, computers for email communication or video-conferencing (e.g., Skype), mind-mapping software, etc.</a:t>
            </a:r>
          </a:p>
        </p:txBody>
      </p:sp>
      <p:sp>
        <p:nvSpPr>
          <p:cNvPr id="5" name="Rettangolo arrotondato 4"/>
          <p:cNvSpPr/>
          <p:nvPr/>
        </p:nvSpPr>
        <p:spPr>
          <a:xfrm>
            <a:off x="1600200" y="7620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6096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7620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Consultation with Experts (2) </a:t>
            </a:r>
          </a:p>
        </p:txBody>
      </p:sp>
      <p:pic>
        <p:nvPicPr>
          <p:cNvPr id="13" name="Immagine 12" descr="interview.png"/>
          <p:cNvPicPr>
            <a:picLocks noChangeAspect="1"/>
          </p:cNvPicPr>
          <p:nvPr/>
        </p:nvPicPr>
        <p:blipFill>
          <a:blip r:embed="rId3"/>
          <a:stretch>
            <a:fillRect/>
          </a:stretch>
        </p:blipFill>
        <p:spPr>
          <a:xfrm>
            <a:off x="381000" y="2209800"/>
            <a:ext cx="1518478" cy="1143000"/>
          </a:xfrm>
          <a:prstGeom prst="rect">
            <a:avLst/>
          </a:prstGeom>
        </p:spPr>
      </p:pic>
      <p:pic>
        <p:nvPicPr>
          <p:cNvPr id="12" name="Immagine 11" descr="_65765497_120628332.jpg"/>
          <p:cNvPicPr>
            <a:picLocks noChangeAspect="1"/>
          </p:cNvPicPr>
          <p:nvPr/>
        </p:nvPicPr>
        <p:blipFill>
          <a:blip r:embed="rId4"/>
          <a:stretch>
            <a:fillRect/>
          </a:stretch>
        </p:blipFill>
        <p:spPr>
          <a:xfrm>
            <a:off x="4724400" y="5410200"/>
            <a:ext cx="1828800" cy="1204545"/>
          </a:xfrm>
          <a:prstGeom prst="rect">
            <a:avLst/>
          </a:prstGeom>
        </p:spPr>
      </p:pic>
      <p:pic>
        <p:nvPicPr>
          <p:cNvPr id="19" name="Immagine 18" descr="218546a-010.jpg"/>
          <p:cNvPicPr>
            <a:picLocks noChangeAspect="1"/>
          </p:cNvPicPr>
          <p:nvPr/>
        </p:nvPicPr>
        <p:blipFill>
          <a:blip r:embed="rId5"/>
          <a:stretch>
            <a:fillRect/>
          </a:stretch>
        </p:blipFill>
        <p:spPr>
          <a:xfrm>
            <a:off x="2743200" y="4267200"/>
            <a:ext cx="1905000" cy="1143000"/>
          </a:xfrm>
          <a:prstGeom prst="rect">
            <a:avLst/>
          </a:prstGeom>
        </p:spPr>
      </p:pic>
      <p:pic>
        <p:nvPicPr>
          <p:cNvPr id="21" name="Immagine 20" descr="interview_room.jpg"/>
          <p:cNvPicPr>
            <a:picLocks noChangeAspect="1"/>
          </p:cNvPicPr>
          <p:nvPr/>
        </p:nvPicPr>
        <p:blipFill>
          <a:blip r:embed="rId6"/>
          <a:stretch>
            <a:fillRect/>
          </a:stretch>
        </p:blipFill>
        <p:spPr>
          <a:xfrm>
            <a:off x="4724400" y="4216400"/>
            <a:ext cx="1828800" cy="1219200"/>
          </a:xfrm>
          <a:prstGeom prst="rect">
            <a:avLst/>
          </a:prstGeom>
        </p:spPr>
      </p:pic>
      <p:pic>
        <p:nvPicPr>
          <p:cNvPr id="22" name="Immagine 21" descr="images.jpeg"/>
          <p:cNvPicPr>
            <a:picLocks noChangeAspect="1"/>
          </p:cNvPicPr>
          <p:nvPr/>
        </p:nvPicPr>
        <p:blipFill>
          <a:blip r:embed="rId7"/>
          <a:stretch>
            <a:fillRect/>
          </a:stretch>
        </p:blipFill>
        <p:spPr>
          <a:xfrm>
            <a:off x="533400" y="5181600"/>
            <a:ext cx="800100" cy="735135"/>
          </a:xfrm>
          <a:prstGeom prst="rect">
            <a:avLst/>
          </a:prstGeom>
        </p:spPr>
      </p:pic>
      <p:pic>
        <p:nvPicPr>
          <p:cNvPr id="23" name="Immagine 22" descr="olympus-ls5.jpg"/>
          <p:cNvPicPr>
            <a:picLocks noChangeAspect="1"/>
          </p:cNvPicPr>
          <p:nvPr/>
        </p:nvPicPr>
        <p:blipFill>
          <a:blip r:embed="rId8"/>
          <a:stretch>
            <a:fillRect/>
          </a:stretch>
        </p:blipFill>
        <p:spPr>
          <a:xfrm>
            <a:off x="1524000" y="4800600"/>
            <a:ext cx="914400" cy="488696"/>
          </a:xfrm>
          <a:prstGeom prst="rect">
            <a:avLst/>
          </a:prstGeom>
        </p:spPr>
      </p:pic>
      <p:pic>
        <p:nvPicPr>
          <p:cNvPr id="24" name="Immagine 23" descr="ConradInterviewVicar2.jpg"/>
          <p:cNvPicPr>
            <a:picLocks noChangeAspect="1"/>
          </p:cNvPicPr>
          <p:nvPr/>
        </p:nvPicPr>
        <p:blipFill>
          <a:blip r:embed="rId9"/>
          <a:stretch>
            <a:fillRect/>
          </a:stretch>
        </p:blipFill>
        <p:spPr>
          <a:xfrm>
            <a:off x="2971800" y="5410201"/>
            <a:ext cx="1600200" cy="1233852"/>
          </a:xfrm>
          <a:prstGeom prst="rect">
            <a:avLst/>
          </a:prstGeom>
        </p:spPr>
      </p:pic>
      <p:pic>
        <p:nvPicPr>
          <p:cNvPr id="25" name="Immagine 24" descr="photo_538x353.jpg"/>
          <p:cNvPicPr>
            <a:picLocks noChangeAspect="1"/>
          </p:cNvPicPr>
          <p:nvPr/>
        </p:nvPicPr>
        <p:blipFill>
          <a:blip r:embed="rId10"/>
          <a:stretch>
            <a:fillRect/>
          </a:stretch>
        </p:blipFill>
        <p:spPr>
          <a:xfrm>
            <a:off x="609600" y="4267200"/>
            <a:ext cx="838200" cy="549971"/>
          </a:xfrm>
          <a:prstGeom prst="rect">
            <a:avLst/>
          </a:prstGeom>
        </p:spPr>
      </p:pic>
      <p:pic>
        <p:nvPicPr>
          <p:cNvPr id="27" name="Immagine 26" descr="Voyager Basic Black 9281B3 Printed White Overlay.jpg"/>
          <p:cNvPicPr>
            <a:picLocks noChangeAspect="1"/>
          </p:cNvPicPr>
          <p:nvPr/>
        </p:nvPicPr>
        <p:blipFill>
          <a:blip r:embed="rId11"/>
          <a:stretch>
            <a:fillRect/>
          </a:stretch>
        </p:blipFill>
        <p:spPr>
          <a:xfrm>
            <a:off x="1447800" y="5715000"/>
            <a:ext cx="914400" cy="707136"/>
          </a:xfrm>
          <a:prstGeom prst="rect">
            <a:avLst/>
          </a:prstGeom>
        </p:spPr>
      </p:pic>
      <p:pic>
        <p:nvPicPr>
          <p:cNvPr id="28" name="Immagine 27" descr="email.jpg"/>
          <p:cNvPicPr>
            <a:picLocks noChangeAspect="1"/>
          </p:cNvPicPr>
          <p:nvPr/>
        </p:nvPicPr>
        <p:blipFill>
          <a:blip r:embed="rId12"/>
          <a:stretch>
            <a:fillRect/>
          </a:stretch>
        </p:blipFill>
        <p:spPr>
          <a:xfrm>
            <a:off x="7848600" y="4114800"/>
            <a:ext cx="929261" cy="946187"/>
          </a:xfrm>
          <a:prstGeom prst="rect">
            <a:avLst/>
          </a:prstGeom>
        </p:spPr>
      </p:pic>
      <p:pic>
        <p:nvPicPr>
          <p:cNvPr id="29" name="Immagine 28" descr="google_video_conference450x350.bmp"/>
          <p:cNvPicPr>
            <a:picLocks noChangeAspect="1"/>
          </p:cNvPicPr>
          <p:nvPr/>
        </p:nvPicPr>
        <p:blipFill>
          <a:blip r:embed="rId13"/>
          <a:stretch>
            <a:fillRect/>
          </a:stretch>
        </p:blipFill>
        <p:spPr>
          <a:xfrm>
            <a:off x="7086600" y="5105400"/>
            <a:ext cx="1638300" cy="1274233"/>
          </a:xfrm>
          <a:prstGeom prst="rect">
            <a:avLst/>
          </a:prstGeom>
        </p:spPr>
      </p:pic>
      <p:grpSp>
        <p:nvGrpSpPr>
          <p:cNvPr id="34" name="Gruppo 33"/>
          <p:cNvGrpSpPr/>
          <p:nvPr/>
        </p:nvGrpSpPr>
        <p:grpSpPr>
          <a:xfrm>
            <a:off x="6934200" y="3886200"/>
            <a:ext cx="685800" cy="914400"/>
            <a:chOff x="8077200" y="685800"/>
            <a:chExt cx="762000" cy="990600"/>
          </a:xfrm>
        </p:grpSpPr>
        <p:sp>
          <p:nvSpPr>
            <p:cNvPr id="32" name="Rettangolo 31"/>
            <p:cNvSpPr/>
            <p:nvPr/>
          </p:nvSpPr>
          <p:spPr>
            <a:xfrm>
              <a:off x="8077200" y="685800"/>
              <a:ext cx="762000" cy="990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CasellaDiTesto 32"/>
            <p:cNvSpPr txBox="1"/>
            <p:nvPr/>
          </p:nvSpPr>
          <p:spPr>
            <a:xfrm>
              <a:off x="8153400" y="838200"/>
              <a:ext cx="609600" cy="3334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700" b="1" dirty="0" smtClean="0">
                  <a:latin typeface="Times"/>
                  <a:cs typeface="Times"/>
                </a:rPr>
                <a:t>Interview </a:t>
              </a:r>
            </a:p>
            <a:p>
              <a:pPr algn="ctr"/>
              <a:r>
                <a:rPr lang="en-GB" sz="700" b="1" dirty="0" smtClean="0">
                  <a:latin typeface="Times"/>
                  <a:cs typeface="Times"/>
                </a:rPr>
                <a:t>Guide</a:t>
              </a:r>
              <a:endParaRPr lang="en-GB" sz="700" b="1" dirty="0">
                <a:latin typeface="Times"/>
                <a:cs typeface="Time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81200" y="1981200"/>
            <a:ext cx="6705600" cy="1569660"/>
          </a:xfrm>
          <a:prstGeom prst="rect">
            <a:avLst/>
          </a:prstGeom>
          <a:noFill/>
        </p:spPr>
        <p:txBody>
          <a:bodyPr wrap="square" rtlCol="0">
            <a:spAutoFit/>
          </a:bodyPr>
          <a:lstStyle/>
          <a:p>
            <a:pPr indent="-342900" algn="just"/>
            <a:r>
              <a:rPr lang="en-GB" sz="1600" b="1" dirty="0" smtClean="0">
                <a:solidFill>
                  <a:srgbClr val="800000"/>
                </a:solidFill>
                <a:latin typeface="Times"/>
                <a:cs typeface="Times"/>
              </a:rPr>
              <a:t>Grassroots Consultation </a:t>
            </a:r>
            <a:r>
              <a:rPr lang="en-GB" sz="1600" dirty="0" smtClean="0">
                <a:latin typeface="Times"/>
                <a:cs typeface="Times"/>
              </a:rPr>
              <a:t>is used when the problem solvers decide they need further information and knowledge from the community itself to identify relevant problems in the community. It can be through several mechanisms such as (1) random walks and interviews; (2) focused groups with a selection of various actors from the community; and (3) attending grassroots consultations organised by relevant organizations.</a:t>
            </a:r>
          </a:p>
        </p:txBody>
      </p:sp>
      <p:sp>
        <p:nvSpPr>
          <p:cNvPr id="5" name="Rettangolo arrotondato 4"/>
          <p:cNvSpPr/>
          <p:nvPr/>
        </p:nvSpPr>
        <p:spPr>
          <a:xfrm>
            <a:off x="1600200" y="7620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6096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7620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Grassroots Consultation (1) </a:t>
            </a:r>
          </a:p>
        </p:txBody>
      </p:sp>
      <p:pic>
        <p:nvPicPr>
          <p:cNvPr id="12" name="Immagine 11" descr="Nadira1.jpg"/>
          <p:cNvPicPr>
            <a:picLocks noChangeAspect="1"/>
          </p:cNvPicPr>
          <p:nvPr/>
        </p:nvPicPr>
        <p:blipFill>
          <a:blip r:embed="rId3"/>
          <a:stretch>
            <a:fillRect/>
          </a:stretch>
        </p:blipFill>
        <p:spPr>
          <a:xfrm>
            <a:off x="304800" y="2362200"/>
            <a:ext cx="1638175" cy="914400"/>
          </a:xfrm>
          <a:prstGeom prst="rect">
            <a:avLst/>
          </a:prstGeom>
        </p:spPr>
      </p:pic>
      <p:pic>
        <p:nvPicPr>
          <p:cNvPr id="14" name="Immagine 13" descr="images.jpeg"/>
          <p:cNvPicPr>
            <a:picLocks noChangeAspect="1"/>
          </p:cNvPicPr>
          <p:nvPr/>
        </p:nvPicPr>
        <p:blipFill>
          <a:blip r:embed="rId4"/>
          <a:stretch>
            <a:fillRect/>
          </a:stretch>
        </p:blipFill>
        <p:spPr>
          <a:xfrm>
            <a:off x="533400" y="3809999"/>
            <a:ext cx="381000" cy="424069"/>
          </a:xfrm>
          <a:prstGeom prst="rect">
            <a:avLst/>
          </a:prstGeom>
        </p:spPr>
      </p:pic>
      <p:pic>
        <p:nvPicPr>
          <p:cNvPr id="15" name="Immagine 14" descr="disadvantages-spread.jpg"/>
          <p:cNvPicPr>
            <a:picLocks noChangeAspect="1"/>
          </p:cNvPicPr>
          <p:nvPr/>
        </p:nvPicPr>
        <p:blipFill>
          <a:blip r:embed="rId5"/>
          <a:stretch>
            <a:fillRect/>
          </a:stretch>
        </p:blipFill>
        <p:spPr>
          <a:xfrm>
            <a:off x="7086600" y="3810000"/>
            <a:ext cx="342900" cy="381000"/>
          </a:xfrm>
          <a:prstGeom prst="rect">
            <a:avLst/>
          </a:prstGeom>
        </p:spPr>
      </p:pic>
      <p:sp>
        <p:nvSpPr>
          <p:cNvPr id="16" name="CasellaDiTesto 15"/>
          <p:cNvSpPr txBox="1"/>
          <p:nvPr/>
        </p:nvSpPr>
        <p:spPr>
          <a:xfrm>
            <a:off x="685800" y="3962400"/>
            <a:ext cx="1447800" cy="2339102"/>
          </a:xfrm>
          <a:prstGeom prst="rect">
            <a:avLst/>
          </a:prstGeom>
          <a:noFill/>
        </p:spPr>
        <p:txBody>
          <a:bodyPr wrap="square" rtlCol="0">
            <a:spAutoFit/>
          </a:bodyPr>
          <a:lstStyle/>
          <a:p>
            <a:pPr algn="ctr"/>
            <a:r>
              <a:rPr lang="en-GB" sz="1400" b="1" dirty="0" smtClean="0">
                <a:solidFill>
                  <a:srgbClr val="800000"/>
                </a:solidFill>
                <a:latin typeface="Times"/>
                <a:cs typeface="Times"/>
              </a:rPr>
              <a:t>Advantage</a:t>
            </a:r>
            <a:endParaRPr lang="en-GB" sz="1200" dirty="0" smtClean="0">
              <a:latin typeface="Times"/>
              <a:cs typeface="Times"/>
            </a:endParaRPr>
          </a:p>
          <a:p>
            <a:r>
              <a:rPr lang="en-GB" sz="1200" dirty="0" smtClean="0">
                <a:latin typeface="Times"/>
                <a:cs typeface="Times"/>
              </a:rPr>
              <a:t>It expands the problem solvers’  knowledge resource and hence, problem identification potential, by talking directly to people in the community. It also creates a valuable contact with the community. </a:t>
            </a:r>
          </a:p>
        </p:txBody>
      </p:sp>
      <p:sp>
        <p:nvSpPr>
          <p:cNvPr id="17" name="Rettangolo 16"/>
          <p:cNvSpPr/>
          <p:nvPr/>
        </p:nvSpPr>
        <p:spPr>
          <a:xfrm>
            <a:off x="7315200" y="3810000"/>
            <a:ext cx="1447800" cy="2339102"/>
          </a:xfrm>
          <a:prstGeom prst="rect">
            <a:avLst/>
          </a:prstGeom>
        </p:spPr>
        <p:txBody>
          <a:bodyPr wrap="square">
            <a:spAutoFit/>
          </a:bodyPr>
          <a:lstStyle/>
          <a:p>
            <a:pPr algn="ctr"/>
            <a:r>
              <a:rPr lang="en-GB" sz="1400" b="1" dirty="0" smtClean="0">
                <a:solidFill>
                  <a:srgbClr val="800000"/>
                </a:solidFill>
                <a:latin typeface="Times"/>
                <a:cs typeface="Times"/>
              </a:rPr>
              <a:t>Limitation</a:t>
            </a:r>
            <a:endParaRPr lang="en-GB" sz="1400" dirty="0" smtClean="0">
              <a:latin typeface="Times"/>
              <a:cs typeface="Times"/>
            </a:endParaRPr>
          </a:p>
          <a:p>
            <a:r>
              <a:rPr lang="en-GB" sz="1200" dirty="0" smtClean="0">
                <a:latin typeface="Times"/>
                <a:cs typeface="Times"/>
              </a:rPr>
              <a:t>It requires proper time for the preparation, running and processing of interviews and analysis of the ideas generated. In the case of focused groups, it requires their preparation and guidance </a:t>
            </a:r>
          </a:p>
        </p:txBody>
      </p:sp>
      <p:pic>
        <p:nvPicPr>
          <p:cNvPr id="19" name="Immagine 18" descr="robert-mankoff-geez-you-re-the-worst-focus-group-i-ve-ever-seen-new-yorker-cartoon.jpg"/>
          <p:cNvPicPr>
            <a:picLocks noChangeAspect="1"/>
          </p:cNvPicPr>
          <p:nvPr/>
        </p:nvPicPr>
        <p:blipFill>
          <a:blip r:embed="rId6"/>
          <a:stretch>
            <a:fillRect/>
          </a:stretch>
        </p:blipFill>
        <p:spPr>
          <a:xfrm>
            <a:off x="2819400" y="3810000"/>
            <a:ext cx="3655024" cy="2743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81200" y="1676400"/>
            <a:ext cx="6705600" cy="2077492"/>
          </a:xfrm>
          <a:prstGeom prst="rect">
            <a:avLst/>
          </a:prstGeom>
          <a:noFill/>
        </p:spPr>
        <p:txBody>
          <a:bodyPr wrap="square" rtlCol="0">
            <a:spAutoFit/>
          </a:bodyPr>
          <a:lstStyle/>
          <a:p>
            <a:pPr indent="-342900" algn="just"/>
            <a:r>
              <a:rPr lang="en-GB" sz="1700" b="1" dirty="0" smtClean="0">
                <a:solidFill>
                  <a:srgbClr val="800000"/>
                </a:solidFill>
                <a:latin typeface="Times"/>
                <a:cs typeface="Times"/>
              </a:rPr>
              <a:t>Grassroots Consultation. </a:t>
            </a:r>
            <a:r>
              <a:rPr lang="en-GB" sz="1600" dirty="0" smtClean="0">
                <a:latin typeface="Times"/>
                <a:cs typeface="Times"/>
              </a:rPr>
              <a:t>The organization of the consultation must secure the effective generation, recording and processing of ideas from many people in the community, potentially, leading to the generation of a “community problems” map associated to different members of the community. These activities demand roles such as experts finders, communicators, interviewers, interview processors and analysers. There are many instruments to support these activities such as paper and computer notebooks, audio and video recorders, flipcharts, mind-mapping software, etc.</a:t>
            </a:r>
            <a:endParaRPr lang="en-GB" sz="1700" dirty="0" smtClean="0">
              <a:latin typeface="Times"/>
              <a:cs typeface="Times"/>
            </a:endParaRPr>
          </a:p>
        </p:txBody>
      </p:sp>
      <p:sp>
        <p:nvSpPr>
          <p:cNvPr id="5" name="Rettangolo arrotondato 4"/>
          <p:cNvSpPr/>
          <p:nvPr/>
        </p:nvSpPr>
        <p:spPr>
          <a:xfrm>
            <a:off x="1600200" y="7620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6096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7620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Grassroots Consultation (2) </a:t>
            </a:r>
          </a:p>
        </p:txBody>
      </p:sp>
      <p:pic>
        <p:nvPicPr>
          <p:cNvPr id="12" name="Immagine 11" descr="Nadira1.jpg"/>
          <p:cNvPicPr>
            <a:picLocks noChangeAspect="1"/>
          </p:cNvPicPr>
          <p:nvPr/>
        </p:nvPicPr>
        <p:blipFill>
          <a:blip r:embed="rId3"/>
          <a:stretch>
            <a:fillRect/>
          </a:stretch>
        </p:blipFill>
        <p:spPr>
          <a:xfrm>
            <a:off x="304800" y="2362200"/>
            <a:ext cx="1638175" cy="914400"/>
          </a:xfrm>
          <a:prstGeom prst="rect">
            <a:avLst/>
          </a:prstGeom>
        </p:spPr>
      </p:pic>
      <p:pic>
        <p:nvPicPr>
          <p:cNvPr id="7" name="Immagine 6" descr="JosieVinny.jpg"/>
          <p:cNvPicPr>
            <a:picLocks noChangeAspect="1"/>
          </p:cNvPicPr>
          <p:nvPr/>
        </p:nvPicPr>
        <p:blipFill>
          <a:blip r:embed="rId4"/>
          <a:stretch>
            <a:fillRect/>
          </a:stretch>
        </p:blipFill>
        <p:spPr>
          <a:xfrm>
            <a:off x="2895600" y="5334000"/>
            <a:ext cx="1828800" cy="1234440"/>
          </a:xfrm>
          <a:prstGeom prst="rect">
            <a:avLst/>
          </a:prstGeom>
        </p:spPr>
      </p:pic>
      <p:pic>
        <p:nvPicPr>
          <p:cNvPr id="11" name="Immagine 10" descr="mob1.jpg"/>
          <p:cNvPicPr>
            <a:picLocks noChangeAspect="1"/>
          </p:cNvPicPr>
          <p:nvPr/>
        </p:nvPicPr>
        <p:blipFill>
          <a:blip r:embed="rId5"/>
          <a:stretch>
            <a:fillRect/>
          </a:stretch>
        </p:blipFill>
        <p:spPr>
          <a:xfrm>
            <a:off x="2895600" y="4114800"/>
            <a:ext cx="1828800" cy="1214323"/>
          </a:xfrm>
          <a:prstGeom prst="rect">
            <a:avLst/>
          </a:prstGeom>
        </p:spPr>
      </p:pic>
      <p:pic>
        <p:nvPicPr>
          <p:cNvPr id="13" name="Immagine 12" descr="images.jpeg"/>
          <p:cNvPicPr>
            <a:picLocks noChangeAspect="1"/>
          </p:cNvPicPr>
          <p:nvPr/>
        </p:nvPicPr>
        <p:blipFill>
          <a:blip r:embed="rId6"/>
          <a:stretch>
            <a:fillRect/>
          </a:stretch>
        </p:blipFill>
        <p:spPr>
          <a:xfrm>
            <a:off x="533400" y="5410200"/>
            <a:ext cx="685800" cy="630116"/>
          </a:xfrm>
          <a:prstGeom prst="rect">
            <a:avLst/>
          </a:prstGeom>
        </p:spPr>
      </p:pic>
      <p:pic>
        <p:nvPicPr>
          <p:cNvPr id="14" name="Immagine 13" descr="olympus-ls5.jpg"/>
          <p:cNvPicPr>
            <a:picLocks noChangeAspect="1"/>
          </p:cNvPicPr>
          <p:nvPr/>
        </p:nvPicPr>
        <p:blipFill>
          <a:blip r:embed="rId7"/>
          <a:stretch>
            <a:fillRect/>
          </a:stretch>
        </p:blipFill>
        <p:spPr>
          <a:xfrm>
            <a:off x="1676400" y="5029200"/>
            <a:ext cx="762000" cy="407247"/>
          </a:xfrm>
          <a:prstGeom prst="rect">
            <a:avLst/>
          </a:prstGeom>
        </p:spPr>
      </p:pic>
      <p:pic>
        <p:nvPicPr>
          <p:cNvPr id="15" name="Immagine 14" descr="photo_538x353.jpg"/>
          <p:cNvPicPr>
            <a:picLocks noChangeAspect="1"/>
          </p:cNvPicPr>
          <p:nvPr/>
        </p:nvPicPr>
        <p:blipFill>
          <a:blip r:embed="rId8"/>
          <a:stretch>
            <a:fillRect/>
          </a:stretch>
        </p:blipFill>
        <p:spPr>
          <a:xfrm>
            <a:off x="762000" y="4267200"/>
            <a:ext cx="954335" cy="626171"/>
          </a:xfrm>
          <a:prstGeom prst="rect">
            <a:avLst/>
          </a:prstGeom>
        </p:spPr>
      </p:pic>
      <p:pic>
        <p:nvPicPr>
          <p:cNvPr id="16" name="Immagine 15" descr="Unknown.jpeg"/>
          <p:cNvPicPr>
            <a:picLocks noChangeAspect="1"/>
          </p:cNvPicPr>
          <p:nvPr/>
        </p:nvPicPr>
        <p:blipFill>
          <a:blip r:embed="rId9"/>
          <a:stretch>
            <a:fillRect/>
          </a:stretch>
        </p:blipFill>
        <p:spPr>
          <a:xfrm>
            <a:off x="7162800" y="4114800"/>
            <a:ext cx="1004765" cy="863600"/>
          </a:xfrm>
          <a:prstGeom prst="rect">
            <a:avLst/>
          </a:prstGeom>
        </p:spPr>
      </p:pic>
      <p:pic>
        <p:nvPicPr>
          <p:cNvPr id="20" name="Immagine 19" descr="1307814231-third-neighbourhood-assembly-for-real-democracy--madrid_721164.jpg"/>
          <p:cNvPicPr>
            <a:picLocks noChangeAspect="1"/>
          </p:cNvPicPr>
          <p:nvPr/>
        </p:nvPicPr>
        <p:blipFill>
          <a:blip r:embed="rId10"/>
          <a:stretch>
            <a:fillRect/>
          </a:stretch>
        </p:blipFill>
        <p:spPr>
          <a:xfrm>
            <a:off x="4800600" y="5334000"/>
            <a:ext cx="1829943" cy="1219200"/>
          </a:xfrm>
          <a:prstGeom prst="rect">
            <a:avLst/>
          </a:prstGeom>
        </p:spPr>
      </p:pic>
      <p:pic>
        <p:nvPicPr>
          <p:cNvPr id="21" name="Immagine 20" descr="picture_merton_focus_group.jpg"/>
          <p:cNvPicPr>
            <a:picLocks noChangeAspect="1"/>
          </p:cNvPicPr>
          <p:nvPr/>
        </p:nvPicPr>
        <p:blipFill>
          <a:blip r:embed="rId11"/>
          <a:stretch>
            <a:fillRect/>
          </a:stretch>
        </p:blipFill>
        <p:spPr>
          <a:xfrm>
            <a:off x="4800600" y="4114800"/>
            <a:ext cx="1828800" cy="1209463"/>
          </a:xfrm>
          <a:prstGeom prst="rect">
            <a:avLst/>
          </a:prstGeom>
        </p:spPr>
      </p:pic>
      <p:pic>
        <p:nvPicPr>
          <p:cNvPr id="22" name="Immagine 21" descr="flipchart.jpg"/>
          <p:cNvPicPr>
            <a:picLocks noChangeAspect="1"/>
          </p:cNvPicPr>
          <p:nvPr/>
        </p:nvPicPr>
        <p:blipFill>
          <a:blip r:embed="rId12"/>
          <a:stretch>
            <a:fillRect/>
          </a:stretch>
        </p:blipFill>
        <p:spPr>
          <a:xfrm>
            <a:off x="1524000" y="5715000"/>
            <a:ext cx="686816" cy="990600"/>
          </a:xfrm>
          <a:prstGeom prst="rect">
            <a:avLst/>
          </a:prstGeom>
        </p:spPr>
      </p:pic>
      <p:pic>
        <p:nvPicPr>
          <p:cNvPr id="23" name="Immagine 22" descr="MindMapGuidlines.JPG"/>
          <p:cNvPicPr>
            <a:picLocks noChangeAspect="1"/>
          </p:cNvPicPr>
          <p:nvPr/>
        </p:nvPicPr>
        <p:blipFill>
          <a:blip r:embed="rId13"/>
          <a:stretch>
            <a:fillRect/>
          </a:stretch>
        </p:blipFill>
        <p:spPr>
          <a:xfrm>
            <a:off x="7086600" y="5105400"/>
            <a:ext cx="1575620" cy="1295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05000" y="1676400"/>
            <a:ext cx="6934200" cy="1569660"/>
          </a:xfrm>
          <a:prstGeom prst="rect">
            <a:avLst/>
          </a:prstGeom>
          <a:noFill/>
        </p:spPr>
        <p:txBody>
          <a:bodyPr wrap="square" rtlCol="0">
            <a:spAutoFit/>
          </a:bodyPr>
          <a:lstStyle/>
          <a:p>
            <a:r>
              <a:rPr lang="en-GB" sz="1600" b="1" dirty="0" smtClean="0">
                <a:solidFill>
                  <a:srgbClr val="800000"/>
                </a:solidFill>
                <a:latin typeface="Times"/>
                <a:cs typeface="Times"/>
              </a:rPr>
              <a:t>Quantitative Survey Research</a:t>
            </a:r>
            <a:r>
              <a:rPr lang="en-GB" sz="1600" dirty="0" smtClean="0">
                <a:latin typeface="Times"/>
                <a:cs typeface="Times"/>
              </a:rPr>
              <a:t> to gather information about the views of a wider part of the community.  It can be targeted to one segment of the community (e.g., secondary school students), to several segments, or, to the entire population.  It requires the use of appropriate sampling techniques and, normally, the questions are closed to enable quantitative processing and representation of results. The type of survey must be aligned with the time and resources available.</a:t>
            </a:r>
          </a:p>
        </p:txBody>
      </p:sp>
      <p:sp>
        <p:nvSpPr>
          <p:cNvPr id="5" name="Rettangolo arrotondato 4"/>
          <p:cNvSpPr/>
          <p:nvPr/>
        </p:nvSpPr>
        <p:spPr>
          <a:xfrm>
            <a:off x="1600200" y="6858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5334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6858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Quantitative Survey Research (1)</a:t>
            </a:r>
          </a:p>
        </p:txBody>
      </p:sp>
      <p:pic>
        <p:nvPicPr>
          <p:cNvPr id="16" name="Immagine 15" descr="quantitative.jpg"/>
          <p:cNvPicPr>
            <a:picLocks noChangeAspect="1"/>
          </p:cNvPicPr>
          <p:nvPr/>
        </p:nvPicPr>
        <p:blipFill>
          <a:blip r:embed="rId3"/>
          <a:stretch>
            <a:fillRect/>
          </a:stretch>
        </p:blipFill>
        <p:spPr>
          <a:xfrm>
            <a:off x="152400" y="1905000"/>
            <a:ext cx="1778000" cy="1066800"/>
          </a:xfrm>
          <a:prstGeom prst="rect">
            <a:avLst/>
          </a:prstGeom>
        </p:spPr>
      </p:pic>
      <p:pic>
        <p:nvPicPr>
          <p:cNvPr id="18" name="Immagine 17" descr="images.jpeg"/>
          <p:cNvPicPr>
            <a:picLocks noChangeAspect="1"/>
          </p:cNvPicPr>
          <p:nvPr/>
        </p:nvPicPr>
        <p:blipFill>
          <a:blip r:embed="rId4"/>
          <a:stretch>
            <a:fillRect/>
          </a:stretch>
        </p:blipFill>
        <p:spPr>
          <a:xfrm>
            <a:off x="533400" y="3809999"/>
            <a:ext cx="381000" cy="424069"/>
          </a:xfrm>
          <a:prstGeom prst="rect">
            <a:avLst/>
          </a:prstGeom>
        </p:spPr>
      </p:pic>
      <p:pic>
        <p:nvPicPr>
          <p:cNvPr id="19" name="Immagine 18" descr="disadvantages-spread.jpg"/>
          <p:cNvPicPr>
            <a:picLocks noChangeAspect="1"/>
          </p:cNvPicPr>
          <p:nvPr/>
        </p:nvPicPr>
        <p:blipFill>
          <a:blip r:embed="rId5"/>
          <a:stretch>
            <a:fillRect/>
          </a:stretch>
        </p:blipFill>
        <p:spPr>
          <a:xfrm>
            <a:off x="7086600" y="3810000"/>
            <a:ext cx="342900" cy="381000"/>
          </a:xfrm>
          <a:prstGeom prst="rect">
            <a:avLst/>
          </a:prstGeom>
        </p:spPr>
      </p:pic>
      <p:sp>
        <p:nvSpPr>
          <p:cNvPr id="20" name="CasellaDiTesto 19"/>
          <p:cNvSpPr txBox="1"/>
          <p:nvPr/>
        </p:nvSpPr>
        <p:spPr>
          <a:xfrm>
            <a:off x="685800" y="3962400"/>
            <a:ext cx="1447800" cy="1785104"/>
          </a:xfrm>
          <a:prstGeom prst="rect">
            <a:avLst/>
          </a:prstGeom>
          <a:noFill/>
        </p:spPr>
        <p:txBody>
          <a:bodyPr wrap="square" rtlCol="0">
            <a:spAutoFit/>
          </a:bodyPr>
          <a:lstStyle/>
          <a:p>
            <a:pPr algn="ctr"/>
            <a:r>
              <a:rPr lang="en-GB" sz="1400" b="1" dirty="0" smtClean="0">
                <a:solidFill>
                  <a:srgbClr val="800000"/>
                </a:solidFill>
                <a:latin typeface="Times"/>
                <a:cs typeface="Times"/>
              </a:rPr>
              <a:t>Advantage</a:t>
            </a:r>
            <a:endParaRPr lang="en-GB" sz="1200" dirty="0" smtClean="0">
              <a:latin typeface="Times"/>
              <a:cs typeface="Times"/>
            </a:endParaRPr>
          </a:p>
          <a:p>
            <a:r>
              <a:rPr lang="en-GB" sz="1200" dirty="0" smtClean="0">
                <a:latin typeface="Times"/>
                <a:cs typeface="Times"/>
              </a:rPr>
              <a:t>It can provide information on the views and preferences of wide sectors of the population in a given geographical area. </a:t>
            </a:r>
          </a:p>
        </p:txBody>
      </p:sp>
      <p:sp>
        <p:nvSpPr>
          <p:cNvPr id="21" name="Rettangolo 20"/>
          <p:cNvSpPr/>
          <p:nvPr/>
        </p:nvSpPr>
        <p:spPr>
          <a:xfrm>
            <a:off x="7315200" y="3810000"/>
            <a:ext cx="1447800" cy="2154436"/>
          </a:xfrm>
          <a:prstGeom prst="rect">
            <a:avLst/>
          </a:prstGeom>
        </p:spPr>
        <p:txBody>
          <a:bodyPr wrap="square">
            <a:spAutoFit/>
          </a:bodyPr>
          <a:lstStyle/>
          <a:p>
            <a:pPr algn="ctr"/>
            <a:r>
              <a:rPr lang="en-GB" sz="1400" b="1" dirty="0" smtClean="0">
                <a:solidFill>
                  <a:srgbClr val="800000"/>
                </a:solidFill>
                <a:latin typeface="Times"/>
                <a:cs typeface="Times"/>
              </a:rPr>
              <a:t>Limitation</a:t>
            </a:r>
            <a:endParaRPr lang="en-GB" sz="1400" dirty="0" smtClean="0">
              <a:latin typeface="Times"/>
              <a:cs typeface="Times"/>
            </a:endParaRPr>
          </a:p>
          <a:p>
            <a:r>
              <a:rPr lang="en-GB" sz="1200" dirty="0" smtClean="0">
                <a:latin typeface="Times"/>
                <a:cs typeface="Times"/>
              </a:rPr>
              <a:t>It requires proper time and resources for the preparation, running and processing of quantitative survey, as well as population sampling and analysis of the ideas generated. </a:t>
            </a:r>
          </a:p>
        </p:txBody>
      </p:sp>
      <p:pic>
        <p:nvPicPr>
          <p:cNvPr id="23" name="Immagine 22" descr="Research10.jpg"/>
          <p:cNvPicPr>
            <a:picLocks noChangeAspect="1"/>
          </p:cNvPicPr>
          <p:nvPr/>
        </p:nvPicPr>
        <p:blipFill>
          <a:blip r:embed="rId6"/>
          <a:stretch>
            <a:fillRect/>
          </a:stretch>
        </p:blipFill>
        <p:spPr>
          <a:xfrm>
            <a:off x="2819400" y="3581400"/>
            <a:ext cx="3657600" cy="25877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752600" y="1676400"/>
            <a:ext cx="6934200" cy="2062103"/>
          </a:xfrm>
          <a:prstGeom prst="rect">
            <a:avLst/>
          </a:prstGeom>
          <a:noFill/>
        </p:spPr>
        <p:txBody>
          <a:bodyPr wrap="square" rtlCol="0">
            <a:spAutoFit/>
          </a:bodyPr>
          <a:lstStyle/>
          <a:p>
            <a:pPr algn="just"/>
            <a:r>
              <a:rPr lang="en-GB" sz="1600" b="1" dirty="0" smtClean="0">
                <a:solidFill>
                  <a:srgbClr val="800000"/>
                </a:solidFill>
                <a:latin typeface="Times"/>
                <a:cs typeface="Times"/>
              </a:rPr>
              <a:t>Quantitative Survey Research. </a:t>
            </a:r>
            <a:r>
              <a:rPr lang="en-GB" sz="1600" dirty="0" smtClean="0">
                <a:latin typeface="Times"/>
                <a:cs typeface="Times"/>
              </a:rPr>
              <a:t>The organization of the quantitative survey must define the overall survey approach, that is, whether, the survey will be in the street, by telephone, or online. In all cases, the preparation requires a survey questionnaire, a selection of sampling technique and sample population, and the data processing software for the graphic representation of the results. These activities demand roles such as survey experts, interviewers, statistical analysers, etc. There are many instruments to support these activities such as paper or electronic surveys, statistical analysis software, survey websites, etc.</a:t>
            </a:r>
            <a:r>
              <a:rPr lang="en-GB" sz="1600" b="1" dirty="0" smtClean="0">
                <a:solidFill>
                  <a:srgbClr val="800000"/>
                </a:solidFill>
                <a:latin typeface="Times"/>
                <a:cs typeface="Times"/>
              </a:rPr>
              <a:t> </a:t>
            </a:r>
            <a:endParaRPr lang="en-GB" sz="1600" dirty="0" smtClean="0">
              <a:latin typeface="Times"/>
              <a:cs typeface="Times"/>
            </a:endParaRPr>
          </a:p>
        </p:txBody>
      </p:sp>
      <p:sp>
        <p:nvSpPr>
          <p:cNvPr id="5" name="Rettangolo arrotondato 4"/>
          <p:cNvSpPr/>
          <p:nvPr/>
        </p:nvSpPr>
        <p:spPr>
          <a:xfrm>
            <a:off x="1600200" y="6858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5334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6858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Quantitative Survey Research (2)</a:t>
            </a:r>
          </a:p>
        </p:txBody>
      </p:sp>
      <p:pic>
        <p:nvPicPr>
          <p:cNvPr id="16" name="Immagine 15" descr="quantitative.jpg"/>
          <p:cNvPicPr>
            <a:picLocks noChangeAspect="1"/>
          </p:cNvPicPr>
          <p:nvPr/>
        </p:nvPicPr>
        <p:blipFill>
          <a:blip r:embed="rId3"/>
          <a:stretch>
            <a:fillRect/>
          </a:stretch>
        </p:blipFill>
        <p:spPr>
          <a:xfrm>
            <a:off x="152400" y="2209800"/>
            <a:ext cx="1524000" cy="914400"/>
          </a:xfrm>
          <a:prstGeom prst="rect">
            <a:avLst/>
          </a:prstGeom>
        </p:spPr>
      </p:pic>
      <p:pic>
        <p:nvPicPr>
          <p:cNvPr id="15" name="Immagine 14" descr="blog-surveys_fade.jpg"/>
          <p:cNvPicPr>
            <a:picLocks noChangeAspect="1"/>
          </p:cNvPicPr>
          <p:nvPr/>
        </p:nvPicPr>
        <p:blipFill>
          <a:blip r:embed="rId4"/>
          <a:stretch>
            <a:fillRect/>
          </a:stretch>
        </p:blipFill>
        <p:spPr>
          <a:xfrm>
            <a:off x="304800" y="5486400"/>
            <a:ext cx="1447800" cy="780288"/>
          </a:xfrm>
          <a:prstGeom prst="rect">
            <a:avLst/>
          </a:prstGeom>
        </p:spPr>
      </p:pic>
      <p:pic>
        <p:nvPicPr>
          <p:cNvPr id="22" name="Immagine 21" descr="imgLaptop.png"/>
          <p:cNvPicPr>
            <a:picLocks noChangeAspect="1"/>
          </p:cNvPicPr>
          <p:nvPr/>
        </p:nvPicPr>
        <p:blipFill>
          <a:blip r:embed="rId5"/>
          <a:stretch>
            <a:fillRect/>
          </a:stretch>
        </p:blipFill>
        <p:spPr>
          <a:xfrm>
            <a:off x="6477000" y="4191000"/>
            <a:ext cx="1295400" cy="936592"/>
          </a:xfrm>
          <a:prstGeom prst="rect">
            <a:avLst/>
          </a:prstGeom>
        </p:spPr>
      </p:pic>
      <p:pic>
        <p:nvPicPr>
          <p:cNvPr id="23" name="Immagine 22" descr="quatitative.png"/>
          <p:cNvPicPr>
            <a:picLocks noChangeAspect="1"/>
          </p:cNvPicPr>
          <p:nvPr/>
        </p:nvPicPr>
        <p:blipFill>
          <a:blip r:embed="rId6"/>
          <a:stretch>
            <a:fillRect/>
          </a:stretch>
        </p:blipFill>
        <p:spPr>
          <a:xfrm>
            <a:off x="1447800" y="4267200"/>
            <a:ext cx="1221771" cy="762000"/>
          </a:xfrm>
          <a:prstGeom prst="rect">
            <a:avLst/>
          </a:prstGeom>
        </p:spPr>
      </p:pic>
      <p:pic>
        <p:nvPicPr>
          <p:cNvPr id="13" name="Immagine 12" descr="4-survey-tools-new.png"/>
          <p:cNvPicPr>
            <a:picLocks noChangeAspect="1"/>
          </p:cNvPicPr>
          <p:nvPr/>
        </p:nvPicPr>
        <p:blipFill>
          <a:blip r:embed="rId7"/>
          <a:stretch>
            <a:fillRect/>
          </a:stretch>
        </p:blipFill>
        <p:spPr>
          <a:xfrm>
            <a:off x="6502784" y="5334000"/>
            <a:ext cx="1646011" cy="990600"/>
          </a:xfrm>
          <a:prstGeom prst="rect">
            <a:avLst/>
          </a:prstGeom>
        </p:spPr>
      </p:pic>
      <p:pic>
        <p:nvPicPr>
          <p:cNvPr id="19" name="Immagine 18" descr="0106226.gif"/>
          <p:cNvPicPr>
            <a:picLocks noChangeAspect="1"/>
          </p:cNvPicPr>
          <p:nvPr/>
        </p:nvPicPr>
        <p:blipFill>
          <a:blip r:embed="rId8"/>
          <a:stretch>
            <a:fillRect/>
          </a:stretch>
        </p:blipFill>
        <p:spPr>
          <a:xfrm>
            <a:off x="457200" y="4114800"/>
            <a:ext cx="877015" cy="1219200"/>
          </a:xfrm>
          <a:prstGeom prst="rect">
            <a:avLst/>
          </a:prstGeom>
        </p:spPr>
      </p:pic>
      <p:pic>
        <p:nvPicPr>
          <p:cNvPr id="20" name="Immagine 19" descr="market-research-survey.jpg"/>
          <p:cNvPicPr>
            <a:picLocks noChangeAspect="1"/>
          </p:cNvPicPr>
          <p:nvPr/>
        </p:nvPicPr>
        <p:blipFill>
          <a:blip r:embed="rId9"/>
          <a:stretch>
            <a:fillRect/>
          </a:stretch>
        </p:blipFill>
        <p:spPr>
          <a:xfrm>
            <a:off x="3276600" y="4191000"/>
            <a:ext cx="1295400" cy="1219200"/>
          </a:xfrm>
          <a:prstGeom prst="rect">
            <a:avLst/>
          </a:prstGeom>
        </p:spPr>
      </p:pic>
      <p:pic>
        <p:nvPicPr>
          <p:cNvPr id="24" name="Immagine 23" descr="original.jpg"/>
          <p:cNvPicPr>
            <a:picLocks noChangeAspect="1"/>
          </p:cNvPicPr>
          <p:nvPr/>
        </p:nvPicPr>
        <p:blipFill>
          <a:blip r:embed="rId10"/>
          <a:stretch>
            <a:fillRect/>
          </a:stretch>
        </p:blipFill>
        <p:spPr>
          <a:xfrm>
            <a:off x="4572000" y="4191000"/>
            <a:ext cx="1676400" cy="1219200"/>
          </a:xfrm>
          <a:prstGeom prst="rect">
            <a:avLst/>
          </a:prstGeom>
        </p:spPr>
      </p:pic>
      <p:pic>
        <p:nvPicPr>
          <p:cNvPr id="11" name="Immagine 10" descr="Graph_0.jpg"/>
          <p:cNvPicPr>
            <a:picLocks noChangeAspect="1"/>
          </p:cNvPicPr>
          <p:nvPr/>
        </p:nvPicPr>
        <p:blipFill>
          <a:blip r:embed="rId11"/>
          <a:stretch>
            <a:fillRect/>
          </a:stretch>
        </p:blipFill>
        <p:spPr>
          <a:xfrm>
            <a:off x="7924800" y="4572000"/>
            <a:ext cx="960420" cy="685800"/>
          </a:xfrm>
          <a:prstGeom prst="rect">
            <a:avLst/>
          </a:prstGeom>
        </p:spPr>
      </p:pic>
      <p:pic>
        <p:nvPicPr>
          <p:cNvPr id="27" name="Immagine 26" descr="Image = Phone Survey.jpg"/>
          <p:cNvPicPr>
            <a:picLocks noChangeAspect="1"/>
          </p:cNvPicPr>
          <p:nvPr/>
        </p:nvPicPr>
        <p:blipFill>
          <a:blip r:embed="rId12"/>
          <a:stretch>
            <a:fillRect/>
          </a:stretch>
        </p:blipFill>
        <p:spPr>
          <a:xfrm>
            <a:off x="3276599" y="5410200"/>
            <a:ext cx="1295400" cy="1165860"/>
          </a:xfrm>
          <a:prstGeom prst="rect">
            <a:avLst/>
          </a:prstGeom>
        </p:spPr>
      </p:pic>
      <p:pic>
        <p:nvPicPr>
          <p:cNvPr id="28" name="Immagine 27" descr="1472-6947-4-7-2-l.jpg"/>
          <p:cNvPicPr>
            <a:picLocks noChangeAspect="1"/>
          </p:cNvPicPr>
          <p:nvPr/>
        </p:nvPicPr>
        <p:blipFill>
          <a:blip r:embed="rId13"/>
          <a:stretch>
            <a:fillRect/>
          </a:stretch>
        </p:blipFill>
        <p:spPr>
          <a:xfrm>
            <a:off x="1905000" y="5334000"/>
            <a:ext cx="918575" cy="838200"/>
          </a:xfrm>
          <a:prstGeom prst="rect">
            <a:avLst/>
          </a:prstGeom>
        </p:spPr>
      </p:pic>
      <p:pic>
        <p:nvPicPr>
          <p:cNvPr id="29" name="Immagine 28" descr="13500139249mLc97.jpg"/>
          <p:cNvPicPr>
            <a:picLocks noChangeAspect="1"/>
          </p:cNvPicPr>
          <p:nvPr/>
        </p:nvPicPr>
        <p:blipFill>
          <a:blip r:embed="rId14"/>
          <a:stretch>
            <a:fillRect/>
          </a:stretch>
        </p:blipFill>
        <p:spPr>
          <a:xfrm>
            <a:off x="4572001" y="5410200"/>
            <a:ext cx="1676400" cy="1143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2057400" y="1905000"/>
            <a:ext cx="6629400" cy="1569660"/>
          </a:xfrm>
          <a:prstGeom prst="rect">
            <a:avLst/>
          </a:prstGeom>
          <a:noFill/>
        </p:spPr>
        <p:txBody>
          <a:bodyPr wrap="square" rtlCol="0">
            <a:spAutoFit/>
          </a:bodyPr>
          <a:lstStyle/>
          <a:p>
            <a:pPr algn="just"/>
            <a:r>
              <a:rPr lang="en-GB" sz="1600" b="1" dirty="0" smtClean="0">
                <a:solidFill>
                  <a:srgbClr val="800000"/>
                </a:solidFill>
                <a:latin typeface="Times"/>
                <a:cs typeface="Times"/>
              </a:rPr>
              <a:t>Desktop Research </a:t>
            </a:r>
            <a:r>
              <a:rPr lang="en-GB" sz="1600" dirty="0" smtClean="0">
                <a:latin typeface="Times"/>
                <a:cs typeface="Times"/>
              </a:rPr>
              <a:t>regarding the development of the community over the years.  This include researching municipal deliberations at the level of district, as well as of the city. It also includes researching local sources of information (e.g., newspapers, newsletters, radio, internet, etc). Moreover, it includes reading about the history of the territory and community to see whether opportunities from the past lie hidden or simply ignored.</a:t>
            </a:r>
          </a:p>
        </p:txBody>
      </p:sp>
      <p:sp>
        <p:nvSpPr>
          <p:cNvPr id="5" name="Rettangolo arrotondato 4"/>
          <p:cNvSpPr/>
          <p:nvPr/>
        </p:nvSpPr>
        <p:spPr>
          <a:xfrm>
            <a:off x="1600200" y="6858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5334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6858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Desk Research (1)</a:t>
            </a:r>
          </a:p>
        </p:txBody>
      </p:sp>
      <p:pic>
        <p:nvPicPr>
          <p:cNvPr id="12" name="Immagine 11" descr="teen with computer.JPG"/>
          <p:cNvPicPr>
            <a:picLocks noChangeAspect="1"/>
          </p:cNvPicPr>
          <p:nvPr/>
        </p:nvPicPr>
        <p:blipFill>
          <a:blip r:embed="rId3"/>
          <a:stretch>
            <a:fillRect/>
          </a:stretch>
        </p:blipFill>
        <p:spPr>
          <a:xfrm>
            <a:off x="228600" y="2209800"/>
            <a:ext cx="1602249" cy="1066800"/>
          </a:xfrm>
          <a:prstGeom prst="rect">
            <a:avLst/>
          </a:prstGeom>
        </p:spPr>
      </p:pic>
      <p:pic>
        <p:nvPicPr>
          <p:cNvPr id="11" name="Immagine 10" descr="images.jpeg"/>
          <p:cNvPicPr>
            <a:picLocks noChangeAspect="1"/>
          </p:cNvPicPr>
          <p:nvPr/>
        </p:nvPicPr>
        <p:blipFill>
          <a:blip r:embed="rId4"/>
          <a:stretch>
            <a:fillRect/>
          </a:stretch>
        </p:blipFill>
        <p:spPr>
          <a:xfrm>
            <a:off x="533400" y="3809999"/>
            <a:ext cx="381000" cy="424069"/>
          </a:xfrm>
          <a:prstGeom prst="rect">
            <a:avLst/>
          </a:prstGeom>
        </p:spPr>
      </p:pic>
      <p:pic>
        <p:nvPicPr>
          <p:cNvPr id="13" name="Immagine 12" descr="disadvantages-spread.jpg"/>
          <p:cNvPicPr>
            <a:picLocks noChangeAspect="1"/>
          </p:cNvPicPr>
          <p:nvPr/>
        </p:nvPicPr>
        <p:blipFill>
          <a:blip r:embed="rId5"/>
          <a:stretch>
            <a:fillRect/>
          </a:stretch>
        </p:blipFill>
        <p:spPr>
          <a:xfrm>
            <a:off x="7086600" y="3810000"/>
            <a:ext cx="342900" cy="381000"/>
          </a:xfrm>
          <a:prstGeom prst="rect">
            <a:avLst/>
          </a:prstGeom>
        </p:spPr>
      </p:pic>
      <p:sp>
        <p:nvSpPr>
          <p:cNvPr id="15" name="CasellaDiTesto 14"/>
          <p:cNvSpPr txBox="1"/>
          <p:nvPr/>
        </p:nvSpPr>
        <p:spPr>
          <a:xfrm>
            <a:off x="685800" y="3962400"/>
            <a:ext cx="1447800" cy="2339102"/>
          </a:xfrm>
          <a:prstGeom prst="rect">
            <a:avLst/>
          </a:prstGeom>
          <a:noFill/>
        </p:spPr>
        <p:txBody>
          <a:bodyPr wrap="square" rtlCol="0">
            <a:spAutoFit/>
          </a:bodyPr>
          <a:lstStyle/>
          <a:p>
            <a:pPr algn="ctr"/>
            <a:r>
              <a:rPr lang="en-GB" sz="1400" b="1" dirty="0" smtClean="0">
                <a:solidFill>
                  <a:srgbClr val="800000"/>
                </a:solidFill>
                <a:latin typeface="Times"/>
                <a:cs typeface="Times"/>
              </a:rPr>
              <a:t>Advantage</a:t>
            </a:r>
            <a:endParaRPr lang="en-GB" sz="1200" dirty="0" smtClean="0">
              <a:latin typeface="Times"/>
              <a:cs typeface="Times"/>
            </a:endParaRPr>
          </a:p>
          <a:p>
            <a:r>
              <a:rPr lang="en-GB" sz="1200" dirty="0" smtClean="0">
                <a:latin typeface="Times"/>
                <a:cs typeface="Times"/>
              </a:rPr>
              <a:t>It can provide information on the state of  problems long recognised by the community, including opportunities lying in the cultural, touristic and social assets existing in the community.</a:t>
            </a:r>
          </a:p>
        </p:txBody>
      </p:sp>
      <p:sp>
        <p:nvSpPr>
          <p:cNvPr id="17" name="Rettangolo 16"/>
          <p:cNvSpPr/>
          <p:nvPr/>
        </p:nvSpPr>
        <p:spPr>
          <a:xfrm>
            <a:off x="7315200" y="3810000"/>
            <a:ext cx="1447800" cy="2154436"/>
          </a:xfrm>
          <a:prstGeom prst="rect">
            <a:avLst/>
          </a:prstGeom>
        </p:spPr>
        <p:txBody>
          <a:bodyPr wrap="square">
            <a:spAutoFit/>
          </a:bodyPr>
          <a:lstStyle/>
          <a:p>
            <a:pPr algn="ctr"/>
            <a:r>
              <a:rPr lang="en-GB" sz="1400" b="1" dirty="0" smtClean="0">
                <a:solidFill>
                  <a:srgbClr val="800000"/>
                </a:solidFill>
                <a:latin typeface="Times"/>
                <a:cs typeface="Times"/>
              </a:rPr>
              <a:t>Limitation</a:t>
            </a:r>
            <a:endParaRPr lang="en-GB" sz="1400" dirty="0" smtClean="0">
              <a:latin typeface="Times"/>
              <a:cs typeface="Times"/>
            </a:endParaRPr>
          </a:p>
          <a:p>
            <a:r>
              <a:rPr lang="en-GB" sz="1200" dirty="0" smtClean="0">
                <a:latin typeface="Times"/>
                <a:cs typeface="Times"/>
              </a:rPr>
              <a:t>Information is from secondary sources rather that from direct sources. It may be time consuming to research multiple sources where a lot of material might have accumulated.</a:t>
            </a:r>
          </a:p>
        </p:txBody>
      </p:sp>
      <p:pic>
        <p:nvPicPr>
          <p:cNvPr id="19" name="Immagine 18" descr="CARTOON_3.JPG"/>
          <p:cNvPicPr>
            <a:picLocks noChangeAspect="1"/>
          </p:cNvPicPr>
          <p:nvPr/>
        </p:nvPicPr>
        <p:blipFill>
          <a:blip r:embed="rId6"/>
          <a:stretch>
            <a:fillRect/>
          </a:stretch>
        </p:blipFill>
        <p:spPr>
          <a:xfrm>
            <a:off x="3048000" y="3657600"/>
            <a:ext cx="2910386" cy="28956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05000" y="1752600"/>
            <a:ext cx="6934200" cy="2062103"/>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GB" sz="1600" b="1" dirty="0" smtClean="0">
                <a:solidFill>
                  <a:srgbClr val="800000"/>
                </a:solidFill>
                <a:latin typeface="Times"/>
                <a:cs typeface="Times"/>
              </a:rPr>
              <a:t>Desk Research. </a:t>
            </a:r>
            <a:r>
              <a:rPr lang="en-GB" sz="1600" dirty="0" smtClean="0">
                <a:latin typeface="Times"/>
                <a:cs typeface="Times"/>
              </a:rPr>
              <a:t>The organization of the desk research must identify the physical and online sources to research. Relevant documents, news, books, databases can be found in libraries and archives with official and historical records. The advent of open data and open government is making available a lot of information to the public. These activities demand roles such as information officer, researcher, etc. There are many instruments to support these activities such as computers, paper or electronic databases, libraries and open government websites, productivity software, etc.</a:t>
            </a:r>
            <a:r>
              <a:rPr lang="en-GB" sz="1600" b="1" dirty="0" smtClean="0">
                <a:solidFill>
                  <a:srgbClr val="800000"/>
                </a:solidFill>
                <a:latin typeface="Times"/>
                <a:cs typeface="Times"/>
              </a:rPr>
              <a:t> </a:t>
            </a:r>
            <a:endParaRPr lang="en-GB" sz="1600" dirty="0" smtClean="0">
              <a:latin typeface="Times"/>
              <a:cs typeface="Times"/>
            </a:endParaRPr>
          </a:p>
        </p:txBody>
      </p:sp>
      <p:sp>
        <p:nvSpPr>
          <p:cNvPr id="5" name="Rettangolo arrotondato 4"/>
          <p:cNvSpPr/>
          <p:nvPr/>
        </p:nvSpPr>
        <p:spPr>
          <a:xfrm>
            <a:off x="1600200" y="6858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5334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6858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Desk Research (2)</a:t>
            </a:r>
          </a:p>
        </p:txBody>
      </p:sp>
      <p:pic>
        <p:nvPicPr>
          <p:cNvPr id="12" name="Immagine 11" descr="teen with computer.JPG"/>
          <p:cNvPicPr>
            <a:picLocks noChangeAspect="1"/>
          </p:cNvPicPr>
          <p:nvPr/>
        </p:nvPicPr>
        <p:blipFill>
          <a:blip r:embed="rId3"/>
          <a:stretch>
            <a:fillRect/>
          </a:stretch>
        </p:blipFill>
        <p:spPr>
          <a:xfrm>
            <a:off x="228600" y="2209800"/>
            <a:ext cx="1487803" cy="990600"/>
          </a:xfrm>
          <a:prstGeom prst="rect">
            <a:avLst/>
          </a:prstGeom>
        </p:spPr>
      </p:pic>
      <p:pic>
        <p:nvPicPr>
          <p:cNvPr id="14" name="Immagine 13" descr="beth2.jpg"/>
          <p:cNvPicPr>
            <a:picLocks noChangeAspect="1"/>
          </p:cNvPicPr>
          <p:nvPr/>
        </p:nvPicPr>
        <p:blipFill>
          <a:blip r:embed="rId4"/>
          <a:stretch>
            <a:fillRect/>
          </a:stretch>
        </p:blipFill>
        <p:spPr>
          <a:xfrm>
            <a:off x="4876800" y="3962400"/>
            <a:ext cx="1317038" cy="1066800"/>
          </a:xfrm>
          <a:prstGeom prst="rect">
            <a:avLst/>
          </a:prstGeom>
        </p:spPr>
      </p:pic>
      <p:pic>
        <p:nvPicPr>
          <p:cNvPr id="16" name="Immagine 15" descr="images-1.jpeg"/>
          <p:cNvPicPr>
            <a:picLocks noChangeAspect="1"/>
          </p:cNvPicPr>
          <p:nvPr/>
        </p:nvPicPr>
        <p:blipFill>
          <a:blip r:embed="rId5"/>
          <a:stretch>
            <a:fillRect/>
          </a:stretch>
        </p:blipFill>
        <p:spPr>
          <a:xfrm>
            <a:off x="2895600" y="3962400"/>
            <a:ext cx="1966511" cy="1073818"/>
          </a:xfrm>
          <a:prstGeom prst="rect">
            <a:avLst/>
          </a:prstGeom>
        </p:spPr>
      </p:pic>
      <p:pic>
        <p:nvPicPr>
          <p:cNvPr id="18" name="Immagine 17" descr="5290713491_d7b3134752.jpg"/>
          <p:cNvPicPr>
            <a:picLocks noChangeAspect="1"/>
          </p:cNvPicPr>
          <p:nvPr/>
        </p:nvPicPr>
        <p:blipFill>
          <a:blip r:embed="rId6"/>
          <a:stretch>
            <a:fillRect/>
          </a:stretch>
        </p:blipFill>
        <p:spPr>
          <a:xfrm>
            <a:off x="2895600" y="5105400"/>
            <a:ext cx="1930400" cy="1447800"/>
          </a:xfrm>
          <a:prstGeom prst="rect">
            <a:avLst/>
          </a:prstGeom>
        </p:spPr>
      </p:pic>
      <p:pic>
        <p:nvPicPr>
          <p:cNvPr id="20" name="Immagine 19" descr="online_desk_research.jpg"/>
          <p:cNvPicPr>
            <a:picLocks noChangeAspect="1"/>
          </p:cNvPicPr>
          <p:nvPr/>
        </p:nvPicPr>
        <p:blipFill>
          <a:blip r:embed="rId7"/>
          <a:stretch>
            <a:fillRect/>
          </a:stretch>
        </p:blipFill>
        <p:spPr>
          <a:xfrm>
            <a:off x="152400" y="4800600"/>
            <a:ext cx="1295400" cy="860516"/>
          </a:xfrm>
          <a:prstGeom prst="rect">
            <a:avLst/>
          </a:prstGeom>
        </p:spPr>
      </p:pic>
      <p:pic>
        <p:nvPicPr>
          <p:cNvPr id="21" name="Immagine 20" descr="ask.jpg"/>
          <p:cNvPicPr>
            <a:picLocks noChangeAspect="1"/>
          </p:cNvPicPr>
          <p:nvPr/>
        </p:nvPicPr>
        <p:blipFill>
          <a:blip r:embed="rId8"/>
          <a:stretch>
            <a:fillRect/>
          </a:stretch>
        </p:blipFill>
        <p:spPr>
          <a:xfrm>
            <a:off x="4876800" y="5105399"/>
            <a:ext cx="1371600" cy="1434303"/>
          </a:xfrm>
          <a:prstGeom prst="rect">
            <a:avLst/>
          </a:prstGeom>
        </p:spPr>
      </p:pic>
      <p:pic>
        <p:nvPicPr>
          <p:cNvPr id="15" name="Immagine 14" descr="Lithuania-4a(1).JPG"/>
          <p:cNvPicPr>
            <a:picLocks noChangeAspect="1"/>
          </p:cNvPicPr>
          <p:nvPr/>
        </p:nvPicPr>
        <p:blipFill>
          <a:blip r:embed="rId9"/>
          <a:stretch>
            <a:fillRect/>
          </a:stretch>
        </p:blipFill>
        <p:spPr>
          <a:xfrm>
            <a:off x="1676400" y="4876800"/>
            <a:ext cx="838200" cy="670560"/>
          </a:xfrm>
          <a:prstGeom prst="rect">
            <a:avLst/>
          </a:prstGeom>
        </p:spPr>
      </p:pic>
      <p:pic>
        <p:nvPicPr>
          <p:cNvPr id="17" name="Immagine 16" descr="legal documents.jpg"/>
          <p:cNvPicPr>
            <a:picLocks noChangeAspect="1"/>
          </p:cNvPicPr>
          <p:nvPr/>
        </p:nvPicPr>
        <p:blipFill>
          <a:blip r:embed="rId10"/>
          <a:stretch>
            <a:fillRect/>
          </a:stretch>
        </p:blipFill>
        <p:spPr>
          <a:xfrm>
            <a:off x="685800" y="3886200"/>
            <a:ext cx="1219200" cy="1025548"/>
          </a:xfrm>
          <a:prstGeom prst="rect">
            <a:avLst/>
          </a:prstGeom>
        </p:spPr>
      </p:pic>
      <p:pic>
        <p:nvPicPr>
          <p:cNvPr id="19" name="Immagine 18" descr="historical-archive_2_large.jpg"/>
          <p:cNvPicPr>
            <a:picLocks noChangeAspect="1"/>
          </p:cNvPicPr>
          <p:nvPr/>
        </p:nvPicPr>
        <p:blipFill>
          <a:blip r:embed="rId11"/>
          <a:stretch>
            <a:fillRect/>
          </a:stretch>
        </p:blipFill>
        <p:spPr>
          <a:xfrm>
            <a:off x="6629400" y="4191000"/>
            <a:ext cx="914400" cy="611733"/>
          </a:xfrm>
          <a:prstGeom prst="rect">
            <a:avLst/>
          </a:prstGeom>
        </p:spPr>
      </p:pic>
      <p:pic>
        <p:nvPicPr>
          <p:cNvPr id="22" name="Immagine 21" descr="Databases.jpg"/>
          <p:cNvPicPr>
            <a:picLocks noChangeAspect="1"/>
          </p:cNvPicPr>
          <p:nvPr/>
        </p:nvPicPr>
        <p:blipFill>
          <a:blip r:embed="rId12"/>
          <a:stretch>
            <a:fillRect/>
          </a:stretch>
        </p:blipFill>
        <p:spPr>
          <a:xfrm>
            <a:off x="7696200" y="5638800"/>
            <a:ext cx="1150223" cy="533400"/>
          </a:xfrm>
          <a:prstGeom prst="rect">
            <a:avLst/>
          </a:prstGeom>
        </p:spPr>
      </p:pic>
      <p:pic>
        <p:nvPicPr>
          <p:cNvPr id="23" name="Immagine 22" descr="1365002020622_open-data2.jpg"/>
          <p:cNvPicPr>
            <a:picLocks noChangeAspect="1"/>
          </p:cNvPicPr>
          <p:nvPr/>
        </p:nvPicPr>
        <p:blipFill>
          <a:blip r:embed="rId13"/>
          <a:stretch>
            <a:fillRect/>
          </a:stretch>
        </p:blipFill>
        <p:spPr>
          <a:xfrm>
            <a:off x="6705600" y="5334000"/>
            <a:ext cx="838200" cy="614680"/>
          </a:xfrm>
          <a:prstGeom prst="rect">
            <a:avLst/>
          </a:prstGeom>
        </p:spPr>
      </p:pic>
      <p:pic>
        <p:nvPicPr>
          <p:cNvPr id="25" name="Immagine 24" descr="forouhi20110218012937640.jpg"/>
          <p:cNvPicPr>
            <a:picLocks noChangeAspect="1"/>
          </p:cNvPicPr>
          <p:nvPr/>
        </p:nvPicPr>
        <p:blipFill>
          <a:blip r:embed="rId14"/>
          <a:stretch>
            <a:fillRect/>
          </a:stretch>
        </p:blipFill>
        <p:spPr>
          <a:xfrm>
            <a:off x="990600" y="5791200"/>
            <a:ext cx="923925" cy="615950"/>
          </a:xfrm>
          <a:prstGeom prst="rect">
            <a:avLst/>
          </a:prstGeom>
        </p:spPr>
      </p:pic>
      <p:pic>
        <p:nvPicPr>
          <p:cNvPr id="26" name="Immagine 25" descr="University_Administration_Mobile_Compact_Filing_Storage_05.jpg"/>
          <p:cNvPicPr>
            <a:picLocks noChangeAspect="1"/>
          </p:cNvPicPr>
          <p:nvPr/>
        </p:nvPicPr>
        <p:blipFill>
          <a:blip r:embed="rId15"/>
          <a:stretch>
            <a:fillRect/>
          </a:stretch>
        </p:blipFill>
        <p:spPr>
          <a:xfrm>
            <a:off x="7696200" y="4495800"/>
            <a:ext cx="1085088" cy="609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2057400" y="1676400"/>
            <a:ext cx="6477000" cy="1815882"/>
          </a:xfrm>
          <a:prstGeom prst="rect">
            <a:avLst/>
          </a:prstGeom>
          <a:noFill/>
        </p:spPr>
        <p:txBody>
          <a:bodyPr wrap="square" rtlCol="0">
            <a:spAutoFit/>
          </a:bodyPr>
          <a:lstStyle/>
          <a:p>
            <a:pPr algn="just"/>
            <a:r>
              <a:rPr lang="en-GB" sz="1600" b="1" dirty="0" smtClean="0">
                <a:solidFill>
                  <a:srgbClr val="800000"/>
                </a:solidFill>
                <a:latin typeface="Times"/>
                <a:cs typeface="Times"/>
              </a:rPr>
              <a:t>Serendipitous/Inspiration Research </a:t>
            </a:r>
            <a:r>
              <a:rPr lang="en-GB" sz="1600" dirty="0" smtClean="0">
                <a:latin typeface="Times"/>
                <a:cs typeface="Times"/>
              </a:rPr>
              <a:t>to discover by chance imaginative, innovative ideas that may be useful for the improvement of the community.  In fact, serendipity is defined as the “knack of making fortunate discoveries unexpectedly, by accident or coincidence.” Inspiration research is a particular case of searching for ideas or projects on social innovations produced, developed and applied in other realities. There are many websites with information about social innovation projects around the world.</a:t>
            </a:r>
          </a:p>
        </p:txBody>
      </p:sp>
      <p:sp>
        <p:nvSpPr>
          <p:cNvPr id="5" name="Rettangolo arrotondato 4"/>
          <p:cNvSpPr/>
          <p:nvPr/>
        </p:nvSpPr>
        <p:spPr>
          <a:xfrm>
            <a:off x="1600200" y="6858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5334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6858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Serendipitous/Inspiration Research (1) </a:t>
            </a:r>
          </a:p>
        </p:txBody>
      </p:sp>
      <p:pic>
        <p:nvPicPr>
          <p:cNvPr id="7" name="Immagine 6" descr="images.jpeg"/>
          <p:cNvPicPr>
            <a:picLocks noChangeAspect="1"/>
          </p:cNvPicPr>
          <p:nvPr/>
        </p:nvPicPr>
        <p:blipFill>
          <a:blip r:embed="rId3"/>
          <a:stretch>
            <a:fillRect/>
          </a:stretch>
        </p:blipFill>
        <p:spPr>
          <a:xfrm>
            <a:off x="533400" y="3809999"/>
            <a:ext cx="381000" cy="424069"/>
          </a:xfrm>
          <a:prstGeom prst="rect">
            <a:avLst/>
          </a:prstGeom>
        </p:spPr>
      </p:pic>
      <p:pic>
        <p:nvPicPr>
          <p:cNvPr id="8" name="Immagine 7" descr="disadvantages-spread.jpg"/>
          <p:cNvPicPr>
            <a:picLocks noChangeAspect="1"/>
          </p:cNvPicPr>
          <p:nvPr/>
        </p:nvPicPr>
        <p:blipFill>
          <a:blip r:embed="rId4"/>
          <a:stretch>
            <a:fillRect/>
          </a:stretch>
        </p:blipFill>
        <p:spPr>
          <a:xfrm>
            <a:off x="7086600" y="3810000"/>
            <a:ext cx="342900" cy="381000"/>
          </a:xfrm>
          <a:prstGeom prst="rect">
            <a:avLst/>
          </a:prstGeom>
        </p:spPr>
      </p:pic>
      <p:sp>
        <p:nvSpPr>
          <p:cNvPr id="11" name="CasellaDiTesto 10"/>
          <p:cNvSpPr txBox="1"/>
          <p:nvPr/>
        </p:nvSpPr>
        <p:spPr>
          <a:xfrm>
            <a:off x="685800" y="3962400"/>
            <a:ext cx="1447800" cy="1969770"/>
          </a:xfrm>
          <a:prstGeom prst="rect">
            <a:avLst/>
          </a:prstGeom>
          <a:noFill/>
        </p:spPr>
        <p:txBody>
          <a:bodyPr wrap="square" rtlCol="0">
            <a:spAutoFit/>
          </a:bodyPr>
          <a:lstStyle/>
          <a:p>
            <a:pPr algn="ctr"/>
            <a:r>
              <a:rPr lang="en-GB" sz="1400" b="1" dirty="0" smtClean="0">
                <a:solidFill>
                  <a:srgbClr val="800000"/>
                </a:solidFill>
                <a:latin typeface="Times"/>
                <a:cs typeface="Times"/>
              </a:rPr>
              <a:t>Advantage</a:t>
            </a:r>
            <a:endParaRPr lang="en-GB" sz="1200" dirty="0" smtClean="0">
              <a:latin typeface="Times"/>
              <a:cs typeface="Times"/>
            </a:endParaRPr>
          </a:p>
          <a:p>
            <a:r>
              <a:rPr lang="en-GB" sz="1200" dirty="0" smtClean="0">
                <a:latin typeface="Times"/>
                <a:cs typeface="Times"/>
              </a:rPr>
              <a:t>It can generate insights on innovative  opportunities and ways of improving the community, by tapping on globally distributed information</a:t>
            </a:r>
          </a:p>
        </p:txBody>
      </p:sp>
      <p:sp>
        <p:nvSpPr>
          <p:cNvPr id="12" name="Rettangolo 11"/>
          <p:cNvSpPr/>
          <p:nvPr/>
        </p:nvSpPr>
        <p:spPr>
          <a:xfrm>
            <a:off x="7315200" y="3810000"/>
            <a:ext cx="1447800" cy="1600438"/>
          </a:xfrm>
          <a:prstGeom prst="rect">
            <a:avLst/>
          </a:prstGeom>
        </p:spPr>
        <p:txBody>
          <a:bodyPr wrap="square">
            <a:spAutoFit/>
          </a:bodyPr>
          <a:lstStyle/>
          <a:p>
            <a:pPr algn="ctr"/>
            <a:r>
              <a:rPr lang="en-GB" sz="1400" b="1" dirty="0" smtClean="0">
                <a:solidFill>
                  <a:srgbClr val="800000"/>
                </a:solidFill>
                <a:latin typeface="Times"/>
                <a:cs typeface="Times"/>
              </a:rPr>
              <a:t>Limitation</a:t>
            </a:r>
            <a:endParaRPr lang="en-GB" sz="1400" dirty="0" smtClean="0">
              <a:latin typeface="Times"/>
              <a:cs typeface="Times"/>
            </a:endParaRPr>
          </a:p>
          <a:p>
            <a:r>
              <a:rPr lang="en-GB" sz="1200" dirty="0" smtClean="0">
                <a:latin typeface="Times"/>
                <a:cs typeface="Times"/>
              </a:rPr>
              <a:t>There is  no guarantee that insights suitable for the characteristics of the community and available resources will be found </a:t>
            </a:r>
          </a:p>
        </p:txBody>
      </p:sp>
      <p:pic>
        <p:nvPicPr>
          <p:cNvPr id="16" name="Immagine 15" descr="bron1697l.jpg"/>
          <p:cNvPicPr>
            <a:picLocks noChangeAspect="1"/>
          </p:cNvPicPr>
          <p:nvPr/>
        </p:nvPicPr>
        <p:blipFill>
          <a:blip r:embed="rId5"/>
          <a:stretch>
            <a:fillRect/>
          </a:stretch>
        </p:blipFill>
        <p:spPr>
          <a:xfrm>
            <a:off x="2895600" y="3733800"/>
            <a:ext cx="3581400" cy="2829306"/>
          </a:xfrm>
          <a:prstGeom prst="rect">
            <a:avLst/>
          </a:prstGeom>
        </p:spPr>
      </p:pic>
      <p:pic>
        <p:nvPicPr>
          <p:cNvPr id="13" name="Immagine 12" descr="creative-web-22.jpg"/>
          <p:cNvPicPr>
            <a:picLocks noChangeAspect="1"/>
          </p:cNvPicPr>
          <p:nvPr/>
        </p:nvPicPr>
        <p:blipFill>
          <a:blip r:embed="rId6"/>
          <a:stretch>
            <a:fillRect/>
          </a:stretch>
        </p:blipFill>
        <p:spPr>
          <a:xfrm>
            <a:off x="457200" y="1905000"/>
            <a:ext cx="1371600" cy="1371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905000" y="609600"/>
            <a:ext cx="4796753" cy="533400"/>
          </a:xfrm>
        </p:spPr>
        <p:txBody>
          <a:bodyPr>
            <a:normAutofit/>
          </a:bodyPr>
          <a:lstStyle/>
          <a:p>
            <a:r>
              <a:rPr lang="en-GB" sz="2300" b="1" dirty="0" smtClean="0">
                <a:solidFill>
                  <a:srgbClr val="800000"/>
                </a:solidFill>
                <a:latin typeface="Times"/>
                <a:cs typeface="Times"/>
              </a:rPr>
              <a:t>Didactic Suggestions (1)</a:t>
            </a:r>
            <a:endParaRPr lang="en-GB" sz="2300" b="1" dirty="0">
              <a:solidFill>
                <a:srgbClr val="800000"/>
              </a:solidFill>
              <a:latin typeface="Times"/>
              <a:cs typeface="Times"/>
            </a:endParaRPr>
          </a:p>
        </p:txBody>
      </p:sp>
      <p:sp>
        <p:nvSpPr>
          <p:cNvPr id="5" name="CasellaDiTesto 4"/>
          <p:cNvSpPr txBox="1"/>
          <p:nvPr/>
        </p:nvSpPr>
        <p:spPr>
          <a:xfrm>
            <a:off x="990600" y="2514600"/>
            <a:ext cx="7162800" cy="3554819"/>
          </a:xfrm>
          <a:prstGeom prst="rect">
            <a:avLst/>
          </a:prstGeom>
          <a:noFill/>
        </p:spPr>
        <p:txBody>
          <a:bodyPr wrap="square" rtlCol="0">
            <a:spAutoFit/>
          </a:bodyPr>
          <a:lstStyle/>
          <a:p>
            <a:r>
              <a:rPr lang="en-GB" sz="1500" b="1" dirty="0" smtClean="0">
                <a:latin typeface="Times"/>
                <a:cs typeface="Times"/>
              </a:rPr>
              <a:t>(I) Try to start by connecting with the current state of knowledge and experience of the individual in the group/</a:t>
            </a:r>
            <a:r>
              <a:rPr lang="en-GB" sz="1500" b="1" dirty="0" err="1" smtClean="0">
                <a:latin typeface="Times"/>
                <a:cs typeface="Times"/>
              </a:rPr>
              <a:t>s</a:t>
            </a:r>
            <a:r>
              <a:rPr lang="en-GB" sz="1500" b="1" dirty="0" smtClean="0">
                <a:latin typeface="Times"/>
                <a:cs typeface="Times"/>
              </a:rPr>
              <a:t>.</a:t>
            </a:r>
          </a:p>
          <a:p>
            <a:endParaRPr lang="en-GB" sz="1500" dirty="0" smtClean="0">
              <a:latin typeface="Times"/>
              <a:cs typeface="Times"/>
            </a:endParaRPr>
          </a:p>
          <a:p>
            <a:pPr marL="342900" indent="-342900">
              <a:buAutoNum type="arabicParenBoth"/>
            </a:pPr>
            <a:r>
              <a:rPr lang="en-GB" sz="1500" dirty="0" smtClean="0">
                <a:latin typeface="Times"/>
                <a:cs typeface="Times"/>
              </a:rPr>
              <a:t>Organize students into group/</a:t>
            </a:r>
            <a:r>
              <a:rPr lang="en-GB" sz="1500" dirty="0" err="1" smtClean="0">
                <a:latin typeface="Times"/>
                <a:cs typeface="Times"/>
              </a:rPr>
              <a:t>s</a:t>
            </a:r>
            <a:r>
              <a:rPr lang="en-GB" sz="1500" dirty="0" smtClean="0">
                <a:latin typeface="Times"/>
                <a:cs typeface="Times"/>
              </a:rPr>
              <a:t> of 4 or 5</a:t>
            </a:r>
          </a:p>
          <a:p>
            <a:endParaRPr lang="en-GB" sz="1500" dirty="0" smtClean="0">
              <a:latin typeface="Times"/>
              <a:cs typeface="Times"/>
            </a:endParaRPr>
          </a:p>
          <a:p>
            <a:pPr marL="342900" indent="-342900">
              <a:buAutoNum type="arabicParenBoth" startAt="2"/>
            </a:pPr>
            <a:r>
              <a:rPr lang="en-GB" sz="1500" dirty="0" smtClean="0">
                <a:latin typeface="Times"/>
                <a:cs typeface="Times"/>
              </a:rPr>
              <a:t>Ask the participants in the group/</a:t>
            </a:r>
            <a:r>
              <a:rPr lang="en-GB" sz="1500" dirty="0" err="1" smtClean="0">
                <a:latin typeface="Times"/>
                <a:cs typeface="Times"/>
              </a:rPr>
              <a:t>s</a:t>
            </a:r>
            <a:r>
              <a:rPr lang="en-GB" sz="1500" dirty="0" smtClean="0">
                <a:latin typeface="Times"/>
                <a:cs typeface="Times"/>
              </a:rPr>
              <a:t> to start a discussion group, selecting the place and  instruments most appropriate to the group’s participants. See slides on discussion group. </a:t>
            </a:r>
          </a:p>
          <a:p>
            <a:pPr marL="342900" indent="-342900"/>
            <a:endParaRPr lang="en-GB" sz="1500" dirty="0" smtClean="0">
              <a:latin typeface="Times"/>
              <a:cs typeface="Times"/>
            </a:endParaRPr>
          </a:p>
          <a:p>
            <a:pPr marL="342900" indent="-342900">
              <a:buAutoNum type="arabicParenBoth" startAt="3"/>
            </a:pPr>
            <a:r>
              <a:rPr lang="en-GB" sz="1500" dirty="0" smtClean="0">
                <a:latin typeface="Times"/>
                <a:cs typeface="Times"/>
              </a:rPr>
              <a:t>Ask the groups to identify one or more problems/opportunities to improve their communities or territories based only on their own knowledge, experience, talents, etc.  Organize the results of the discussion, for instance, using a Word table or a mind-map. </a:t>
            </a:r>
          </a:p>
          <a:p>
            <a:pPr marL="342900" indent="-342900">
              <a:buAutoNum type="arabicParenBoth" startAt="3"/>
            </a:pPr>
            <a:endParaRPr lang="en-GB" sz="1500" dirty="0" smtClean="0">
              <a:latin typeface="Times"/>
              <a:cs typeface="Times"/>
            </a:endParaRPr>
          </a:p>
          <a:p>
            <a:pPr marL="342900" indent="-342900">
              <a:buAutoNum type="arabicParenBoth" startAt="3"/>
            </a:pPr>
            <a:r>
              <a:rPr lang="en-GB" sz="1500" dirty="0" smtClean="0">
                <a:latin typeface="Times"/>
                <a:cs typeface="Times"/>
              </a:rPr>
              <a:t>All groups convene and each group presents the results to the others, explaining the reasons behind the choices of their problems/opportunities. General discussion.</a:t>
            </a:r>
          </a:p>
        </p:txBody>
      </p:sp>
      <p:sp>
        <p:nvSpPr>
          <p:cNvPr id="10" name="Rettangolo arrotondato 9"/>
          <p:cNvSpPr/>
          <p:nvPr/>
        </p:nvSpPr>
        <p:spPr>
          <a:xfrm>
            <a:off x="762000" y="1143000"/>
            <a:ext cx="7543800" cy="1066800"/>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00" dirty="0" smtClean="0">
                <a:latin typeface="Times"/>
                <a:cs typeface="Times"/>
              </a:rPr>
              <a:t>These are only suggestions, any group of learners is free to experiment with the use of the micro-module. The types, number and order of </a:t>
            </a:r>
            <a:r>
              <a:rPr lang="en-GB" sz="1400" dirty="0" smtClean="0">
                <a:latin typeface="Times"/>
                <a:cs typeface="Times"/>
              </a:rPr>
              <a:t>use of the elements in the micro-module are open to choice.  Depending on the learning strategy adopted, elements can be also eliminated or added. For this purpose, the micro-modules can be copied and modified.</a:t>
            </a:r>
            <a:endParaRPr lang="en-GB" sz="1400" dirty="0">
              <a:latin typeface="Times"/>
              <a:cs typeface="Times"/>
            </a:endParaRPr>
          </a:p>
        </p:txBody>
      </p:sp>
      <p:sp>
        <p:nvSpPr>
          <p:cNvPr id="11" name="Rettangolo arrotondato 10"/>
          <p:cNvSpPr/>
          <p:nvPr/>
        </p:nvSpPr>
        <p:spPr>
          <a:xfrm>
            <a:off x="762000" y="2438400"/>
            <a:ext cx="7467600" cy="3733800"/>
          </a:xfrm>
          <a:prstGeom prst="roundRect">
            <a:avLst/>
          </a:prstGeom>
          <a:noFill/>
          <a:ln w="1270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05000" y="1600200"/>
            <a:ext cx="6934200" cy="2062103"/>
          </a:xfrm>
          <a:prstGeom prst="rect">
            <a:avLst/>
          </a:prstGeom>
          <a:noFill/>
        </p:spPr>
        <p:txBody>
          <a:bodyPr wrap="square" rtlCol="0">
            <a:spAutoFit/>
          </a:bodyPr>
          <a:lstStyle/>
          <a:p>
            <a:pPr algn="just"/>
            <a:r>
              <a:rPr lang="en-GB" sz="1600" b="1" dirty="0" smtClean="0">
                <a:solidFill>
                  <a:srgbClr val="800000"/>
                </a:solidFill>
                <a:latin typeface="Times"/>
                <a:cs typeface="Times"/>
              </a:rPr>
              <a:t>Serendipitous/Inspiration Research.</a:t>
            </a:r>
            <a:r>
              <a:rPr lang="en-GB" sz="1600" dirty="0" smtClean="0">
                <a:latin typeface="Times"/>
                <a:cs typeface="Times"/>
              </a:rPr>
              <a:t> The organization of the serendipitous/inspiration research must identify the physical and online sources of potential serendipitous ideas. These can be libraries, internet, creativity rooms, peaceful places, curiosity shops, community streets, … the world.  The research activity demands a high degree of attention and alertness to spot ideas with good potential for adaptation or reframing into different community contexts. There are many instruments to support these activities such as computers, libraries, project websites, random number, word, image generators, productivity software, etc.</a:t>
            </a:r>
            <a:r>
              <a:rPr lang="en-GB" sz="1600" b="1" dirty="0" smtClean="0">
                <a:solidFill>
                  <a:srgbClr val="800000"/>
                </a:solidFill>
                <a:latin typeface="Times"/>
                <a:cs typeface="Times"/>
              </a:rPr>
              <a:t> </a:t>
            </a:r>
            <a:endParaRPr lang="en-GB" sz="1600" dirty="0" smtClean="0">
              <a:latin typeface="Times"/>
              <a:cs typeface="Times"/>
            </a:endParaRPr>
          </a:p>
        </p:txBody>
      </p:sp>
      <p:sp>
        <p:nvSpPr>
          <p:cNvPr id="5" name="Rettangolo arrotondato 4"/>
          <p:cNvSpPr/>
          <p:nvPr/>
        </p:nvSpPr>
        <p:spPr>
          <a:xfrm>
            <a:off x="1600200" y="6858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5334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6858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Serendipitous / Inspiration Research (2) </a:t>
            </a:r>
          </a:p>
        </p:txBody>
      </p:sp>
      <p:pic>
        <p:nvPicPr>
          <p:cNvPr id="12" name="Immagine 11" descr="serendipity-arts-cafe.jpg"/>
          <p:cNvPicPr>
            <a:picLocks noChangeAspect="1"/>
          </p:cNvPicPr>
          <p:nvPr/>
        </p:nvPicPr>
        <p:blipFill>
          <a:blip r:embed="rId3"/>
          <a:stretch>
            <a:fillRect/>
          </a:stretch>
        </p:blipFill>
        <p:spPr>
          <a:xfrm>
            <a:off x="8077200" y="304800"/>
            <a:ext cx="789001" cy="591034"/>
          </a:xfrm>
          <a:prstGeom prst="rect">
            <a:avLst/>
          </a:prstGeom>
        </p:spPr>
      </p:pic>
      <p:pic>
        <p:nvPicPr>
          <p:cNvPr id="17" name="Immagine 16" descr="SaltKenSanders_540x242.jpg"/>
          <p:cNvPicPr>
            <a:picLocks noChangeAspect="1"/>
          </p:cNvPicPr>
          <p:nvPr/>
        </p:nvPicPr>
        <p:blipFill>
          <a:blip r:embed="rId4"/>
          <a:stretch>
            <a:fillRect/>
          </a:stretch>
        </p:blipFill>
        <p:spPr>
          <a:xfrm>
            <a:off x="2438400" y="4114800"/>
            <a:ext cx="2380462" cy="1066800"/>
          </a:xfrm>
          <a:prstGeom prst="rect">
            <a:avLst/>
          </a:prstGeom>
        </p:spPr>
      </p:pic>
      <p:pic>
        <p:nvPicPr>
          <p:cNvPr id="19" name="Immagine 18" descr="creative-web-22.jpg"/>
          <p:cNvPicPr>
            <a:picLocks noChangeAspect="1"/>
          </p:cNvPicPr>
          <p:nvPr/>
        </p:nvPicPr>
        <p:blipFill>
          <a:blip r:embed="rId5"/>
          <a:stretch>
            <a:fillRect/>
          </a:stretch>
        </p:blipFill>
        <p:spPr>
          <a:xfrm>
            <a:off x="533400" y="1828800"/>
            <a:ext cx="1143000" cy="1143000"/>
          </a:xfrm>
          <a:prstGeom prst="rect">
            <a:avLst/>
          </a:prstGeom>
        </p:spPr>
      </p:pic>
      <p:pic>
        <p:nvPicPr>
          <p:cNvPr id="20" name="Immagine 19" descr="internet-online-web-creativity-e1357672957636.jpg"/>
          <p:cNvPicPr>
            <a:picLocks noChangeAspect="1"/>
          </p:cNvPicPr>
          <p:nvPr/>
        </p:nvPicPr>
        <p:blipFill>
          <a:blip r:embed="rId6"/>
          <a:stretch>
            <a:fillRect/>
          </a:stretch>
        </p:blipFill>
        <p:spPr>
          <a:xfrm>
            <a:off x="304800" y="5410200"/>
            <a:ext cx="1752600" cy="777921"/>
          </a:xfrm>
          <a:prstGeom prst="rect">
            <a:avLst/>
          </a:prstGeom>
        </p:spPr>
      </p:pic>
      <p:pic>
        <p:nvPicPr>
          <p:cNvPr id="21" name="Immagine 20" descr="unleashyourcreativity.jpg"/>
          <p:cNvPicPr>
            <a:picLocks noChangeAspect="1"/>
          </p:cNvPicPr>
          <p:nvPr/>
        </p:nvPicPr>
        <p:blipFill>
          <a:blip r:embed="rId7"/>
          <a:stretch>
            <a:fillRect/>
          </a:stretch>
        </p:blipFill>
        <p:spPr>
          <a:xfrm>
            <a:off x="4876800" y="3810000"/>
            <a:ext cx="1354667" cy="1417885"/>
          </a:xfrm>
          <a:prstGeom prst="rect">
            <a:avLst/>
          </a:prstGeom>
        </p:spPr>
      </p:pic>
      <p:pic>
        <p:nvPicPr>
          <p:cNvPr id="22" name="Immagine 21" descr="images-1.jpeg"/>
          <p:cNvPicPr>
            <a:picLocks noChangeAspect="1"/>
          </p:cNvPicPr>
          <p:nvPr/>
        </p:nvPicPr>
        <p:blipFill>
          <a:blip r:embed="rId8"/>
          <a:stretch>
            <a:fillRect/>
          </a:stretch>
        </p:blipFill>
        <p:spPr>
          <a:xfrm>
            <a:off x="2514600" y="5257800"/>
            <a:ext cx="1862667" cy="1239520"/>
          </a:xfrm>
          <a:prstGeom prst="rect">
            <a:avLst/>
          </a:prstGeom>
        </p:spPr>
      </p:pic>
      <p:pic>
        <p:nvPicPr>
          <p:cNvPr id="23" name="Immagine 22" descr="lego-play_01.jpg"/>
          <p:cNvPicPr>
            <a:picLocks noChangeAspect="1"/>
          </p:cNvPicPr>
          <p:nvPr/>
        </p:nvPicPr>
        <p:blipFill>
          <a:blip r:embed="rId9"/>
          <a:stretch>
            <a:fillRect/>
          </a:stretch>
        </p:blipFill>
        <p:spPr>
          <a:xfrm>
            <a:off x="1143000" y="4495800"/>
            <a:ext cx="914400" cy="685800"/>
          </a:xfrm>
          <a:prstGeom prst="rect">
            <a:avLst/>
          </a:prstGeom>
        </p:spPr>
      </p:pic>
      <p:pic>
        <p:nvPicPr>
          <p:cNvPr id="24" name="Immagine 23" descr="thinkubator_space.jpg"/>
          <p:cNvPicPr>
            <a:picLocks noChangeAspect="1"/>
          </p:cNvPicPr>
          <p:nvPr/>
        </p:nvPicPr>
        <p:blipFill>
          <a:blip r:embed="rId10"/>
          <a:stretch>
            <a:fillRect/>
          </a:stretch>
        </p:blipFill>
        <p:spPr>
          <a:xfrm>
            <a:off x="6553200" y="4648200"/>
            <a:ext cx="1143000" cy="760229"/>
          </a:xfrm>
          <a:prstGeom prst="rect">
            <a:avLst/>
          </a:prstGeom>
        </p:spPr>
      </p:pic>
      <p:pic>
        <p:nvPicPr>
          <p:cNvPr id="28" name="Immagine 27" descr="sidewalk.jpg"/>
          <p:cNvPicPr>
            <a:picLocks noChangeAspect="1"/>
          </p:cNvPicPr>
          <p:nvPr/>
        </p:nvPicPr>
        <p:blipFill>
          <a:blip r:embed="rId11"/>
          <a:stretch>
            <a:fillRect/>
          </a:stretch>
        </p:blipFill>
        <p:spPr>
          <a:xfrm>
            <a:off x="4495800" y="5257800"/>
            <a:ext cx="1676400" cy="1257300"/>
          </a:xfrm>
          <a:prstGeom prst="rect">
            <a:avLst/>
          </a:prstGeom>
        </p:spPr>
      </p:pic>
      <p:pic>
        <p:nvPicPr>
          <p:cNvPr id="29" name="Immagine 28" descr="B51.0b.jpg"/>
          <p:cNvPicPr>
            <a:picLocks noChangeAspect="1"/>
          </p:cNvPicPr>
          <p:nvPr/>
        </p:nvPicPr>
        <p:blipFill>
          <a:blip r:embed="rId12"/>
          <a:stretch>
            <a:fillRect/>
          </a:stretch>
        </p:blipFill>
        <p:spPr>
          <a:xfrm>
            <a:off x="7772400" y="4343400"/>
            <a:ext cx="914400" cy="701216"/>
          </a:xfrm>
          <a:prstGeom prst="rect">
            <a:avLst/>
          </a:prstGeom>
        </p:spPr>
      </p:pic>
      <p:pic>
        <p:nvPicPr>
          <p:cNvPr id="30" name="Immagine 29" descr="artjamz2-300x300.jpg"/>
          <p:cNvPicPr>
            <a:picLocks noChangeAspect="1"/>
          </p:cNvPicPr>
          <p:nvPr/>
        </p:nvPicPr>
        <p:blipFill>
          <a:blip r:embed="rId13"/>
          <a:stretch>
            <a:fillRect/>
          </a:stretch>
        </p:blipFill>
        <p:spPr>
          <a:xfrm>
            <a:off x="7924800" y="5410200"/>
            <a:ext cx="914400" cy="914400"/>
          </a:xfrm>
          <a:prstGeom prst="rect">
            <a:avLst/>
          </a:prstGeom>
        </p:spPr>
      </p:pic>
      <p:pic>
        <p:nvPicPr>
          <p:cNvPr id="25" name="Immagine 24" descr="images-3.jpeg"/>
          <p:cNvPicPr>
            <a:picLocks noChangeAspect="1"/>
          </p:cNvPicPr>
          <p:nvPr/>
        </p:nvPicPr>
        <p:blipFill>
          <a:blip r:embed="rId14"/>
          <a:stretch>
            <a:fillRect/>
          </a:stretch>
        </p:blipFill>
        <p:spPr>
          <a:xfrm>
            <a:off x="6553200" y="5638800"/>
            <a:ext cx="1224643" cy="685800"/>
          </a:xfrm>
          <a:prstGeom prst="rect">
            <a:avLst/>
          </a:prstGeom>
        </p:spPr>
      </p:pic>
      <p:pic>
        <p:nvPicPr>
          <p:cNvPr id="26" name="Immagine 25" descr="Slots-Random-Number-Generator.jpg"/>
          <p:cNvPicPr>
            <a:picLocks noChangeAspect="1"/>
          </p:cNvPicPr>
          <p:nvPr/>
        </p:nvPicPr>
        <p:blipFill>
          <a:blip r:embed="rId15"/>
          <a:stretch>
            <a:fillRect/>
          </a:stretch>
        </p:blipFill>
        <p:spPr>
          <a:xfrm>
            <a:off x="228600" y="4495800"/>
            <a:ext cx="844581" cy="685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Unknown.jpeg"/>
          <p:cNvPicPr>
            <a:picLocks noChangeAspect="1"/>
          </p:cNvPicPr>
          <p:nvPr/>
        </p:nvPicPr>
        <p:blipFill>
          <a:blip r:embed="rId2"/>
          <a:stretch>
            <a:fillRect/>
          </a:stretch>
        </p:blipFill>
        <p:spPr>
          <a:xfrm>
            <a:off x="3276600" y="2667000"/>
            <a:ext cx="2397719" cy="1660642"/>
          </a:xfrm>
          <a:prstGeom prst="rect">
            <a:avLst/>
          </a:prstGeom>
        </p:spPr>
      </p:pic>
      <p:sp>
        <p:nvSpPr>
          <p:cNvPr id="18" name="Rettangolo 17"/>
          <p:cNvSpPr/>
          <p:nvPr/>
        </p:nvSpPr>
        <p:spPr>
          <a:xfrm>
            <a:off x="1752600" y="609600"/>
            <a:ext cx="5904700" cy="446276"/>
          </a:xfrm>
          <a:prstGeom prst="rect">
            <a:avLst/>
          </a:prstGeom>
        </p:spPr>
        <p:txBody>
          <a:bodyPr wrap="none">
            <a:spAutoFit/>
          </a:bodyPr>
          <a:lstStyle/>
          <a:p>
            <a:r>
              <a:rPr lang="en-GB" sz="2300" b="1" dirty="0" smtClean="0">
                <a:solidFill>
                  <a:srgbClr val="800000"/>
                </a:solidFill>
                <a:latin typeface="Times"/>
                <a:cs typeface="Times"/>
              </a:rPr>
              <a:t>Problem/Opportunity Identification- Wisdom</a:t>
            </a:r>
            <a:endParaRPr lang="en-GB" sz="2300" dirty="0"/>
          </a:p>
        </p:txBody>
      </p:sp>
      <p:sp>
        <p:nvSpPr>
          <p:cNvPr id="11" name="Rettangolo 10"/>
          <p:cNvSpPr/>
          <p:nvPr/>
        </p:nvSpPr>
        <p:spPr>
          <a:xfrm>
            <a:off x="6096000" y="2057400"/>
            <a:ext cx="2667000" cy="646331"/>
          </a:xfrm>
          <a:prstGeom prst="rect">
            <a:avLst/>
          </a:prstGeom>
        </p:spPr>
        <p:txBody>
          <a:bodyPr wrap="square">
            <a:spAutoFit/>
          </a:bodyPr>
          <a:lstStyle/>
          <a:p>
            <a:r>
              <a:rPr lang="en-GB" sz="1200" i="1" dirty="0" smtClean="0">
                <a:latin typeface="Times"/>
                <a:cs typeface="Times"/>
              </a:rPr>
              <a:t>Innovation is serendipity, so you don't know what people will make.</a:t>
            </a:r>
          </a:p>
          <a:p>
            <a:r>
              <a:rPr lang="it-IT" sz="1200" dirty="0" smtClean="0">
                <a:latin typeface="Times"/>
                <a:cs typeface="Times"/>
              </a:rPr>
              <a:t>Tim Berners Lee </a:t>
            </a:r>
          </a:p>
        </p:txBody>
      </p:sp>
      <p:sp>
        <p:nvSpPr>
          <p:cNvPr id="13" name="Rettangolo 12"/>
          <p:cNvSpPr/>
          <p:nvPr/>
        </p:nvSpPr>
        <p:spPr>
          <a:xfrm>
            <a:off x="533400" y="3810000"/>
            <a:ext cx="2514600" cy="1015663"/>
          </a:xfrm>
          <a:prstGeom prst="rect">
            <a:avLst/>
          </a:prstGeom>
        </p:spPr>
        <p:txBody>
          <a:bodyPr wrap="square">
            <a:spAutoFit/>
          </a:bodyPr>
          <a:lstStyle/>
          <a:p>
            <a:r>
              <a:rPr lang="it-IT" sz="1200" i="1" dirty="0" smtClean="0">
                <a:latin typeface="Times"/>
                <a:cs typeface="Times"/>
              </a:rPr>
              <a:t>You can use all the quantitative data you can get, but you still have to distrust it and use your own intelligence and judgment.</a:t>
            </a:r>
          </a:p>
          <a:p>
            <a:r>
              <a:rPr lang="it-IT" sz="1200" dirty="0" err="1" smtClean="0">
                <a:latin typeface="Times"/>
                <a:cs typeface="Times"/>
              </a:rPr>
              <a:t>Alvin</a:t>
            </a:r>
            <a:r>
              <a:rPr lang="it-IT" sz="1200" dirty="0" smtClean="0">
                <a:latin typeface="Times"/>
                <a:cs typeface="Times"/>
              </a:rPr>
              <a:t> </a:t>
            </a:r>
            <a:r>
              <a:rPr lang="it-IT" sz="1200" dirty="0" err="1" smtClean="0">
                <a:latin typeface="Times"/>
                <a:cs typeface="Times"/>
              </a:rPr>
              <a:t>Toffler</a:t>
            </a:r>
            <a:endParaRPr lang="it-IT" sz="1200" dirty="0" smtClean="0">
              <a:latin typeface="Times"/>
              <a:cs typeface="Times"/>
            </a:endParaRPr>
          </a:p>
        </p:txBody>
      </p:sp>
      <p:sp>
        <p:nvSpPr>
          <p:cNvPr id="15" name="Rettangolo 14"/>
          <p:cNvSpPr/>
          <p:nvPr/>
        </p:nvSpPr>
        <p:spPr>
          <a:xfrm>
            <a:off x="5334000" y="5105400"/>
            <a:ext cx="2286000" cy="830997"/>
          </a:xfrm>
          <a:prstGeom prst="rect">
            <a:avLst/>
          </a:prstGeom>
        </p:spPr>
        <p:txBody>
          <a:bodyPr wrap="square">
            <a:spAutoFit/>
          </a:bodyPr>
          <a:lstStyle/>
          <a:p>
            <a:r>
              <a:rPr lang="en-GB" sz="1200" i="1" dirty="0" smtClean="0">
                <a:latin typeface="Times"/>
                <a:cs typeface="Times"/>
              </a:rPr>
              <a:t>In terms of technological progress, the public is slower than focus group. </a:t>
            </a:r>
          </a:p>
          <a:p>
            <a:r>
              <a:rPr lang="it-IT" sz="1200" dirty="0" err="1" smtClean="0">
                <a:latin typeface="Times"/>
                <a:cs typeface="Times"/>
              </a:rPr>
              <a:t>Toba</a:t>
            </a:r>
            <a:r>
              <a:rPr lang="it-IT" sz="1200" dirty="0" smtClean="0">
                <a:latin typeface="Times"/>
                <a:cs typeface="Times"/>
              </a:rPr>
              <a:t> Beta</a:t>
            </a:r>
          </a:p>
        </p:txBody>
      </p:sp>
      <p:sp>
        <p:nvSpPr>
          <p:cNvPr id="17" name="Rettangolo 16"/>
          <p:cNvSpPr/>
          <p:nvPr/>
        </p:nvSpPr>
        <p:spPr>
          <a:xfrm>
            <a:off x="2514600" y="4876800"/>
            <a:ext cx="2286000" cy="646331"/>
          </a:xfrm>
          <a:prstGeom prst="rect">
            <a:avLst/>
          </a:prstGeom>
        </p:spPr>
        <p:txBody>
          <a:bodyPr wrap="square">
            <a:spAutoFit/>
          </a:bodyPr>
          <a:lstStyle/>
          <a:p>
            <a:r>
              <a:rPr lang="en-GB" sz="1200" i="1" dirty="0" smtClean="0">
                <a:latin typeface="Times"/>
                <a:cs typeface="Times"/>
              </a:rPr>
              <a:t>There are as many opinions as there are experts.</a:t>
            </a:r>
          </a:p>
          <a:p>
            <a:r>
              <a:rPr lang="it-IT" sz="1200" dirty="0" smtClean="0">
                <a:latin typeface="Times"/>
                <a:cs typeface="Times"/>
              </a:rPr>
              <a:t>Franklin D. Roosevelt</a:t>
            </a:r>
            <a:endParaRPr lang="it-IT" sz="1200" i="1" dirty="0" smtClean="0">
              <a:latin typeface="Times"/>
              <a:cs typeface="Times"/>
            </a:endParaRPr>
          </a:p>
        </p:txBody>
      </p:sp>
      <p:sp>
        <p:nvSpPr>
          <p:cNvPr id="19" name="Rettangolo 18"/>
          <p:cNvSpPr/>
          <p:nvPr/>
        </p:nvSpPr>
        <p:spPr>
          <a:xfrm>
            <a:off x="4114800" y="1371600"/>
            <a:ext cx="2133600" cy="646331"/>
          </a:xfrm>
          <a:prstGeom prst="rect">
            <a:avLst/>
          </a:prstGeom>
        </p:spPr>
        <p:txBody>
          <a:bodyPr wrap="square">
            <a:spAutoFit/>
          </a:bodyPr>
          <a:lstStyle/>
          <a:p>
            <a:r>
              <a:rPr lang="it-IT" sz="1200" i="1" dirty="0" smtClean="0">
                <a:latin typeface="Times"/>
                <a:cs typeface="Times"/>
              </a:rPr>
              <a:t>There'll always be serendipity involved in discovery.</a:t>
            </a:r>
          </a:p>
          <a:p>
            <a:r>
              <a:rPr lang="it-IT" sz="1200" dirty="0" smtClean="0">
                <a:latin typeface="Times"/>
                <a:cs typeface="Times"/>
              </a:rPr>
              <a:t>Jeff </a:t>
            </a:r>
            <a:r>
              <a:rPr lang="it-IT" sz="1200" dirty="0" err="1" smtClean="0">
                <a:latin typeface="Times"/>
                <a:cs typeface="Times"/>
              </a:rPr>
              <a:t>Bezos</a:t>
            </a:r>
            <a:endParaRPr lang="it-IT" sz="1200" dirty="0" smtClean="0">
              <a:latin typeface="Times"/>
              <a:cs typeface="Times"/>
            </a:endParaRPr>
          </a:p>
        </p:txBody>
      </p:sp>
      <p:sp>
        <p:nvSpPr>
          <p:cNvPr id="10" name="Rettangolo 9"/>
          <p:cNvSpPr/>
          <p:nvPr/>
        </p:nvSpPr>
        <p:spPr>
          <a:xfrm>
            <a:off x="5867400" y="3352800"/>
            <a:ext cx="3124200" cy="1384995"/>
          </a:xfrm>
          <a:prstGeom prst="rect">
            <a:avLst/>
          </a:prstGeom>
        </p:spPr>
        <p:txBody>
          <a:bodyPr wrap="square">
            <a:spAutoFit/>
          </a:bodyPr>
          <a:lstStyle/>
          <a:p>
            <a:r>
              <a:rPr lang="it-IT" sz="1200" i="1" dirty="0" smtClean="0">
                <a:latin typeface="Times"/>
                <a:cs typeface="Times"/>
              </a:rPr>
              <a:t>The power of a focus group lies in its ability </a:t>
            </a:r>
            <a:r>
              <a:rPr lang="it-IT" sz="1200" i="1" dirty="0" err="1" smtClean="0">
                <a:latin typeface="Times"/>
                <a:cs typeface="Times"/>
              </a:rPr>
              <a:t>to</a:t>
            </a:r>
            <a:r>
              <a:rPr lang="it-IT" sz="1200" i="1" dirty="0" smtClean="0">
                <a:latin typeface="Times"/>
                <a:cs typeface="Times"/>
              </a:rPr>
              <a:t> </a:t>
            </a:r>
            <a:r>
              <a:rPr lang="en-GB" sz="1200" i="1" dirty="0" smtClean="0">
                <a:latin typeface="Times"/>
                <a:cs typeface="Times"/>
              </a:rPr>
              <a:t>leverage multiple channels of communication and thought. When you buckle down and really explore the many facets of a possible innovation to the organization, you are more able to make well thought-out decisions.</a:t>
            </a:r>
          </a:p>
          <a:p>
            <a:r>
              <a:rPr lang="it-IT" sz="1200" dirty="0" smtClean="0">
                <a:latin typeface="Times"/>
                <a:cs typeface="Times"/>
              </a:rPr>
              <a:t>Craig Cochran </a:t>
            </a:r>
            <a:endParaRPr lang="en-GB" sz="1200" dirty="0">
              <a:latin typeface="Times"/>
              <a:cs typeface="Times"/>
            </a:endParaRPr>
          </a:p>
        </p:txBody>
      </p:sp>
      <p:sp>
        <p:nvSpPr>
          <p:cNvPr id="12" name="Rettangolo 11"/>
          <p:cNvSpPr/>
          <p:nvPr/>
        </p:nvSpPr>
        <p:spPr>
          <a:xfrm>
            <a:off x="685800" y="1447800"/>
            <a:ext cx="2590800" cy="1384995"/>
          </a:xfrm>
          <a:prstGeom prst="rect">
            <a:avLst/>
          </a:prstGeom>
        </p:spPr>
        <p:txBody>
          <a:bodyPr wrap="square">
            <a:spAutoFit/>
          </a:bodyPr>
          <a:lstStyle/>
          <a:p>
            <a:r>
              <a:rPr lang="it-IT" sz="1200" i="1" dirty="0" smtClean="0">
                <a:latin typeface="Times"/>
                <a:cs typeface="Times"/>
              </a:rPr>
              <a:t>Consult not your fears but your hopes and your dreams. Think not about your frustrations, but about your unfulfilled potential. Concern yourself not with what you tried and failed in, but with what it is still possible for you to do.</a:t>
            </a:r>
          </a:p>
          <a:p>
            <a:r>
              <a:rPr lang="it-IT" sz="1200" dirty="0" smtClean="0">
                <a:latin typeface="Times"/>
                <a:cs typeface="Times"/>
              </a:rPr>
              <a:t>Pope John XXIII</a:t>
            </a:r>
          </a:p>
        </p:txBody>
      </p:sp>
      <p:sp>
        <p:nvSpPr>
          <p:cNvPr id="14" name="Rettangolo 13"/>
          <p:cNvSpPr/>
          <p:nvPr/>
        </p:nvSpPr>
        <p:spPr>
          <a:xfrm>
            <a:off x="838200" y="5791200"/>
            <a:ext cx="2209800" cy="646331"/>
          </a:xfrm>
          <a:prstGeom prst="rect">
            <a:avLst/>
          </a:prstGeom>
        </p:spPr>
        <p:txBody>
          <a:bodyPr wrap="square">
            <a:spAutoFit/>
          </a:bodyPr>
          <a:lstStyle/>
          <a:p>
            <a:r>
              <a:rPr lang="en-GB" sz="1200" i="1" dirty="0" smtClean="0">
                <a:latin typeface="Times"/>
                <a:cs typeface="Times"/>
              </a:rPr>
              <a:t>We are all experts in our own little niches.</a:t>
            </a:r>
          </a:p>
          <a:p>
            <a:r>
              <a:rPr lang="it-IT" sz="1200" dirty="0" smtClean="0">
                <a:latin typeface="Times"/>
                <a:cs typeface="Times"/>
              </a:rPr>
              <a:t>Alex </a:t>
            </a:r>
            <a:r>
              <a:rPr lang="it-IT" sz="1200" dirty="0" err="1" smtClean="0">
                <a:latin typeface="Times"/>
                <a:cs typeface="Times"/>
              </a:rPr>
              <a:t>Trebek</a:t>
            </a:r>
            <a:endParaRPr lang="en-GB" sz="1200" dirty="0">
              <a:latin typeface="Times"/>
              <a:cs typeface="Time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124200" y="685800"/>
            <a:ext cx="5562600" cy="533400"/>
          </a:xfrm>
        </p:spPr>
        <p:txBody>
          <a:bodyPr>
            <a:noAutofit/>
          </a:bodyPr>
          <a:lstStyle/>
          <a:p>
            <a:r>
              <a:rPr lang="en-GB" sz="2400" b="1" dirty="0" smtClean="0">
                <a:solidFill>
                  <a:srgbClr val="800000"/>
                </a:solidFill>
                <a:latin typeface="Times"/>
                <a:cs typeface="Times"/>
              </a:rPr>
              <a:t>Problem/Opportunity Identification</a:t>
            </a:r>
            <a:endParaRPr lang="en-GB" sz="2400" dirty="0" smtClean="0"/>
          </a:p>
          <a:p>
            <a:r>
              <a:rPr lang="en-GB" sz="2400" b="1" dirty="0" smtClean="0">
                <a:solidFill>
                  <a:srgbClr val="800000"/>
                </a:solidFill>
                <a:latin typeface="Times"/>
                <a:cs typeface="Times"/>
              </a:rPr>
              <a:t> - Poetry</a:t>
            </a:r>
            <a:endParaRPr lang="en-GB" sz="2400" b="1" dirty="0">
              <a:solidFill>
                <a:srgbClr val="800000"/>
              </a:solidFill>
              <a:latin typeface="Times"/>
              <a:cs typeface="Times"/>
            </a:endParaRPr>
          </a:p>
        </p:txBody>
      </p:sp>
      <p:pic>
        <p:nvPicPr>
          <p:cNvPr id="10" name="Immagine 9" descr="poet.png"/>
          <p:cNvPicPr>
            <a:picLocks noChangeAspect="1"/>
          </p:cNvPicPr>
          <p:nvPr/>
        </p:nvPicPr>
        <p:blipFill>
          <a:blip r:embed="rId2"/>
          <a:stretch>
            <a:fillRect/>
          </a:stretch>
        </p:blipFill>
        <p:spPr>
          <a:xfrm>
            <a:off x="4114800" y="2971800"/>
            <a:ext cx="1324609" cy="1655761"/>
          </a:xfrm>
          <a:prstGeom prst="rect">
            <a:avLst/>
          </a:prstGeom>
        </p:spPr>
      </p:pic>
      <p:sp>
        <p:nvSpPr>
          <p:cNvPr id="5" name="Rettangolo 4"/>
          <p:cNvSpPr/>
          <p:nvPr/>
        </p:nvSpPr>
        <p:spPr>
          <a:xfrm>
            <a:off x="838200" y="2133600"/>
            <a:ext cx="2590800" cy="3046987"/>
          </a:xfrm>
          <a:prstGeom prst="rect">
            <a:avLst/>
          </a:prstGeom>
        </p:spPr>
        <p:txBody>
          <a:bodyPr wrap="square">
            <a:spAutoFit/>
          </a:bodyPr>
          <a:lstStyle/>
          <a:p>
            <a:r>
              <a:rPr lang="en-GB" sz="1200" b="1" dirty="0" smtClean="0">
                <a:latin typeface="Times"/>
                <a:cs typeface="Times"/>
              </a:rPr>
              <a:t>Serendipity</a:t>
            </a:r>
          </a:p>
          <a:p>
            <a:endParaRPr lang="it-IT" sz="1200" dirty="0" smtClean="0">
              <a:latin typeface="Times"/>
              <a:cs typeface="Times"/>
            </a:endParaRPr>
          </a:p>
          <a:p>
            <a:r>
              <a:rPr lang="it-IT" sz="1200" dirty="0" smtClean="0">
                <a:latin typeface="Times"/>
                <a:cs typeface="Times"/>
              </a:rPr>
              <a:t>Sometimes you never know,  When or where she is going to show. She may get you by surprise. You never surely know,  She may just be in disguise. If you haven't, look hard and around. If you doubt, she's probably already found. Believe that you will... You might be in for a thrill,  that having to wait,  Could have only been Fate. </a:t>
            </a:r>
          </a:p>
          <a:p>
            <a:endParaRPr lang="it-IT" sz="1200" dirty="0" smtClean="0">
              <a:latin typeface="Times"/>
              <a:cs typeface="Times"/>
            </a:endParaRPr>
          </a:p>
          <a:p>
            <a:r>
              <a:rPr lang="it-IT" sz="1200" dirty="0" smtClean="0">
                <a:latin typeface="Times"/>
                <a:cs typeface="Times"/>
              </a:rPr>
              <a:t>David Joel Rodriguez</a:t>
            </a:r>
            <a:endParaRPr lang="en-GB" sz="1200" dirty="0">
              <a:latin typeface="Times"/>
              <a:cs typeface="Times"/>
            </a:endParaRPr>
          </a:p>
        </p:txBody>
      </p:sp>
      <p:sp>
        <p:nvSpPr>
          <p:cNvPr id="9" name="Rettangolo 8"/>
          <p:cNvSpPr/>
          <p:nvPr/>
        </p:nvSpPr>
        <p:spPr>
          <a:xfrm>
            <a:off x="6019800" y="2667000"/>
            <a:ext cx="2590800" cy="1938992"/>
          </a:xfrm>
          <a:prstGeom prst="rect">
            <a:avLst/>
          </a:prstGeom>
        </p:spPr>
        <p:txBody>
          <a:bodyPr wrap="square">
            <a:spAutoFit/>
          </a:bodyPr>
          <a:lstStyle/>
          <a:p>
            <a:r>
              <a:rPr lang="en-GB" sz="1200" b="1" dirty="0" smtClean="0">
                <a:latin typeface="Times"/>
                <a:cs typeface="Times"/>
              </a:rPr>
              <a:t>Experts</a:t>
            </a:r>
          </a:p>
          <a:p>
            <a:endParaRPr lang="it-IT" sz="1200" dirty="0" smtClean="0">
              <a:latin typeface="Times"/>
              <a:cs typeface="Times"/>
            </a:endParaRPr>
          </a:p>
          <a:p>
            <a:r>
              <a:rPr lang="it-IT" sz="1200" dirty="0" smtClean="0">
                <a:latin typeface="Times"/>
                <a:cs typeface="Times"/>
              </a:rPr>
              <a:t>Experts who trust the way of life,  Who love the learning, are precious. Experts can not live like us If they are separate. Learn the expertise that is real,  And be diligent in the role of study. </a:t>
            </a:r>
          </a:p>
          <a:p>
            <a:endParaRPr lang="it-IT" sz="1200" dirty="0" smtClean="0">
              <a:latin typeface="Times"/>
              <a:cs typeface="Times"/>
            </a:endParaRPr>
          </a:p>
          <a:p>
            <a:r>
              <a:rPr lang="it-IT" sz="1200" dirty="0" err="1" smtClean="0">
                <a:latin typeface="Times"/>
                <a:cs typeface="Times"/>
              </a:rPr>
              <a:t>Naveed</a:t>
            </a:r>
            <a:r>
              <a:rPr lang="it-IT" sz="1200" dirty="0" smtClean="0">
                <a:latin typeface="Times"/>
                <a:cs typeface="Times"/>
              </a:rPr>
              <a:t> </a:t>
            </a:r>
            <a:r>
              <a:rPr lang="it-IT" sz="1200" dirty="0" err="1" smtClean="0">
                <a:latin typeface="Times"/>
                <a:cs typeface="Times"/>
              </a:rPr>
              <a:t>Akram</a:t>
            </a:r>
            <a:endParaRPr lang="en-GB" sz="1200" dirty="0">
              <a:latin typeface="Times"/>
              <a:cs typeface="Time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33600" y="762000"/>
            <a:ext cx="4796753" cy="577679"/>
          </a:xfrm>
        </p:spPr>
        <p:txBody>
          <a:bodyPr>
            <a:normAutofit/>
          </a:bodyPr>
          <a:lstStyle/>
          <a:p>
            <a:r>
              <a:rPr lang="en-GB" sz="2300" b="1" dirty="0" smtClean="0">
                <a:solidFill>
                  <a:srgbClr val="800000"/>
                </a:solidFill>
                <a:latin typeface="Times"/>
                <a:cs typeface="Times"/>
              </a:rPr>
              <a:t>Brief Questionnaire</a:t>
            </a:r>
            <a:endParaRPr lang="en-GB" sz="2300" b="1" dirty="0">
              <a:solidFill>
                <a:srgbClr val="800000"/>
              </a:solidFill>
              <a:latin typeface="Times"/>
              <a:cs typeface="Times"/>
            </a:endParaRPr>
          </a:p>
        </p:txBody>
      </p:sp>
      <p:graphicFrame>
        <p:nvGraphicFramePr>
          <p:cNvPr id="4" name="Tabella 3"/>
          <p:cNvGraphicFramePr>
            <a:graphicFrameLocks noGrp="1"/>
          </p:cNvGraphicFramePr>
          <p:nvPr/>
        </p:nvGraphicFramePr>
        <p:xfrm>
          <a:off x="1524000" y="1371600"/>
          <a:ext cx="6324600" cy="3428999"/>
        </p:xfrm>
        <a:graphic>
          <a:graphicData uri="http://schemas.openxmlformats.org/drawingml/2006/table">
            <a:tbl>
              <a:tblPr firstRow="1" bandRow="1">
                <a:tableStyleId>{5C22544A-7EE6-4342-B048-85BDC9FD1C3A}</a:tableStyleId>
              </a:tblPr>
              <a:tblGrid>
                <a:gridCol w="1054100"/>
                <a:gridCol w="1054100"/>
                <a:gridCol w="1054100"/>
                <a:gridCol w="1054100"/>
                <a:gridCol w="1054100"/>
                <a:gridCol w="1054100"/>
              </a:tblGrid>
              <a:tr h="477708">
                <a:tc gridSpan="6">
                  <a:txBody>
                    <a:bodyPr/>
                    <a:lstStyle/>
                    <a:p>
                      <a:pPr algn="ctr"/>
                      <a:r>
                        <a:rPr lang="en-GB" sz="1700" baseline="0" dirty="0" smtClean="0">
                          <a:solidFill>
                            <a:srgbClr val="FFFF00"/>
                          </a:solidFill>
                          <a:latin typeface="Times"/>
                          <a:cs typeface="Times"/>
                        </a:rPr>
                        <a:t>How do you rate the usefulness of the following elements for your learning?</a:t>
                      </a: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chemeClr val="tx2"/>
                    </a:solidFill>
                  </a:tcPr>
                </a:tc>
                <a:tc hMerge="1">
                  <a:txBody>
                    <a:bodyPr/>
                    <a:lstStyle/>
                    <a:p>
                      <a:endParaRPr lang="en-GB" dirty="0"/>
                    </a:p>
                  </a:txBody>
                  <a:tcPr/>
                </a:tc>
                <a:tc hMerge="1">
                  <a:txBody>
                    <a:bodyPr/>
                    <a:lstStyle/>
                    <a:p>
                      <a:endParaRPr lang="en-GB"/>
                    </a:p>
                  </a:txBody>
                  <a:tcPr/>
                </a:tc>
                <a:tc hMerge="1">
                  <a:txBody>
                    <a:bodyPr/>
                    <a:lstStyle/>
                    <a:p>
                      <a:endParaRPr lang="en-GB" dirty="0"/>
                    </a:p>
                  </a:txBody>
                  <a:tcPr/>
                </a:tc>
                <a:tc hMerge="1">
                  <a:txBody>
                    <a:bodyPr/>
                    <a:lstStyle/>
                    <a:p>
                      <a:endParaRPr lang="en-GB"/>
                    </a:p>
                  </a:txBody>
                  <a:tcPr/>
                </a:tc>
                <a:tc hMerge="1">
                  <a:txBody>
                    <a:bodyPr/>
                    <a:lstStyle/>
                    <a:p>
                      <a:pPr algn="ctr"/>
                      <a:endParaRPr lang="en-GB" sz="1500" dirty="0">
                        <a:solidFill>
                          <a:srgbClr val="FFFF00"/>
                        </a:solidFill>
                        <a:latin typeface="Times"/>
                        <a:cs typeface="Times"/>
                      </a:endParaRPr>
                    </a:p>
                  </a:txBody>
                  <a:tcPr>
                    <a:solidFill>
                      <a:schemeClr val="tx2"/>
                    </a:solidFill>
                  </a:tcPr>
                </a:tc>
              </a:tr>
              <a:tr h="408485">
                <a:tc>
                  <a:txBody>
                    <a:bodyPr/>
                    <a:lstStyle/>
                    <a:p>
                      <a:pPr algn="ctr"/>
                      <a:endParaRPr lang="en-GB" sz="1500"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r>
                        <a:rPr lang="en-GB" sz="1400" b="1" dirty="0" smtClean="0">
                          <a:latin typeface="Times"/>
                          <a:cs typeface="Times"/>
                        </a:rPr>
                        <a:t>Very Low</a:t>
                      </a:r>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r>
                        <a:rPr lang="en-GB" sz="1400" b="1" dirty="0" smtClean="0">
                          <a:latin typeface="Times"/>
                          <a:cs typeface="Times"/>
                        </a:rPr>
                        <a:t>Low</a:t>
                      </a:r>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r>
                        <a:rPr lang="en-GB" sz="1400" b="1" dirty="0" smtClean="0">
                          <a:latin typeface="Times"/>
                          <a:cs typeface="Times"/>
                        </a:rPr>
                        <a:t>Moderate</a:t>
                      </a:r>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r>
                        <a:rPr lang="en-GB" sz="1400" b="1" dirty="0" smtClean="0">
                          <a:latin typeface="Times"/>
                          <a:cs typeface="Times"/>
                        </a:rPr>
                        <a:t>High</a:t>
                      </a:r>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r>
                        <a:rPr lang="en-GB" sz="1400" b="1" dirty="0" smtClean="0">
                          <a:latin typeface="Times"/>
                          <a:cs typeface="Times"/>
                        </a:rPr>
                        <a:t>Very</a:t>
                      </a:r>
                      <a:r>
                        <a:rPr lang="en-GB" sz="1400" b="1" baseline="0" dirty="0" smtClean="0">
                          <a:latin typeface="Times"/>
                          <a:cs typeface="Times"/>
                        </a:rPr>
                        <a:t> High</a:t>
                      </a:r>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408485">
                <a:tc>
                  <a:txBody>
                    <a:bodyPr/>
                    <a:lstStyle/>
                    <a:p>
                      <a:r>
                        <a:rPr lang="en-GB" sz="1400" b="1" dirty="0" smtClean="0">
                          <a:latin typeface="Times"/>
                          <a:cs typeface="Times"/>
                        </a:rPr>
                        <a:t>Definition</a:t>
                      </a:r>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408485">
                <a:tc>
                  <a:txBody>
                    <a:bodyPr/>
                    <a:lstStyle/>
                    <a:p>
                      <a:r>
                        <a:rPr lang="en-GB" sz="1400" b="1" dirty="0" smtClean="0">
                          <a:latin typeface="Times"/>
                          <a:cs typeface="Times"/>
                        </a:rPr>
                        <a:t>Wisdom</a:t>
                      </a:r>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408485">
                <a:tc>
                  <a:txBody>
                    <a:bodyPr/>
                    <a:lstStyle/>
                    <a:p>
                      <a:r>
                        <a:rPr lang="en-GB" sz="1400" b="1" smtClean="0">
                          <a:latin typeface="Times"/>
                          <a:cs typeface="Times"/>
                        </a:rPr>
                        <a:t>Fun</a:t>
                      </a:r>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4519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smtClean="0">
                          <a:latin typeface="Times"/>
                          <a:cs typeface="Times"/>
                        </a:rPr>
                        <a:t>Poetry</a:t>
                      </a:r>
                    </a:p>
                    <a:p>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667300">
                <a:tc>
                  <a:txBody>
                    <a:bodyPr/>
                    <a:lstStyle/>
                    <a:p>
                      <a:r>
                        <a:rPr lang="en-GB" sz="1400" b="1" dirty="0" smtClean="0">
                          <a:latin typeface="Times"/>
                          <a:cs typeface="Times"/>
                        </a:rPr>
                        <a:t>Assessment</a:t>
                      </a:r>
                      <a:r>
                        <a:rPr lang="en-GB" sz="1400" b="1" baseline="0" dirty="0" smtClean="0">
                          <a:latin typeface="Times"/>
                          <a:cs typeface="Times"/>
                        </a:rPr>
                        <a:t> Instrument</a:t>
                      </a:r>
                      <a:endParaRPr lang="en-GB" sz="1400" b="1"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endParaRPr lang="en-GB" dirty="0"/>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bl>
          </a:graphicData>
        </a:graphic>
      </p:graphicFrame>
      <p:graphicFrame>
        <p:nvGraphicFramePr>
          <p:cNvPr id="7" name="Tabella 6"/>
          <p:cNvGraphicFramePr>
            <a:graphicFrameLocks noGrp="1"/>
          </p:cNvGraphicFramePr>
          <p:nvPr/>
        </p:nvGraphicFramePr>
        <p:xfrm>
          <a:off x="1524000" y="5029200"/>
          <a:ext cx="6324600" cy="1097280"/>
        </p:xfrm>
        <a:graphic>
          <a:graphicData uri="http://schemas.openxmlformats.org/drawingml/2006/table">
            <a:tbl>
              <a:tblPr firstRow="1" bandRow="1">
                <a:tableStyleId>{5C22544A-7EE6-4342-B048-85BDC9FD1C3A}</a:tableStyleId>
              </a:tblPr>
              <a:tblGrid>
                <a:gridCol w="6324600"/>
              </a:tblGrid>
              <a:tr h="350520">
                <a:tc>
                  <a:txBody>
                    <a:bodyPr/>
                    <a:lstStyle/>
                    <a:p>
                      <a:pPr algn="ctr"/>
                      <a:r>
                        <a:rPr lang="en-GB" sz="1700" baseline="0" dirty="0" smtClean="0">
                          <a:solidFill>
                            <a:srgbClr val="FFFF00"/>
                          </a:solidFill>
                          <a:latin typeface="Times"/>
                          <a:cs typeface="Times"/>
                        </a:rPr>
                        <a:t>What other elements would you like to see in the micro-module?</a:t>
                      </a:r>
                      <a:endParaRPr lang="en-GB" sz="1700" dirty="0">
                        <a:solidFill>
                          <a:srgbClr val="FFFF00"/>
                        </a:solidFill>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chemeClr val="tx2"/>
                    </a:solidFill>
                  </a:tcPr>
                </a:tc>
              </a:tr>
              <a:tr h="746760">
                <a:tc>
                  <a:txBody>
                    <a:bodyPr/>
                    <a:lstStyle/>
                    <a:p>
                      <a:pPr algn="l"/>
                      <a:endParaRPr lang="en-GB" sz="1500" dirty="0">
                        <a:latin typeface="Times"/>
                        <a:cs typeface="Times"/>
                      </a:endParaRPr>
                    </a:p>
                  </a:txBody>
                  <a:tcP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33600" y="914400"/>
            <a:ext cx="4796753" cy="724560"/>
          </a:xfrm>
        </p:spPr>
        <p:txBody>
          <a:bodyPr>
            <a:normAutofit/>
          </a:bodyPr>
          <a:lstStyle/>
          <a:p>
            <a:r>
              <a:rPr lang="en-GB" sz="2700" b="1" dirty="0" smtClean="0">
                <a:solidFill>
                  <a:srgbClr val="800000"/>
                </a:solidFill>
                <a:latin typeface="Times"/>
                <a:cs typeface="Times"/>
              </a:rPr>
              <a:t>Acknowledgements</a:t>
            </a:r>
            <a:endParaRPr lang="en-GB" sz="2700" b="1" dirty="0">
              <a:solidFill>
                <a:srgbClr val="800000"/>
              </a:solidFill>
              <a:latin typeface="Times"/>
              <a:cs typeface="Times"/>
            </a:endParaRPr>
          </a:p>
        </p:txBody>
      </p:sp>
      <p:sp>
        <p:nvSpPr>
          <p:cNvPr id="5" name="CasellaDiTesto 4"/>
          <p:cNvSpPr txBox="1"/>
          <p:nvPr/>
        </p:nvSpPr>
        <p:spPr>
          <a:xfrm>
            <a:off x="1676400" y="1981200"/>
            <a:ext cx="6244769" cy="3554819"/>
          </a:xfrm>
          <a:prstGeom prst="rect">
            <a:avLst/>
          </a:prstGeom>
          <a:noFill/>
        </p:spPr>
        <p:txBody>
          <a:bodyPr wrap="square" rtlCol="0">
            <a:spAutoFit/>
          </a:bodyPr>
          <a:lstStyle/>
          <a:p>
            <a:r>
              <a:rPr lang="en-GB" sz="1500" b="1" dirty="0" smtClean="0">
                <a:latin typeface="Times"/>
                <a:cs typeface="Times"/>
              </a:rPr>
              <a:t>Developed by  </a:t>
            </a:r>
          </a:p>
          <a:p>
            <a:r>
              <a:rPr lang="en-GB" sz="1500" dirty="0" smtClean="0">
                <a:latin typeface="Times"/>
                <a:cs typeface="Times"/>
              </a:rPr>
              <a:t>Alfonso Molina</a:t>
            </a:r>
          </a:p>
          <a:p>
            <a:endParaRPr lang="en-GB" sz="1500" dirty="0" smtClean="0">
              <a:latin typeface="Times"/>
              <a:cs typeface="Times"/>
            </a:endParaRPr>
          </a:p>
          <a:p>
            <a:r>
              <a:rPr lang="en-GB" sz="1500" b="1" dirty="0" smtClean="0">
                <a:latin typeface="Times"/>
                <a:cs typeface="Times"/>
              </a:rPr>
              <a:t>Sources</a:t>
            </a:r>
          </a:p>
          <a:p>
            <a:r>
              <a:rPr lang="en-GB" sz="1500" dirty="0" smtClean="0">
                <a:latin typeface="Times"/>
                <a:cs typeface="Times"/>
              </a:rPr>
              <a:t>Various Quotation Websites</a:t>
            </a:r>
          </a:p>
          <a:p>
            <a:r>
              <a:rPr lang="en-GB" sz="1500" dirty="0" smtClean="0">
                <a:latin typeface="Times"/>
                <a:cs typeface="Times"/>
              </a:rPr>
              <a:t>Various Poetry Websites</a:t>
            </a:r>
          </a:p>
          <a:p>
            <a:r>
              <a:rPr lang="en-GB" sz="1500" dirty="0" smtClean="0">
                <a:latin typeface="Times"/>
                <a:cs typeface="Times"/>
              </a:rPr>
              <a:t>Various websites with images relating to the concept of Ideation</a:t>
            </a:r>
          </a:p>
          <a:p>
            <a:endParaRPr lang="en-GB" sz="1500" dirty="0" smtClean="0">
              <a:latin typeface="Times"/>
              <a:cs typeface="Times"/>
            </a:endParaRPr>
          </a:p>
          <a:p>
            <a:endParaRPr lang="en-GB" sz="1500" dirty="0" smtClean="0">
              <a:latin typeface="Times"/>
              <a:cs typeface="Times"/>
            </a:endParaRPr>
          </a:p>
          <a:p>
            <a:r>
              <a:rPr lang="en-GB" sz="1500" b="1" dirty="0" smtClean="0">
                <a:latin typeface="Times"/>
                <a:cs typeface="Times"/>
              </a:rPr>
              <a:t>Copyright</a:t>
            </a:r>
          </a:p>
          <a:p>
            <a:r>
              <a:rPr lang="en-GB" sz="1500" dirty="0" smtClean="0">
                <a:latin typeface="Times"/>
                <a:cs typeface="Times"/>
              </a:rPr>
              <a:t>This micro-module has been developed with the purpose of contributing to the personal and collective growth of all people, young and old.  It is free to use. I have picked material freely from the web, without regard for copyright, in the hope that all authors will be happy to contribute to such a purpose.  When this is not the case, please contact the author at </a:t>
            </a:r>
            <a:r>
              <a:rPr lang="en-GB" sz="1500" dirty="0" err="1" smtClean="0">
                <a:latin typeface="Times"/>
                <a:cs typeface="Times"/>
              </a:rPr>
              <a:t>A.Molina@ed.ac.uk</a:t>
            </a:r>
            <a:endParaRPr lang="en-GB" sz="1500" dirty="0">
              <a:latin typeface="Times"/>
              <a:cs typeface="Time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905000" y="609600"/>
            <a:ext cx="4796753" cy="533400"/>
          </a:xfrm>
        </p:spPr>
        <p:txBody>
          <a:bodyPr>
            <a:normAutofit/>
          </a:bodyPr>
          <a:lstStyle/>
          <a:p>
            <a:r>
              <a:rPr lang="en-GB" sz="2300" b="1" dirty="0" smtClean="0">
                <a:solidFill>
                  <a:srgbClr val="800000"/>
                </a:solidFill>
                <a:latin typeface="Times"/>
                <a:cs typeface="Times"/>
              </a:rPr>
              <a:t>Didactic Suggestions (1a)</a:t>
            </a:r>
            <a:endParaRPr lang="en-GB" sz="2300" b="1" dirty="0">
              <a:solidFill>
                <a:srgbClr val="800000"/>
              </a:solidFill>
              <a:latin typeface="Times"/>
              <a:cs typeface="Times"/>
            </a:endParaRPr>
          </a:p>
        </p:txBody>
      </p:sp>
      <p:sp>
        <p:nvSpPr>
          <p:cNvPr id="5" name="CasellaDiTesto 4"/>
          <p:cNvSpPr txBox="1"/>
          <p:nvPr/>
        </p:nvSpPr>
        <p:spPr>
          <a:xfrm>
            <a:off x="990600" y="2438400"/>
            <a:ext cx="7162800" cy="3770263"/>
          </a:xfrm>
          <a:prstGeom prst="rect">
            <a:avLst/>
          </a:prstGeom>
          <a:noFill/>
        </p:spPr>
        <p:txBody>
          <a:bodyPr wrap="square" rtlCol="0">
            <a:spAutoFit/>
          </a:bodyPr>
          <a:lstStyle/>
          <a:p>
            <a:pPr marL="400050" indent="-400050">
              <a:buAutoNum type="romanUcParenBoth"/>
            </a:pPr>
            <a:r>
              <a:rPr lang="en-GB" sz="1500" b="1" dirty="0" smtClean="0">
                <a:latin typeface="Times"/>
                <a:cs typeface="Times"/>
              </a:rPr>
              <a:t>Continuation</a:t>
            </a:r>
          </a:p>
          <a:p>
            <a:pPr marL="400050" indent="-400050">
              <a:buAutoNum type="romanUcParenBoth"/>
            </a:pPr>
            <a:endParaRPr lang="en-GB" sz="1400" dirty="0" smtClean="0">
              <a:latin typeface="Times"/>
              <a:cs typeface="Times"/>
            </a:endParaRPr>
          </a:p>
          <a:p>
            <a:pPr marL="342900" indent="-342900">
              <a:buAutoNum type="arabicParenBoth" startAt="5"/>
            </a:pPr>
            <a:r>
              <a:rPr lang="en-GB" sz="1400" dirty="0" smtClean="0">
                <a:latin typeface="Times"/>
                <a:cs typeface="Times"/>
              </a:rPr>
              <a:t>Ask each group to reflect about what other problem-identification methods they would like to apply to enrich and/or compare their list with problems identified through other methods.</a:t>
            </a:r>
          </a:p>
          <a:p>
            <a:pPr marL="342900" indent="-342900">
              <a:buAutoNum type="arabicParenBoth" startAt="5"/>
            </a:pPr>
            <a:endParaRPr lang="en-GB" sz="1400" dirty="0" smtClean="0">
              <a:latin typeface="Times"/>
              <a:cs typeface="Times"/>
            </a:endParaRPr>
          </a:p>
          <a:p>
            <a:pPr marL="342900" indent="-342900">
              <a:buAutoNum type="arabicParenBoth" startAt="5"/>
            </a:pPr>
            <a:r>
              <a:rPr lang="en-GB" sz="1400" dirty="0" smtClean="0">
                <a:latin typeface="Times"/>
                <a:cs typeface="Times"/>
              </a:rPr>
              <a:t> The groups convene to present their results to each other, explaining the reasons for their choices.  </a:t>
            </a:r>
          </a:p>
          <a:p>
            <a:pPr marL="342900" indent="-342900">
              <a:buAutoNum type="arabicParenBoth" startAt="5"/>
            </a:pPr>
            <a:endParaRPr lang="en-GB" sz="1400" dirty="0" smtClean="0">
              <a:latin typeface="Times"/>
              <a:cs typeface="Times"/>
            </a:endParaRPr>
          </a:p>
          <a:p>
            <a:pPr marL="342900" indent="-342900">
              <a:buAutoNum type="arabicParenBoth" startAt="5"/>
            </a:pPr>
            <a:r>
              <a:rPr lang="en-GB" sz="1400" dirty="0" smtClean="0">
                <a:latin typeface="Times"/>
                <a:cs typeface="Times"/>
              </a:rPr>
              <a:t>Depending on time and resources, all groups may be stimulated to implement one or more of the additional other “problem-identification” methods (see slides in micro-module). For this purpose, the groups must prepare, perform, process and present the new information as required by the specific methodology.</a:t>
            </a:r>
          </a:p>
          <a:p>
            <a:pPr marL="342900" indent="-342900">
              <a:buAutoNum type="arabicParenBoth" startAt="5"/>
            </a:pPr>
            <a:endParaRPr lang="en-GB" sz="1400" dirty="0" smtClean="0">
              <a:latin typeface="Times"/>
              <a:cs typeface="Times"/>
            </a:endParaRPr>
          </a:p>
          <a:p>
            <a:pPr marL="342900" indent="-342900">
              <a:buAutoNum type="arabicParenBoth" startAt="5"/>
            </a:pPr>
            <a:r>
              <a:rPr lang="en-GB" sz="1400" dirty="0" smtClean="0">
                <a:latin typeface="Times"/>
                <a:cs typeface="Times"/>
              </a:rPr>
              <a:t> The groups convene to present to each other the results, explaining the process followed, advantages, limitations, difficulties and lessons learnt through the experience.</a:t>
            </a:r>
          </a:p>
          <a:p>
            <a:pPr marL="342900" indent="-342900">
              <a:buAutoNum type="arabicParenBoth" startAt="5"/>
            </a:pPr>
            <a:endParaRPr lang="en-GB" sz="1400" dirty="0" smtClean="0">
              <a:latin typeface="Times"/>
              <a:cs typeface="Times"/>
            </a:endParaRPr>
          </a:p>
          <a:p>
            <a:pPr marL="342900" indent="-342900">
              <a:buAutoNum type="arabicParenBoth" startAt="5"/>
            </a:pPr>
            <a:r>
              <a:rPr lang="en-GB" sz="1400" dirty="0" smtClean="0">
                <a:latin typeface="Times"/>
                <a:cs typeface="Times"/>
              </a:rPr>
              <a:t>Each group produces final list or mind-map with the problems/opportunities identified. </a:t>
            </a:r>
          </a:p>
        </p:txBody>
      </p:sp>
      <p:sp>
        <p:nvSpPr>
          <p:cNvPr id="10" name="Rettangolo arrotondato 9"/>
          <p:cNvSpPr/>
          <p:nvPr/>
        </p:nvSpPr>
        <p:spPr>
          <a:xfrm>
            <a:off x="762000" y="1143000"/>
            <a:ext cx="7543800" cy="1066800"/>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00" dirty="0" smtClean="0">
                <a:latin typeface="Times"/>
                <a:cs typeface="Times"/>
              </a:rPr>
              <a:t>These are only suggestions, any group of learners is free to experiment with the use of the micro-module. The types, number and order of </a:t>
            </a:r>
            <a:r>
              <a:rPr lang="en-GB" sz="1400" dirty="0" smtClean="0">
                <a:latin typeface="Times"/>
                <a:cs typeface="Times"/>
              </a:rPr>
              <a:t>use of the elements in the micro-module are open to choice.  Depending on the learning strategy adopted, elements can be also eliminated or added. For this purpose, the micro-modules can be copied and modified.</a:t>
            </a:r>
            <a:endParaRPr lang="en-GB" sz="1400" dirty="0">
              <a:latin typeface="Times"/>
              <a:cs typeface="Times"/>
            </a:endParaRPr>
          </a:p>
        </p:txBody>
      </p:sp>
      <p:sp>
        <p:nvSpPr>
          <p:cNvPr id="11" name="Rettangolo arrotondato 10"/>
          <p:cNvSpPr/>
          <p:nvPr/>
        </p:nvSpPr>
        <p:spPr>
          <a:xfrm>
            <a:off x="762000" y="2362200"/>
            <a:ext cx="7467600" cy="4038600"/>
          </a:xfrm>
          <a:prstGeom prst="roundRect">
            <a:avLst/>
          </a:prstGeom>
          <a:noFill/>
          <a:ln w="1270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981200" y="533400"/>
            <a:ext cx="4796753" cy="457200"/>
          </a:xfrm>
        </p:spPr>
        <p:txBody>
          <a:bodyPr>
            <a:normAutofit/>
          </a:bodyPr>
          <a:lstStyle/>
          <a:p>
            <a:r>
              <a:rPr lang="en-GB" sz="2300" b="1" dirty="0" smtClean="0">
                <a:solidFill>
                  <a:srgbClr val="800000"/>
                </a:solidFill>
                <a:latin typeface="Times"/>
                <a:cs typeface="Times"/>
              </a:rPr>
              <a:t>Didactic Suggestions (2)</a:t>
            </a:r>
            <a:endParaRPr lang="en-GB" sz="2300" b="1" dirty="0">
              <a:solidFill>
                <a:srgbClr val="800000"/>
              </a:solidFill>
              <a:latin typeface="Times"/>
              <a:cs typeface="Times"/>
            </a:endParaRPr>
          </a:p>
        </p:txBody>
      </p:sp>
      <p:sp>
        <p:nvSpPr>
          <p:cNvPr id="5" name="CasellaDiTesto 4"/>
          <p:cNvSpPr txBox="1"/>
          <p:nvPr/>
        </p:nvSpPr>
        <p:spPr>
          <a:xfrm>
            <a:off x="990600" y="1219201"/>
            <a:ext cx="7086600" cy="5278367"/>
          </a:xfrm>
          <a:prstGeom prst="rect">
            <a:avLst/>
          </a:prstGeom>
          <a:noFill/>
        </p:spPr>
        <p:txBody>
          <a:bodyPr wrap="square" rtlCol="0">
            <a:spAutoFit/>
          </a:bodyPr>
          <a:lstStyle/>
          <a:p>
            <a:r>
              <a:rPr lang="en-GB" sz="1400" b="1" dirty="0" smtClean="0">
                <a:latin typeface="Times"/>
                <a:cs typeface="Times"/>
              </a:rPr>
              <a:t>(II) Use the micro-module “Open Identification of Problems/Opportunities” to reinforce and deepen the understanding of the concept of “Problem Identification”</a:t>
            </a:r>
          </a:p>
          <a:p>
            <a:pPr marL="342900" indent="-342900">
              <a:buAutoNum type="arabicParenBoth" startAt="4"/>
            </a:pPr>
            <a:endParaRPr lang="en-GB" sz="1400" dirty="0" smtClean="0">
              <a:latin typeface="Times"/>
              <a:cs typeface="Times"/>
            </a:endParaRPr>
          </a:p>
          <a:p>
            <a:pPr marL="342900" indent="-342900">
              <a:buAutoNum type="arabicParenBoth"/>
            </a:pPr>
            <a:r>
              <a:rPr lang="en-GB" sz="1400" dirty="0" smtClean="0">
                <a:latin typeface="Times"/>
                <a:cs typeface="Times"/>
              </a:rPr>
              <a:t>Introduce the micro-module “Open Identification of Problems/Opportunities” to the participants, explaining its multimedia, multi-dimensional, multi-role, multi-didactic intention.  </a:t>
            </a:r>
          </a:p>
          <a:p>
            <a:pPr marL="342900" indent="-342900">
              <a:buAutoNum type="arabicParenBoth"/>
            </a:pPr>
            <a:endParaRPr lang="en-GB" sz="1400" dirty="0" smtClean="0">
              <a:latin typeface="Times"/>
              <a:cs typeface="Times"/>
            </a:endParaRPr>
          </a:p>
          <a:p>
            <a:pPr marL="342900" indent="-342900">
              <a:buAutoNum type="arabicParenBoth"/>
            </a:pPr>
            <a:r>
              <a:rPr lang="en-GB" sz="1400" dirty="0" smtClean="0">
                <a:latin typeface="Times"/>
                <a:cs typeface="Times"/>
              </a:rPr>
              <a:t>Ask the participants in the group/</a:t>
            </a:r>
            <a:r>
              <a:rPr lang="en-GB" sz="1400" dirty="0" err="1" smtClean="0">
                <a:latin typeface="Times"/>
                <a:cs typeface="Times"/>
              </a:rPr>
              <a:t>s</a:t>
            </a:r>
            <a:r>
              <a:rPr lang="en-GB" sz="1400" dirty="0" smtClean="0">
                <a:latin typeface="Times"/>
                <a:cs typeface="Times"/>
              </a:rPr>
              <a:t> to explore the micro-module searching, focusing their attention and reflecting on those elements they find most effective in reinforcing and deepening their understanding of the concept of “Problem Identification.”  </a:t>
            </a:r>
          </a:p>
          <a:p>
            <a:pPr marL="342900" indent="-342900">
              <a:buAutoNum type="arabicParenBoth"/>
            </a:pPr>
            <a:endParaRPr lang="en-GB" sz="1400" dirty="0" smtClean="0">
              <a:latin typeface="Times"/>
              <a:cs typeface="Times"/>
            </a:endParaRPr>
          </a:p>
          <a:p>
            <a:pPr marL="342900" indent="-342900">
              <a:buAutoNum type="arabicParenBoth"/>
            </a:pPr>
            <a:r>
              <a:rPr lang="en-GB" sz="1400" dirty="0" smtClean="0">
                <a:latin typeface="Times"/>
                <a:cs typeface="Times"/>
              </a:rPr>
              <a:t>Each participant tells their groups about their first three choices of “most effective elements” and explain why they have selected them.  The participants reflect collectively about their choices and their reasons. If some participants do not find the types of elements most appropriate to them, they can tell about those element and, even better, find them and contribute them to the micro-module.</a:t>
            </a:r>
          </a:p>
          <a:p>
            <a:pPr marL="342900" indent="-342900">
              <a:buAutoNum type="arabicParenBoth"/>
            </a:pPr>
            <a:endParaRPr lang="en-GB" sz="1400" dirty="0" smtClean="0">
              <a:latin typeface="Times"/>
              <a:cs typeface="Times"/>
            </a:endParaRPr>
          </a:p>
          <a:p>
            <a:pPr marL="342900" indent="-342900">
              <a:buAutoNum type="arabicParenBoth" startAt="4"/>
            </a:pPr>
            <a:r>
              <a:rPr lang="en-GB" sz="1400" dirty="0" smtClean="0">
                <a:latin typeface="Times"/>
                <a:cs typeface="Times"/>
              </a:rPr>
              <a:t>The groups convene and share their results by selecting and presenting 3 choices of “most effective elements” per group, along with their conclusions as to why different people may have different preferences regarding elements and ways of learning.</a:t>
            </a:r>
          </a:p>
          <a:p>
            <a:pPr marL="342900" indent="-342900">
              <a:buAutoNum type="arabicParenBoth" startAt="4"/>
            </a:pPr>
            <a:endParaRPr lang="en-GB" sz="1400" dirty="0" smtClean="0">
              <a:latin typeface="Times"/>
              <a:cs typeface="Times"/>
            </a:endParaRPr>
          </a:p>
          <a:p>
            <a:pPr marL="342900" indent="-342900">
              <a:buAutoNum type="arabicParenBoth" startAt="4"/>
            </a:pPr>
            <a:r>
              <a:rPr lang="en-GB" sz="1400" dirty="0" smtClean="0">
                <a:latin typeface="Times"/>
                <a:cs typeface="Times"/>
              </a:rPr>
              <a:t>Participants fill in the brief questionnaire about their preferences regarding the elements in the micro-module</a:t>
            </a:r>
          </a:p>
          <a:p>
            <a:pPr marL="342900" indent="-342900">
              <a:buAutoNum type="arabicParenBoth"/>
            </a:pPr>
            <a:endParaRPr lang="it-IT" sz="1500" dirty="0" smtClean="0">
              <a:latin typeface="Times"/>
              <a:cs typeface="Times"/>
            </a:endParaRPr>
          </a:p>
        </p:txBody>
      </p:sp>
      <p:sp>
        <p:nvSpPr>
          <p:cNvPr id="6" name="Rettangolo arrotondato 5"/>
          <p:cNvSpPr/>
          <p:nvPr/>
        </p:nvSpPr>
        <p:spPr>
          <a:xfrm>
            <a:off x="609600" y="1066800"/>
            <a:ext cx="7924800" cy="5410200"/>
          </a:xfrm>
          <a:prstGeom prst="roundRect">
            <a:avLst/>
          </a:prstGeom>
          <a:noFill/>
          <a:ln w="1270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asellaDiTesto 66"/>
          <p:cNvSpPr txBox="1"/>
          <p:nvPr/>
        </p:nvSpPr>
        <p:spPr>
          <a:xfrm>
            <a:off x="1828800" y="2819400"/>
            <a:ext cx="5562600" cy="415498"/>
          </a:xfrm>
          <a:prstGeom prst="rect">
            <a:avLst/>
          </a:prstGeom>
          <a:noFill/>
        </p:spPr>
        <p:txBody>
          <a:bodyPr wrap="square" rtlCol="0">
            <a:spAutoFit/>
          </a:bodyPr>
          <a:lstStyle/>
          <a:p>
            <a:pPr algn="ctr"/>
            <a:r>
              <a:rPr lang="en-GB" sz="2100" b="1" dirty="0" smtClean="0">
                <a:solidFill>
                  <a:srgbClr val="800000"/>
                </a:solidFill>
                <a:latin typeface="Times"/>
                <a:cs typeface="Times"/>
              </a:rPr>
              <a:t>Open Identification of Problems/Opportunities</a:t>
            </a:r>
            <a:endParaRPr lang="en-GB" sz="2100" b="1" dirty="0">
              <a:solidFill>
                <a:srgbClr val="800000"/>
              </a:solidFill>
              <a:latin typeface="Times"/>
              <a:cs typeface="Time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arrotondato 21"/>
          <p:cNvSpPr/>
          <p:nvPr/>
        </p:nvSpPr>
        <p:spPr>
          <a:xfrm>
            <a:off x="1600200" y="8382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0" name="Ovale 59"/>
          <p:cNvSpPr/>
          <p:nvPr/>
        </p:nvSpPr>
        <p:spPr>
          <a:xfrm>
            <a:off x="1371600" y="6858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67" name="CasellaDiTesto 66"/>
          <p:cNvSpPr txBox="1"/>
          <p:nvPr/>
        </p:nvSpPr>
        <p:spPr>
          <a:xfrm>
            <a:off x="2895600" y="990600"/>
            <a:ext cx="5105400" cy="384721"/>
          </a:xfrm>
          <a:prstGeom prst="rect">
            <a:avLst/>
          </a:prstGeom>
          <a:noFill/>
        </p:spPr>
        <p:txBody>
          <a:bodyPr wrap="square" rtlCol="0">
            <a:spAutoFit/>
          </a:bodyPr>
          <a:lstStyle/>
          <a:p>
            <a:pPr algn="ctr"/>
            <a:r>
              <a:rPr lang="en-GB" sz="1900" b="1" dirty="0" smtClean="0">
                <a:solidFill>
                  <a:srgbClr val="800000"/>
                </a:solidFill>
                <a:latin typeface="Times"/>
                <a:cs typeface="Times"/>
              </a:rPr>
              <a:t>Open Identification of Problems/Opportunities</a:t>
            </a:r>
            <a:endParaRPr lang="en-GB" sz="1900" b="1" dirty="0">
              <a:solidFill>
                <a:srgbClr val="800000"/>
              </a:solidFill>
              <a:latin typeface="Times"/>
              <a:cs typeface="Times"/>
            </a:endParaRPr>
          </a:p>
        </p:txBody>
      </p:sp>
      <p:sp>
        <p:nvSpPr>
          <p:cNvPr id="42" name="Rettangolo 41"/>
          <p:cNvSpPr/>
          <p:nvPr/>
        </p:nvSpPr>
        <p:spPr>
          <a:xfrm>
            <a:off x="838200" y="1828800"/>
            <a:ext cx="7315200" cy="1354217"/>
          </a:xfrm>
          <a:prstGeom prst="rect">
            <a:avLst/>
          </a:prstGeom>
        </p:spPr>
        <p:txBody>
          <a:bodyPr wrap="square">
            <a:spAutoFit/>
          </a:bodyPr>
          <a:lstStyle/>
          <a:p>
            <a:pPr algn="just"/>
            <a:r>
              <a:rPr lang="en-GB" sz="1700" dirty="0" smtClean="0">
                <a:latin typeface="Times"/>
                <a:cs typeface="Times"/>
              </a:rPr>
              <a:t>Open identification of problems/opportunities is the process of searching and identifying one or several problems/opportunities to tackle. It is the start for problem solver who have no preference already, so the problem field and approach to identification are completely open.</a:t>
            </a:r>
          </a:p>
          <a:p>
            <a:pPr algn="just"/>
            <a:endParaRPr lang="en-GB" sz="1400" dirty="0"/>
          </a:p>
        </p:txBody>
      </p:sp>
      <p:pic>
        <p:nvPicPr>
          <p:cNvPr id="47" name="Immagine 46" descr="Search_share.jpg"/>
          <p:cNvPicPr>
            <a:picLocks noChangeAspect="1"/>
          </p:cNvPicPr>
          <p:nvPr/>
        </p:nvPicPr>
        <p:blipFill>
          <a:blip r:embed="rId2"/>
          <a:stretch>
            <a:fillRect/>
          </a:stretch>
        </p:blipFill>
        <p:spPr>
          <a:xfrm>
            <a:off x="1219200" y="3429000"/>
            <a:ext cx="2839592" cy="2507383"/>
          </a:xfrm>
          <a:prstGeom prst="rect">
            <a:avLst/>
          </a:prstGeom>
        </p:spPr>
      </p:pic>
      <p:pic>
        <p:nvPicPr>
          <p:cNvPr id="52" name="Immagine 51" descr="images.jpeg"/>
          <p:cNvPicPr>
            <a:picLocks noChangeAspect="1"/>
          </p:cNvPicPr>
          <p:nvPr/>
        </p:nvPicPr>
        <p:blipFill>
          <a:blip r:embed="rId3"/>
          <a:stretch>
            <a:fillRect/>
          </a:stretch>
        </p:blipFill>
        <p:spPr>
          <a:xfrm>
            <a:off x="5715000" y="3505200"/>
            <a:ext cx="2743200" cy="20547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524000" y="1828800"/>
            <a:ext cx="7391400" cy="3554819"/>
          </a:xfrm>
          <a:prstGeom prst="rect">
            <a:avLst/>
          </a:prstGeom>
          <a:noFill/>
        </p:spPr>
        <p:txBody>
          <a:bodyPr wrap="square" rtlCol="0">
            <a:spAutoFit/>
          </a:bodyPr>
          <a:lstStyle/>
          <a:p>
            <a:r>
              <a:rPr lang="en-GB" sz="1500" dirty="0" smtClean="0">
                <a:latin typeface="Times"/>
                <a:cs typeface="Times"/>
              </a:rPr>
              <a:t>There are two broad types of problems people </a:t>
            </a:r>
            <a:r>
              <a:rPr lang="en-GB" sz="1500" b="1" dirty="0" smtClean="0">
                <a:solidFill>
                  <a:srgbClr val="800000"/>
                </a:solidFill>
                <a:latin typeface="Times"/>
                <a:cs typeface="Times"/>
              </a:rPr>
              <a:t>identify </a:t>
            </a:r>
            <a:r>
              <a:rPr lang="en-GB" sz="1500" dirty="0" smtClean="0">
                <a:latin typeface="Times"/>
                <a:cs typeface="Times"/>
              </a:rPr>
              <a:t>and try to solve, regardless of success or failure:</a:t>
            </a:r>
          </a:p>
          <a:p>
            <a:endParaRPr lang="en-GB" sz="1500" dirty="0" smtClean="0">
              <a:latin typeface="Times"/>
              <a:cs typeface="Times"/>
            </a:endParaRPr>
          </a:p>
          <a:p>
            <a:pPr marL="342900" indent="-342900">
              <a:buAutoNum type="arabicParenBoth"/>
            </a:pPr>
            <a:r>
              <a:rPr lang="en-GB" sz="1500" b="1" dirty="0" smtClean="0">
                <a:solidFill>
                  <a:srgbClr val="800000"/>
                </a:solidFill>
                <a:latin typeface="Times"/>
                <a:cs typeface="Times"/>
              </a:rPr>
              <a:t>Imperative or Forced Problems </a:t>
            </a:r>
            <a:r>
              <a:rPr lang="en-GB" sz="1500" dirty="0" smtClean="0">
                <a:latin typeface="Times"/>
                <a:cs typeface="Times"/>
              </a:rPr>
              <a:t>- these are problems people can hardly avoid identifying and facing for reasons of pain, threat, subservience, commitment to an ideal, etc.  </a:t>
            </a:r>
          </a:p>
          <a:p>
            <a:pPr marL="342900" indent="-342900">
              <a:buAutoNum type="arabicParenBoth"/>
            </a:pPr>
            <a:endParaRPr lang="en-GB" sz="1500" dirty="0" smtClean="0">
              <a:latin typeface="Times"/>
              <a:cs typeface="Times"/>
            </a:endParaRPr>
          </a:p>
          <a:p>
            <a:pPr marL="342900" indent="-342900">
              <a:buAutoNum type="arabicParenBoth"/>
            </a:pPr>
            <a:r>
              <a:rPr lang="en-GB" sz="1500" b="1" dirty="0" smtClean="0">
                <a:solidFill>
                  <a:srgbClr val="800000"/>
                </a:solidFill>
                <a:latin typeface="Times"/>
                <a:cs typeface="Times"/>
              </a:rPr>
              <a:t>Voluntary Problems </a:t>
            </a:r>
            <a:r>
              <a:rPr lang="en-GB" sz="1500" dirty="0" smtClean="0">
                <a:latin typeface="Times"/>
                <a:cs typeface="Times"/>
              </a:rPr>
              <a:t>– these are problems people freely identify and choose to tackle because of direct or indirect, positive or negative, concerns for their own well being or that of others.  The identification and pursuit of opportunities is a typical case of voluntary problem.</a:t>
            </a:r>
          </a:p>
          <a:p>
            <a:pPr marL="342900" indent="-342900"/>
            <a:endParaRPr lang="en-GB" sz="1500" dirty="0" smtClean="0">
              <a:latin typeface="Times"/>
              <a:cs typeface="Times"/>
            </a:endParaRPr>
          </a:p>
          <a:p>
            <a:pPr indent="-342900"/>
            <a:r>
              <a:rPr lang="en-GB" sz="1500" dirty="0" smtClean="0">
                <a:latin typeface="Times"/>
                <a:cs typeface="Times"/>
              </a:rPr>
              <a:t>The borders between the two broad categories are not absolute or objective. It is a matter of perception. Sometimes what should have been an imperative problem is identified late (only after the damage is done) or treated as a “voluntary” problem and vice-versa.</a:t>
            </a:r>
          </a:p>
        </p:txBody>
      </p:sp>
      <p:sp>
        <p:nvSpPr>
          <p:cNvPr id="4" name="Rettangolo arrotondato 3"/>
          <p:cNvSpPr/>
          <p:nvPr/>
        </p:nvSpPr>
        <p:spPr>
          <a:xfrm>
            <a:off x="1600200" y="7620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6096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7" name="CasellaDiTesto 6"/>
          <p:cNvSpPr txBox="1"/>
          <p:nvPr/>
        </p:nvSpPr>
        <p:spPr>
          <a:xfrm>
            <a:off x="2895600" y="7620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Open Identification of Problems/Opportunities - </a:t>
            </a:r>
          </a:p>
          <a:p>
            <a:pPr algn="ctr"/>
            <a:r>
              <a:rPr lang="en-GB" sz="1900" b="1" dirty="0" smtClean="0">
                <a:solidFill>
                  <a:srgbClr val="800000"/>
                </a:solidFill>
                <a:latin typeface="Times"/>
                <a:cs typeface="Times"/>
              </a:rPr>
              <a:t>Imperative and Voluntary Problems</a:t>
            </a:r>
            <a:endParaRPr lang="en-GB" sz="1900" b="1" dirty="0">
              <a:solidFill>
                <a:srgbClr val="800000"/>
              </a:solidFill>
              <a:latin typeface="Times"/>
              <a:cs typeface="Times"/>
            </a:endParaRPr>
          </a:p>
        </p:txBody>
      </p:sp>
      <p:pic>
        <p:nvPicPr>
          <p:cNvPr id="9" name="Immagine 8" descr="Lion Attack-02.jpg"/>
          <p:cNvPicPr>
            <a:picLocks noChangeAspect="1"/>
          </p:cNvPicPr>
          <p:nvPr/>
        </p:nvPicPr>
        <p:blipFill>
          <a:blip r:embed="rId2"/>
          <a:stretch>
            <a:fillRect/>
          </a:stretch>
        </p:blipFill>
        <p:spPr>
          <a:xfrm>
            <a:off x="152400" y="2362199"/>
            <a:ext cx="1377326" cy="942485"/>
          </a:xfrm>
          <a:prstGeom prst="rect">
            <a:avLst/>
          </a:prstGeom>
        </p:spPr>
      </p:pic>
      <p:sp>
        <p:nvSpPr>
          <p:cNvPr id="10" name="Rettangolo arrotondato 9"/>
          <p:cNvSpPr/>
          <p:nvPr/>
        </p:nvSpPr>
        <p:spPr>
          <a:xfrm>
            <a:off x="685800" y="5638800"/>
            <a:ext cx="8077200" cy="762000"/>
          </a:xfrm>
          <a:prstGeom prst="round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00" b="1" dirty="0" smtClean="0">
                <a:latin typeface="Times"/>
                <a:cs typeface="Times"/>
              </a:rPr>
              <a:t>For learning purposes, the social innovation problems aimed at improving the community are “voluntary problems.”  Any problem identified and selected is as valid as any other.</a:t>
            </a:r>
          </a:p>
        </p:txBody>
      </p:sp>
      <p:pic>
        <p:nvPicPr>
          <p:cNvPr id="12" name="Immagine 11" descr="choices-for-deliberate-creators-300x225.jpg"/>
          <p:cNvPicPr>
            <a:picLocks noChangeAspect="1"/>
          </p:cNvPicPr>
          <p:nvPr/>
        </p:nvPicPr>
        <p:blipFill>
          <a:blip r:embed="rId3"/>
          <a:stretch>
            <a:fillRect/>
          </a:stretch>
        </p:blipFill>
        <p:spPr>
          <a:xfrm>
            <a:off x="152400" y="3429000"/>
            <a:ext cx="1397000" cy="10477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ttore 2 33"/>
          <p:cNvCxnSpPr/>
          <p:nvPr/>
        </p:nvCxnSpPr>
        <p:spPr>
          <a:xfrm>
            <a:off x="3276600" y="4495800"/>
            <a:ext cx="2362200" cy="1588"/>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rot="5400000">
            <a:off x="3066653" y="4476353"/>
            <a:ext cx="2705100" cy="794"/>
          </a:xfrm>
          <a:prstGeom prst="line">
            <a:avLst/>
          </a:prstGeom>
        </p:spPr>
        <p:style>
          <a:lnRef idx="2">
            <a:schemeClr val="accent4"/>
          </a:lnRef>
          <a:fillRef idx="0">
            <a:schemeClr val="accent4"/>
          </a:fillRef>
          <a:effectRef idx="1">
            <a:schemeClr val="accent4"/>
          </a:effectRef>
          <a:fontRef idx="minor">
            <a:schemeClr val="tx1"/>
          </a:fontRef>
        </p:style>
      </p:cxnSp>
      <p:sp>
        <p:nvSpPr>
          <p:cNvPr id="5" name="Rettangolo arrotondato 4"/>
          <p:cNvSpPr/>
          <p:nvPr/>
        </p:nvSpPr>
        <p:spPr>
          <a:xfrm>
            <a:off x="1524000" y="7620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295400" y="6096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19400" y="7620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Open Identification of Problems/Opportunities </a:t>
            </a:r>
          </a:p>
          <a:p>
            <a:pPr algn="ctr"/>
            <a:r>
              <a:rPr lang="en-GB" sz="1900" b="1" dirty="0" smtClean="0">
                <a:solidFill>
                  <a:srgbClr val="800000"/>
                </a:solidFill>
                <a:latin typeface="Times"/>
                <a:cs typeface="Times"/>
              </a:rPr>
              <a:t>Methods to Identify Problems (One or Many)</a:t>
            </a:r>
          </a:p>
        </p:txBody>
      </p:sp>
      <p:sp>
        <p:nvSpPr>
          <p:cNvPr id="14" name="CasellaDiTesto 13"/>
          <p:cNvSpPr txBox="1"/>
          <p:nvPr/>
        </p:nvSpPr>
        <p:spPr>
          <a:xfrm>
            <a:off x="1219200" y="1676400"/>
            <a:ext cx="7467600" cy="646331"/>
          </a:xfrm>
          <a:prstGeom prst="rect">
            <a:avLst/>
          </a:prstGeom>
          <a:noFill/>
        </p:spPr>
        <p:txBody>
          <a:bodyPr wrap="square" rtlCol="0">
            <a:spAutoFit/>
          </a:bodyPr>
          <a:lstStyle/>
          <a:p>
            <a:r>
              <a:rPr lang="en-GB" dirty="0" smtClean="0">
                <a:latin typeface="Times"/>
                <a:cs typeface="Times"/>
              </a:rPr>
              <a:t>Problem solvers can use several research methods to identify community problems they would wish to tackle.  The methods can be used in combination.</a:t>
            </a:r>
          </a:p>
        </p:txBody>
      </p:sp>
      <p:sp>
        <p:nvSpPr>
          <p:cNvPr id="15" name="Rettangolo arrotondato 14"/>
          <p:cNvSpPr/>
          <p:nvPr/>
        </p:nvSpPr>
        <p:spPr>
          <a:xfrm>
            <a:off x="1828800" y="2819400"/>
            <a:ext cx="1447800" cy="685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b="1" dirty="0" smtClean="0">
                <a:solidFill>
                  <a:srgbClr val="953735"/>
                </a:solidFill>
                <a:latin typeface="Times"/>
                <a:cs typeface="Times"/>
              </a:rPr>
              <a:t>Problem Solvers’ Discussion Group</a:t>
            </a:r>
            <a:endParaRPr lang="en-GB" sz="1200" dirty="0" smtClean="0">
              <a:latin typeface="Times"/>
              <a:cs typeface="Times"/>
            </a:endParaRPr>
          </a:p>
        </p:txBody>
      </p:sp>
      <p:sp>
        <p:nvSpPr>
          <p:cNvPr id="16" name="Rettangolo arrotondato 15"/>
          <p:cNvSpPr/>
          <p:nvPr/>
        </p:nvSpPr>
        <p:spPr>
          <a:xfrm>
            <a:off x="1828800" y="4152900"/>
            <a:ext cx="1447800" cy="685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indent="-342900" algn="ctr"/>
            <a:r>
              <a:rPr lang="en-GB" sz="1200" b="1" dirty="0" smtClean="0">
                <a:solidFill>
                  <a:srgbClr val="800000"/>
                </a:solidFill>
                <a:latin typeface="Times"/>
                <a:cs typeface="Times"/>
              </a:rPr>
              <a:t>Expert</a:t>
            </a:r>
          </a:p>
          <a:p>
            <a:pPr marL="342900" indent="-342900" algn="ctr"/>
            <a:r>
              <a:rPr lang="en-GB" sz="1200" b="1" dirty="0" smtClean="0">
                <a:solidFill>
                  <a:srgbClr val="800000"/>
                </a:solidFill>
                <a:latin typeface="Times"/>
                <a:cs typeface="Times"/>
              </a:rPr>
              <a:t>Consultation</a:t>
            </a:r>
            <a:endParaRPr lang="en-GB" sz="1200" dirty="0" smtClean="0">
              <a:latin typeface="Times"/>
              <a:cs typeface="Times"/>
            </a:endParaRPr>
          </a:p>
        </p:txBody>
      </p:sp>
      <p:sp>
        <p:nvSpPr>
          <p:cNvPr id="18" name="Rettangolo arrotondato 17"/>
          <p:cNvSpPr/>
          <p:nvPr/>
        </p:nvSpPr>
        <p:spPr>
          <a:xfrm>
            <a:off x="1828800" y="5486400"/>
            <a:ext cx="1447800" cy="685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342900" indent="-342900" algn="ctr"/>
            <a:r>
              <a:rPr lang="en-GB" sz="1200" b="1" dirty="0" smtClean="0">
                <a:solidFill>
                  <a:srgbClr val="800000"/>
                </a:solidFill>
                <a:latin typeface="Times"/>
                <a:cs typeface="Times"/>
              </a:rPr>
              <a:t>Grassroots </a:t>
            </a:r>
          </a:p>
          <a:p>
            <a:pPr marL="342900" indent="-342900" algn="ctr"/>
            <a:r>
              <a:rPr lang="en-GB" sz="1200" b="1" dirty="0" smtClean="0">
                <a:solidFill>
                  <a:srgbClr val="800000"/>
                </a:solidFill>
                <a:latin typeface="Times"/>
                <a:cs typeface="Times"/>
              </a:rPr>
              <a:t>Consultation</a:t>
            </a:r>
          </a:p>
        </p:txBody>
      </p:sp>
      <p:sp>
        <p:nvSpPr>
          <p:cNvPr id="19" name="Rettangolo arrotondato 18"/>
          <p:cNvSpPr/>
          <p:nvPr/>
        </p:nvSpPr>
        <p:spPr>
          <a:xfrm>
            <a:off x="5638800" y="5486400"/>
            <a:ext cx="1447800" cy="685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b="1" dirty="0" smtClean="0">
                <a:solidFill>
                  <a:srgbClr val="800000"/>
                </a:solidFill>
                <a:latin typeface="Times"/>
                <a:cs typeface="Times"/>
              </a:rPr>
              <a:t>Serendipitous/Inspiration Research </a:t>
            </a:r>
            <a:endParaRPr lang="en-GB" sz="1200" dirty="0" smtClean="0">
              <a:latin typeface="Times"/>
              <a:cs typeface="Times"/>
            </a:endParaRPr>
          </a:p>
        </p:txBody>
      </p:sp>
      <p:sp>
        <p:nvSpPr>
          <p:cNvPr id="20" name="Rettangolo arrotondato 19"/>
          <p:cNvSpPr/>
          <p:nvPr/>
        </p:nvSpPr>
        <p:spPr>
          <a:xfrm>
            <a:off x="5638800" y="4152900"/>
            <a:ext cx="1447800" cy="685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b="1" dirty="0" smtClean="0">
                <a:solidFill>
                  <a:srgbClr val="800000"/>
                </a:solidFill>
                <a:latin typeface="Times"/>
                <a:cs typeface="Times"/>
              </a:rPr>
              <a:t>Desk Research</a:t>
            </a:r>
            <a:endParaRPr lang="en-GB" sz="1200" dirty="0" smtClean="0">
              <a:latin typeface="Times"/>
              <a:cs typeface="Times"/>
            </a:endParaRPr>
          </a:p>
        </p:txBody>
      </p:sp>
      <p:sp>
        <p:nvSpPr>
          <p:cNvPr id="21" name="Rettangolo arrotondato 20"/>
          <p:cNvSpPr/>
          <p:nvPr/>
        </p:nvSpPr>
        <p:spPr>
          <a:xfrm>
            <a:off x="5638800" y="2819400"/>
            <a:ext cx="1447800" cy="685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b="1" dirty="0" smtClean="0">
                <a:solidFill>
                  <a:srgbClr val="800000"/>
                </a:solidFill>
                <a:latin typeface="Times"/>
                <a:cs typeface="Times"/>
              </a:rPr>
              <a:t>Quantitative Survey Research</a:t>
            </a:r>
            <a:endParaRPr lang="en-GB" sz="1200" dirty="0" smtClean="0">
              <a:latin typeface="Times"/>
              <a:cs typeface="Times"/>
            </a:endParaRPr>
          </a:p>
        </p:txBody>
      </p:sp>
      <p:sp>
        <p:nvSpPr>
          <p:cNvPr id="22" name="Ovale 21"/>
          <p:cNvSpPr/>
          <p:nvPr/>
        </p:nvSpPr>
        <p:spPr>
          <a:xfrm>
            <a:off x="3505200" y="3467100"/>
            <a:ext cx="1905000" cy="2057400"/>
          </a:xfrm>
          <a:prstGeom prst="ellipse">
            <a:avLst/>
          </a:prstGeom>
          <a:solidFill>
            <a:schemeClr val="accent4"/>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GB" b="1" dirty="0" smtClean="0">
                <a:latin typeface="Times"/>
                <a:cs typeface="Times"/>
              </a:rPr>
              <a:t>Methods to Identify Community  Problems</a:t>
            </a:r>
            <a:endParaRPr lang="en-GB" b="1" dirty="0">
              <a:latin typeface="Times"/>
              <a:cs typeface="Times"/>
            </a:endParaRPr>
          </a:p>
        </p:txBody>
      </p:sp>
      <p:cxnSp>
        <p:nvCxnSpPr>
          <p:cNvPr id="26" name="Connettore 2 25"/>
          <p:cNvCxnSpPr/>
          <p:nvPr/>
        </p:nvCxnSpPr>
        <p:spPr>
          <a:xfrm>
            <a:off x="3276600" y="3124200"/>
            <a:ext cx="2362200" cy="1588"/>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Connettore 2 28"/>
          <p:cNvCxnSpPr>
            <a:stCxn id="18" idx="3"/>
            <a:endCxn id="19" idx="1"/>
          </p:cNvCxnSpPr>
          <p:nvPr/>
        </p:nvCxnSpPr>
        <p:spPr>
          <a:xfrm>
            <a:off x="3276600" y="5829300"/>
            <a:ext cx="2362200" cy="1588"/>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pic>
        <p:nvPicPr>
          <p:cNvPr id="17" name="Immagine 16" descr="forum.jpg"/>
          <p:cNvPicPr>
            <a:picLocks noChangeAspect="1"/>
          </p:cNvPicPr>
          <p:nvPr/>
        </p:nvPicPr>
        <p:blipFill>
          <a:blip r:embed="rId3"/>
          <a:stretch>
            <a:fillRect/>
          </a:stretch>
        </p:blipFill>
        <p:spPr>
          <a:xfrm>
            <a:off x="914400" y="2743200"/>
            <a:ext cx="917459" cy="914400"/>
          </a:xfrm>
          <a:prstGeom prst="rect">
            <a:avLst/>
          </a:prstGeom>
        </p:spPr>
      </p:pic>
      <p:pic>
        <p:nvPicPr>
          <p:cNvPr id="23" name="Immagine 22" descr="interview.png"/>
          <p:cNvPicPr>
            <a:picLocks noChangeAspect="1"/>
          </p:cNvPicPr>
          <p:nvPr/>
        </p:nvPicPr>
        <p:blipFill>
          <a:blip r:embed="rId4"/>
          <a:stretch>
            <a:fillRect/>
          </a:stretch>
        </p:blipFill>
        <p:spPr>
          <a:xfrm>
            <a:off x="914400" y="4133642"/>
            <a:ext cx="784823" cy="590758"/>
          </a:xfrm>
          <a:prstGeom prst="rect">
            <a:avLst/>
          </a:prstGeom>
        </p:spPr>
      </p:pic>
      <p:pic>
        <p:nvPicPr>
          <p:cNvPr id="25" name="Immagine 24" descr="Nadira1.jpg"/>
          <p:cNvPicPr>
            <a:picLocks noChangeAspect="1"/>
          </p:cNvPicPr>
          <p:nvPr/>
        </p:nvPicPr>
        <p:blipFill>
          <a:blip r:embed="rId5"/>
          <a:stretch>
            <a:fillRect/>
          </a:stretch>
        </p:blipFill>
        <p:spPr>
          <a:xfrm>
            <a:off x="685800" y="5553735"/>
            <a:ext cx="971488" cy="542266"/>
          </a:xfrm>
          <a:prstGeom prst="rect">
            <a:avLst/>
          </a:prstGeom>
        </p:spPr>
      </p:pic>
      <p:pic>
        <p:nvPicPr>
          <p:cNvPr id="27" name="Immagine 26" descr="quantitative.jpg"/>
          <p:cNvPicPr>
            <a:picLocks noChangeAspect="1"/>
          </p:cNvPicPr>
          <p:nvPr/>
        </p:nvPicPr>
        <p:blipFill>
          <a:blip r:embed="rId6"/>
          <a:stretch>
            <a:fillRect/>
          </a:stretch>
        </p:blipFill>
        <p:spPr>
          <a:xfrm>
            <a:off x="7239000" y="2895600"/>
            <a:ext cx="762000" cy="457200"/>
          </a:xfrm>
          <a:prstGeom prst="rect">
            <a:avLst/>
          </a:prstGeom>
        </p:spPr>
      </p:pic>
      <p:pic>
        <p:nvPicPr>
          <p:cNvPr id="28" name="Immagine 27" descr="teen with computer.JPG"/>
          <p:cNvPicPr>
            <a:picLocks noChangeAspect="1"/>
          </p:cNvPicPr>
          <p:nvPr/>
        </p:nvPicPr>
        <p:blipFill>
          <a:blip r:embed="rId7"/>
          <a:stretch>
            <a:fillRect/>
          </a:stretch>
        </p:blipFill>
        <p:spPr>
          <a:xfrm>
            <a:off x="7315200" y="4191000"/>
            <a:ext cx="761999" cy="507349"/>
          </a:xfrm>
          <a:prstGeom prst="rect">
            <a:avLst/>
          </a:prstGeom>
        </p:spPr>
      </p:pic>
      <p:pic>
        <p:nvPicPr>
          <p:cNvPr id="31" name="Immagine 30" descr="creative-web-22.jpg"/>
          <p:cNvPicPr>
            <a:picLocks noChangeAspect="1"/>
          </p:cNvPicPr>
          <p:nvPr/>
        </p:nvPicPr>
        <p:blipFill>
          <a:blip r:embed="rId8"/>
          <a:stretch>
            <a:fillRect/>
          </a:stretch>
        </p:blipFill>
        <p:spPr>
          <a:xfrm>
            <a:off x="7391400" y="5410200"/>
            <a:ext cx="762000" cy="762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2286000" y="1828800"/>
            <a:ext cx="6324600" cy="1661993"/>
          </a:xfrm>
          <a:prstGeom prst="rect">
            <a:avLst/>
          </a:prstGeom>
          <a:noFill/>
        </p:spPr>
        <p:txBody>
          <a:bodyPr wrap="square" rtlCol="0">
            <a:spAutoFit/>
          </a:bodyPr>
          <a:lstStyle/>
          <a:p>
            <a:pPr indent="-342900" algn="just"/>
            <a:r>
              <a:rPr lang="en-GB" sz="1700" b="1" dirty="0" smtClean="0">
                <a:solidFill>
                  <a:srgbClr val="953735"/>
                </a:solidFill>
                <a:latin typeface="Times"/>
                <a:cs typeface="Times"/>
              </a:rPr>
              <a:t>Problem Solvers’ Discussion Group </a:t>
            </a:r>
            <a:r>
              <a:rPr lang="en-GB" sz="1700" dirty="0" smtClean="0">
                <a:latin typeface="Times"/>
                <a:cs typeface="Times"/>
              </a:rPr>
              <a:t>are used to identify problems based on problem solvers’ own knowledge, competences, talents, intuition, experience and motivation, not necessarily all of them together.  For instance, the group may have plenty of motivation to tackle certain problems but little knowledge and experience. This may be enough to consider the problems as possible targets to pursue.</a:t>
            </a:r>
          </a:p>
        </p:txBody>
      </p:sp>
      <p:sp>
        <p:nvSpPr>
          <p:cNvPr id="5" name="Rettangolo arrotondato 4"/>
          <p:cNvSpPr/>
          <p:nvPr/>
        </p:nvSpPr>
        <p:spPr>
          <a:xfrm>
            <a:off x="1600200" y="762000"/>
            <a:ext cx="1219200" cy="762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100" b="1" dirty="0" smtClean="0">
                <a:latin typeface="Times"/>
                <a:cs typeface="Times"/>
              </a:rPr>
              <a:t>Open Problem / Opportunity Identification</a:t>
            </a:r>
            <a:endParaRPr lang="en-GB" sz="1100" b="1" dirty="0">
              <a:latin typeface="Times"/>
              <a:cs typeface="Times"/>
            </a:endParaRPr>
          </a:p>
        </p:txBody>
      </p:sp>
      <p:sp>
        <p:nvSpPr>
          <p:cNvPr id="6" name="Ovale 5"/>
          <p:cNvSpPr/>
          <p:nvPr/>
        </p:nvSpPr>
        <p:spPr>
          <a:xfrm>
            <a:off x="1371600" y="609600"/>
            <a:ext cx="381000" cy="30480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smtClean="0">
                <a:latin typeface="Times"/>
                <a:cs typeface="Times"/>
              </a:rPr>
              <a:t>1</a:t>
            </a:r>
            <a:endParaRPr lang="en-GB" sz="1200" b="1" dirty="0">
              <a:latin typeface="Times"/>
              <a:cs typeface="Times"/>
            </a:endParaRPr>
          </a:p>
        </p:txBody>
      </p:sp>
      <p:sp>
        <p:nvSpPr>
          <p:cNvPr id="10" name="CasellaDiTesto 9"/>
          <p:cNvSpPr txBox="1"/>
          <p:nvPr/>
        </p:nvSpPr>
        <p:spPr>
          <a:xfrm>
            <a:off x="2895600" y="762000"/>
            <a:ext cx="5562600" cy="677108"/>
          </a:xfrm>
          <a:prstGeom prst="rect">
            <a:avLst/>
          </a:prstGeom>
          <a:noFill/>
        </p:spPr>
        <p:txBody>
          <a:bodyPr wrap="square" rtlCol="0">
            <a:spAutoFit/>
          </a:bodyPr>
          <a:lstStyle/>
          <a:p>
            <a:pPr algn="ctr"/>
            <a:r>
              <a:rPr lang="en-GB" sz="1900" b="1" dirty="0" smtClean="0">
                <a:solidFill>
                  <a:srgbClr val="800000"/>
                </a:solidFill>
                <a:latin typeface="Times"/>
                <a:cs typeface="Times"/>
              </a:rPr>
              <a:t>Methods to Identify Problems (One or Many)</a:t>
            </a:r>
          </a:p>
          <a:p>
            <a:pPr algn="ctr"/>
            <a:r>
              <a:rPr lang="en-GB" sz="1900" b="1" dirty="0" smtClean="0">
                <a:solidFill>
                  <a:srgbClr val="800000"/>
                </a:solidFill>
                <a:latin typeface="Times"/>
                <a:cs typeface="Times"/>
              </a:rPr>
              <a:t>Problem Solvers’ Discussion Groups (1) </a:t>
            </a:r>
          </a:p>
        </p:txBody>
      </p:sp>
      <p:pic>
        <p:nvPicPr>
          <p:cNvPr id="15" name="Immagine 14" descr="images.jpeg"/>
          <p:cNvPicPr>
            <a:picLocks noChangeAspect="1"/>
          </p:cNvPicPr>
          <p:nvPr/>
        </p:nvPicPr>
        <p:blipFill>
          <a:blip r:embed="rId3"/>
          <a:stretch>
            <a:fillRect/>
          </a:stretch>
        </p:blipFill>
        <p:spPr>
          <a:xfrm>
            <a:off x="457200" y="4114799"/>
            <a:ext cx="381000" cy="424069"/>
          </a:xfrm>
          <a:prstGeom prst="rect">
            <a:avLst/>
          </a:prstGeom>
        </p:spPr>
      </p:pic>
      <p:pic>
        <p:nvPicPr>
          <p:cNvPr id="16" name="Immagine 15" descr="disadvantages-spread.jpg"/>
          <p:cNvPicPr>
            <a:picLocks noChangeAspect="1"/>
          </p:cNvPicPr>
          <p:nvPr/>
        </p:nvPicPr>
        <p:blipFill>
          <a:blip r:embed="rId4"/>
          <a:stretch>
            <a:fillRect/>
          </a:stretch>
        </p:blipFill>
        <p:spPr>
          <a:xfrm>
            <a:off x="6934200" y="4267200"/>
            <a:ext cx="342900" cy="381000"/>
          </a:xfrm>
          <a:prstGeom prst="rect">
            <a:avLst/>
          </a:prstGeom>
        </p:spPr>
      </p:pic>
      <p:sp>
        <p:nvSpPr>
          <p:cNvPr id="17" name="CasellaDiTesto 16"/>
          <p:cNvSpPr txBox="1"/>
          <p:nvPr/>
        </p:nvSpPr>
        <p:spPr>
          <a:xfrm>
            <a:off x="609600" y="4267200"/>
            <a:ext cx="1600200" cy="1277273"/>
          </a:xfrm>
          <a:prstGeom prst="rect">
            <a:avLst/>
          </a:prstGeom>
          <a:noFill/>
        </p:spPr>
        <p:txBody>
          <a:bodyPr wrap="square" rtlCol="0">
            <a:spAutoFit/>
          </a:bodyPr>
          <a:lstStyle/>
          <a:p>
            <a:pPr algn="ctr"/>
            <a:r>
              <a:rPr lang="en-GB" sz="1400" b="1" dirty="0" smtClean="0">
                <a:solidFill>
                  <a:srgbClr val="800000"/>
                </a:solidFill>
                <a:latin typeface="Times"/>
                <a:cs typeface="Times"/>
              </a:rPr>
              <a:t>Advantage</a:t>
            </a:r>
            <a:endParaRPr lang="en-GB" sz="1200" dirty="0" smtClean="0">
              <a:latin typeface="Times"/>
              <a:cs typeface="Times"/>
            </a:endParaRPr>
          </a:p>
          <a:p>
            <a:r>
              <a:rPr lang="en-GB" sz="1200" dirty="0" smtClean="0">
                <a:latin typeface="Times"/>
                <a:cs typeface="Times"/>
              </a:rPr>
              <a:t>Simple and quick since all ideas are produced internally by the group.  </a:t>
            </a:r>
          </a:p>
          <a:p>
            <a:endParaRPr lang="en-GB" sz="1500" b="1" dirty="0">
              <a:solidFill>
                <a:srgbClr val="800000"/>
              </a:solidFill>
              <a:latin typeface="Times"/>
              <a:cs typeface="Times"/>
            </a:endParaRPr>
          </a:p>
        </p:txBody>
      </p:sp>
      <p:pic>
        <p:nvPicPr>
          <p:cNvPr id="21" name="Immagine 20" descr="bven466l.jpg.png"/>
          <p:cNvPicPr>
            <a:picLocks noChangeAspect="1"/>
          </p:cNvPicPr>
          <p:nvPr/>
        </p:nvPicPr>
        <p:blipFill>
          <a:blip r:embed="rId5"/>
          <a:stretch>
            <a:fillRect/>
          </a:stretch>
        </p:blipFill>
        <p:spPr>
          <a:xfrm>
            <a:off x="3429000" y="3733800"/>
            <a:ext cx="2590800" cy="2854877"/>
          </a:xfrm>
          <a:prstGeom prst="rect">
            <a:avLst/>
          </a:prstGeom>
        </p:spPr>
      </p:pic>
      <p:sp>
        <p:nvSpPr>
          <p:cNvPr id="23" name="Rettangolo 22"/>
          <p:cNvSpPr/>
          <p:nvPr/>
        </p:nvSpPr>
        <p:spPr>
          <a:xfrm>
            <a:off x="7162800" y="4267200"/>
            <a:ext cx="1524000" cy="1046440"/>
          </a:xfrm>
          <a:prstGeom prst="rect">
            <a:avLst/>
          </a:prstGeom>
        </p:spPr>
        <p:txBody>
          <a:bodyPr wrap="square">
            <a:spAutoFit/>
          </a:bodyPr>
          <a:lstStyle/>
          <a:p>
            <a:pPr algn="ctr"/>
            <a:r>
              <a:rPr lang="en-GB" sz="1400" b="1" dirty="0" smtClean="0">
                <a:solidFill>
                  <a:srgbClr val="800000"/>
                </a:solidFill>
                <a:latin typeface="Times"/>
                <a:cs typeface="Times"/>
              </a:rPr>
              <a:t>Limitation</a:t>
            </a:r>
            <a:endParaRPr lang="en-GB" sz="1400" dirty="0" smtClean="0">
              <a:latin typeface="Times"/>
              <a:cs typeface="Times"/>
            </a:endParaRPr>
          </a:p>
          <a:p>
            <a:r>
              <a:rPr lang="en-GB" sz="1200" dirty="0" smtClean="0">
                <a:latin typeface="Times"/>
                <a:cs typeface="Times"/>
              </a:rPr>
              <a:t>Source of ideas may be limited in terms of knowledge, experience and so on.</a:t>
            </a:r>
          </a:p>
        </p:txBody>
      </p:sp>
      <p:pic>
        <p:nvPicPr>
          <p:cNvPr id="24" name="Immagine 23" descr="forum.jpg"/>
          <p:cNvPicPr>
            <a:picLocks noChangeAspect="1"/>
          </p:cNvPicPr>
          <p:nvPr/>
        </p:nvPicPr>
        <p:blipFill>
          <a:blip r:embed="rId6"/>
          <a:stretch>
            <a:fillRect/>
          </a:stretch>
        </p:blipFill>
        <p:spPr>
          <a:xfrm>
            <a:off x="381000" y="1752600"/>
            <a:ext cx="1911372" cy="19050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e29489c09c3c63187c2677341ee6319b0e3d0"/>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6190</TotalTime>
  <Words>2921</Words>
  <Application>Microsoft Office PowerPoint</Application>
  <PresentationFormat>Presentazione su schermo (4:3)</PresentationFormat>
  <Paragraphs>227</Paragraphs>
  <Slides>24</Slides>
  <Notes>13</Notes>
  <HiddenSlides>0</HiddenSlides>
  <MMClips>0</MMClips>
  <ScaleCrop>false</ScaleCrop>
  <HeadingPairs>
    <vt:vector size="4" baseType="variant">
      <vt:variant>
        <vt:lpstr>Tema</vt:lpstr>
      </vt:variant>
      <vt:variant>
        <vt:i4>1</vt:i4>
      </vt:variant>
      <vt:variant>
        <vt:lpstr>Titoli diapositive</vt:lpstr>
      </vt:variant>
      <vt:variant>
        <vt:i4>24</vt:i4>
      </vt:variant>
    </vt:vector>
  </HeadingPairs>
  <TitlesOfParts>
    <vt:vector size="25"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Fondazione Mondo Digitale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f.fagnini</dc:creator>
  <cp:lastModifiedBy>Grazia</cp:lastModifiedBy>
  <cp:revision>419</cp:revision>
  <dcterms:created xsi:type="dcterms:W3CDTF">2013-04-19T14:38:13Z</dcterms:created>
  <dcterms:modified xsi:type="dcterms:W3CDTF">2013-04-22T06:58:34Z</dcterms:modified>
</cp:coreProperties>
</file>