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7" r:id="rId2"/>
    <p:sldId id="410" r:id="rId3"/>
    <p:sldId id="411" r:id="rId4"/>
    <p:sldId id="412" r:id="rId5"/>
    <p:sldId id="392" r:id="rId6"/>
    <p:sldId id="398" r:id="rId7"/>
    <p:sldId id="396" r:id="rId8"/>
    <p:sldId id="393" r:id="rId9"/>
    <p:sldId id="386" r:id="rId10"/>
    <p:sldId id="405" r:id="rId11"/>
    <p:sldId id="407" r:id="rId12"/>
    <p:sldId id="409" r:id="rId13"/>
  </p:sldIdLst>
  <p:sldSz cx="9144000" cy="6858000" type="screen4x3"/>
  <p:notesSz cx="6858000" cy="9144000"/>
  <p:custDataLst>
    <p:tags r:id="rId15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31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29/04/2013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2286000"/>
            <a:ext cx="5029200" cy="533400"/>
          </a:xfrm>
        </p:spPr>
        <p:txBody>
          <a:bodyPr>
            <a:normAutofit/>
          </a:bodyPr>
          <a:lstStyle/>
          <a:p>
            <a:r>
              <a:rPr lang="en-GB" sz="2500" b="1" dirty="0" smtClean="0">
                <a:solidFill>
                  <a:srgbClr val="800000"/>
                </a:solidFill>
                <a:latin typeface="Times"/>
                <a:cs typeface="Times"/>
              </a:rPr>
              <a:t>Il </a:t>
            </a:r>
            <a:r>
              <a:rPr lang="en-GB" sz="2500" b="1" dirty="0" err="1" smtClean="0">
                <a:solidFill>
                  <a:srgbClr val="800000"/>
                </a:solidFill>
                <a:latin typeface="Times"/>
                <a:cs typeface="Times"/>
              </a:rPr>
              <a:t>Processo</a:t>
            </a:r>
            <a:r>
              <a:rPr lang="en-GB" sz="2500" b="1" dirty="0" smtClean="0">
                <a:solidFill>
                  <a:srgbClr val="800000"/>
                </a:solidFill>
                <a:latin typeface="Times"/>
                <a:cs typeface="Times"/>
              </a:rPr>
              <a:t> di </a:t>
            </a:r>
            <a:r>
              <a:rPr lang="en-GB" sz="2500" b="1" dirty="0" err="1">
                <a:solidFill>
                  <a:srgbClr val="800000"/>
                </a:solidFill>
                <a:latin typeface="Times"/>
                <a:cs typeface="Times"/>
              </a:rPr>
              <a:t>i</a:t>
            </a:r>
            <a:r>
              <a:rPr lang="en-GB" sz="2500" b="1" dirty="0" err="1" smtClean="0">
                <a:solidFill>
                  <a:srgbClr val="800000"/>
                </a:solidFill>
                <a:latin typeface="Times"/>
                <a:cs typeface="Times"/>
              </a:rPr>
              <a:t>deazione</a:t>
            </a:r>
            <a:endParaRPr lang="en-GB" sz="25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endParaRPr lang="en-GB" sz="25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2590800" y="3429000"/>
            <a:ext cx="3505200" cy="1796898"/>
            <a:chOff x="2514600" y="3860800"/>
            <a:chExt cx="3505200" cy="1796898"/>
          </a:xfrm>
        </p:grpSpPr>
        <p:pic>
          <p:nvPicPr>
            <p:cNvPr id="5" name="Immagine 4" descr="081209-light-bulb-03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62400" y="3860800"/>
              <a:ext cx="609600" cy="812800"/>
            </a:xfrm>
            <a:prstGeom prst="rect">
              <a:avLst/>
            </a:prstGeom>
          </p:spPr>
        </p:pic>
        <p:pic>
          <p:nvPicPr>
            <p:cNvPr id="4" name="Immagine 3" descr="dreamstime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4600" y="4648200"/>
              <a:ext cx="3505200" cy="10094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8220" y="2724998"/>
            <a:ext cx="2397719" cy="1660642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963469" y="588760"/>
            <a:ext cx="140455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Ideazione</a:t>
            </a:r>
          </a:p>
          <a:p>
            <a:pPr algn="ctr"/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Citazioni</a:t>
            </a:r>
            <a:endParaRPr lang="it-IT" sz="2300"/>
          </a:p>
        </p:txBody>
      </p:sp>
      <p:sp>
        <p:nvSpPr>
          <p:cNvPr id="11" name="Rettangolo 10"/>
          <p:cNvSpPr/>
          <p:nvPr/>
        </p:nvSpPr>
        <p:spPr>
          <a:xfrm>
            <a:off x="914400" y="1600200"/>
            <a:ext cx="304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La difficoltà non sta tanto nello sviluppare nuove idee quanto nello sfuggire alle vecchie.</a:t>
            </a:r>
          </a:p>
          <a:p>
            <a:r>
              <a:rPr lang="it-IT" sz="1200" smtClean="0">
                <a:latin typeface="Times"/>
                <a:cs typeface="Times"/>
              </a:rPr>
              <a:t>John Maynard Keynes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62000" y="3048000"/>
            <a:ext cx="251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Prima viene il pensiero; quindi l’organizzazione di quel pensiero in idee e piani; poi la trasformazione di quei piani in realtà. L’inizio, come potete osservare, è nella vostra immaginazione.</a:t>
            </a:r>
          </a:p>
          <a:p>
            <a:r>
              <a:rPr lang="it-IT" sz="1200" smtClean="0">
                <a:latin typeface="Times"/>
                <a:cs typeface="Times"/>
              </a:rPr>
              <a:t>Napoleon Hill</a:t>
            </a:r>
          </a:p>
          <a:p>
            <a:r>
              <a:rPr lang="it-IT" sz="1200" smtClean="0">
                <a:latin typeface="Times"/>
                <a:cs typeface="Times"/>
              </a:rPr>
              <a:t>(BrainyQuote)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600200" y="5105400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Se non esprimete le vostre proprie idee originali, se non ascoltate il vostro proprio essere, avrete tradito voi stessi.</a:t>
            </a:r>
          </a:p>
          <a:p>
            <a:r>
              <a:rPr lang="it-IT" sz="1200" smtClean="0">
                <a:latin typeface="Times"/>
                <a:cs typeface="Times"/>
              </a:rPr>
              <a:t>Rollo May</a:t>
            </a:r>
          </a:p>
          <a:p>
            <a:r>
              <a:rPr lang="it-IT" sz="1200" smtClean="0">
                <a:latin typeface="Times"/>
                <a:cs typeface="Times"/>
              </a:rPr>
              <a:t>(BrainyQuote)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105400" y="5029200"/>
            <a:ext cx="2971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Le vostre idee vengono dal sognare ad occhi aperti. Dall’essere annoiati. Le idee vengono in ogni momento. La sola differenza tra gli scrittori e gli altri è che noi notiamo quando arrivano.</a:t>
            </a:r>
          </a:p>
          <a:p>
            <a:r>
              <a:rPr lang="it-IT" sz="1200" smtClean="0">
                <a:latin typeface="Times"/>
                <a:cs typeface="Times"/>
              </a:rPr>
              <a:t>Neil Gaiman</a:t>
            </a:r>
          </a:p>
          <a:p>
            <a:r>
              <a:rPr lang="it-IT" sz="1200" smtClean="0">
                <a:latin typeface="Times"/>
                <a:cs typeface="Times"/>
              </a:rPr>
              <a:t>(BrainyQuote)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791200" y="3124200"/>
            <a:ext cx="304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Quando navigate attraverso la vita, siate aperti alla collaborazione. Le altre persone e le loro idee spesso sono meglio delle vostre. Trovate un gruppo di persone che vi stimoli e vi ispiri, passate molto tempo con loro e questo cambierà la vostra vita.</a:t>
            </a:r>
          </a:p>
          <a:p>
            <a:r>
              <a:rPr lang="it-IT" sz="1200" smtClean="0">
                <a:latin typeface="Times"/>
                <a:cs typeface="Times"/>
              </a:rPr>
              <a:t>Amy Poehler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800600" y="1447800"/>
            <a:ext cx="289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i="1" smtClean="0">
                <a:latin typeface="Times"/>
                <a:cs typeface="Times"/>
              </a:rPr>
              <a:t>Le nuove idee attraversano tre fasi: 1) Può essere fatta. 2) Probabilmente può essere fatta, ma non ne vale la pena. 3) Sapevo che era una buona idea sin dal principio!</a:t>
            </a:r>
          </a:p>
          <a:p>
            <a:r>
              <a:rPr lang="it-IT" sz="1200" smtClean="0">
                <a:latin typeface="Times"/>
                <a:cs typeface="Times"/>
              </a:rPr>
              <a:t>Arthur C. Clarke</a:t>
            </a:r>
          </a:p>
          <a:p>
            <a:r>
              <a:rPr lang="it-IT" sz="1200" smtClean="0">
                <a:latin typeface="Times"/>
                <a:cs typeface="Times"/>
              </a:rPr>
              <a:t>(BrainyQuote)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7620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Questionario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187626" y="1412776"/>
          <a:ext cx="6552726" cy="347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2"/>
                <a:gridCol w="888100"/>
                <a:gridCol w="1092121"/>
                <a:gridCol w="1092121"/>
                <a:gridCol w="1092121"/>
                <a:gridCol w="1092121"/>
              </a:tblGrid>
              <a:tr h="47770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  <a:p>
                      <a:pPr algn="ctr"/>
                      <a:endParaRPr lang="en-GB" sz="1700" baseline="0" dirty="0" smtClean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00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187624" y="5029200"/>
          <a:ext cx="6660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976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9144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76400" y="1981200"/>
            <a:ext cx="624476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Sviluppato da  </a:t>
            </a:r>
          </a:p>
          <a:p>
            <a:r>
              <a:rPr lang="it-IT" sz="1500" smtClean="0">
                <a:latin typeface="Times"/>
                <a:cs typeface="Times"/>
              </a:rPr>
              <a:t>Alfonso Molina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b="1" smtClean="0">
                <a:latin typeface="Times"/>
                <a:cs typeface="Times"/>
              </a:rPr>
              <a:t>Fonti</a:t>
            </a:r>
          </a:p>
          <a:p>
            <a:r>
              <a:rPr lang="it-IT" sz="1500" smtClean="0">
                <a:latin typeface="Times"/>
                <a:cs typeface="Times"/>
              </a:rPr>
              <a:t>Citazioni varie dal Web</a:t>
            </a:r>
          </a:p>
          <a:p>
            <a:r>
              <a:rPr lang="it-IT" sz="1500" smtClean="0">
                <a:latin typeface="Times"/>
                <a:cs typeface="Times"/>
              </a:rPr>
              <a:t>Siti web vari di poesia</a:t>
            </a:r>
          </a:p>
          <a:p>
            <a:r>
              <a:rPr lang="it-IT" sz="1500" smtClean="0">
                <a:latin typeface="Times"/>
                <a:cs typeface="Times"/>
              </a:rPr>
              <a:t>Vari siti web con immagini relative al concetto di ideazione</a:t>
            </a:r>
          </a:p>
          <a:p>
            <a:endParaRPr lang="it-IT" sz="1500" smtClean="0">
              <a:latin typeface="Times"/>
              <a:cs typeface="Times"/>
            </a:endParaRP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b="1" smtClean="0">
                <a:latin typeface="Times"/>
                <a:cs typeface="Times"/>
              </a:rPr>
              <a:t>Copyright</a:t>
            </a:r>
          </a:p>
          <a:p>
            <a:r>
              <a:rPr lang="it-IT" sz="1500" smtClean="0">
                <a:latin typeface="Times"/>
                <a:cs typeface="Times"/>
              </a:rPr>
              <a:t>Questo micro-modulo è stato sviluppato con il fine di contribuire alla crescita personale e collettiva di tutte le persone, giovani e vecchi. Il suo uso è gratuito. Ho preso materiale liberamente dal web, senza riguardo al copyright, nella speranza che tutti gli autori siano felici di contribuire a questo scopo. Se così non fosse vi prego di contattarmi all’indirizzo A.Molina@ed.ac.uk</a:t>
            </a:r>
            <a:endParaRPr lang="it-IT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6096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(1)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2276872"/>
            <a:ext cx="7162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Times"/>
                <a:cs typeface="Times"/>
              </a:rPr>
              <a:t>(I) </a:t>
            </a:r>
            <a:r>
              <a:rPr lang="it-IT" sz="1600" b="1" dirty="0" smtClean="0">
                <a:latin typeface="Times"/>
                <a:cs typeface="Times"/>
              </a:rPr>
              <a:t> </a:t>
            </a:r>
            <a:r>
              <a:rPr lang="it-IT" sz="1400" b="1" dirty="0" smtClean="0">
                <a:latin typeface="Times"/>
                <a:cs typeface="Times"/>
              </a:rPr>
              <a:t>Per iniziare provate a mettervi in contatto con lo stato attuale della conoscenza e dell’esperienza dei singoli nel gruppo. Questo </a:t>
            </a:r>
            <a:r>
              <a:rPr lang="it-IT" sz="1400" b="1" dirty="0" err="1" smtClean="0">
                <a:latin typeface="Times"/>
                <a:cs typeface="Times"/>
              </a:rPr>
              <a:t>micro-modulo</a:t>
            </a:r>
            <a:r>
              <a:rPr lang="it-IT" sz="1400" b="1" dirty="0" smtClean="0">
                <a:latin typeface="Times"/>
                <a:cs typeface="Times"/>
              </a:rPr>
              <a:t> è focalizzato sull’</a:t>
            </a:r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Ideazione </a:t>
            </a:r>
            <a:r>
              <a:rPr lang="it-IT" sz="1400" b="1" dirty="0" smtClean="0">
                <a:latin typeface="Times"/>
                <a:cs typeface="Times"/>
              </a:rPr>
              <a:t>in senso piuttosto lato e rappresenta un passo verso la comprensione dettagliata dell’intero processo del </a:t>
            </a:r>
            <a:r>
              <a:rPr lang="it-IT" sz="1400" b="1" dirty="0" err="1" smtClean="0">
                <a:latin typeface="Times"/>
                <a:cs typeface="Times"/>
              </a:rPr>
              <a:t>problem</a:t>
            </a:r>
            <a:r>
              <a:rPr lang="it-IT" sz="1400" b="1" dirty="0" smtClean="0">
                <a:latin typeface="Times"/>
                <a:cs typeface="Times"/>
              </a:rPr>
              <a:t> </a:t>
            </a:r>
            <a:r>
              <a:rPr lang="it-IT" sz="1400" b="1" dirty="0" err="1" smtClean="0">
                <a:latin typeface="Times"/>
                <a:cs typeface="Times"/>
              </a:rPr>
              <a:t>solving</a:t>
            </a:r>
            <a:r>
              <a:rPr lang="it-IT" sz="1400" b="1" dirty="0" smtClean="0">
                <a:latin typeface="Times"/>
                <a:cs typeface="Times"/>
              </a:rPr>
              <a:t>.</a:t>
            </a:r>
          </a:p>
          <a:p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Organizzate gli studenti in gruppi di 4 o 5. </a:t>
            </a:r>
          </a:p>
          <a:p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2"/>
            </a:pPr>
            <a:r>
              <a:rPr lang="it-IT" sz="1400" dirty="0" smtClean="0">
                <a:latin typeface="Times"/>
                <a:cs typeface="Times"/>
              </a:rPr>
              <a:t>Chiedete ai partecipanti del gruppo di esplorare la propria comprensione del processo di Ideazione (i.e., problemi + soluzioni). Ognuno dovrà riflettere su un’esperienza di ideazione e provare ad identificarne le fasi principali. Tutti i partecipanti nel gruppo discutono i risultati e provano ad elaborare un’idea comune delle fasi principali. </a:t>
            </a:r>
          </a:p>
          <a:p>
            <a:pPr marL="342900" indent="-342900">
              <a:buAutoNum type="arabicParenBoth" startAt="2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2"/>
            </a:pPr>
            <a:r>
              <a:rPr lang="it-IT" sz="1400" dirty="0" smtClean="0">
                <a:latin typeface="Times"/>
                <a:cs typeface="Times"/>
              </a:rPr>
              <a:t>Chiedete ai gruppi di riflettere sulle relazioni esistenti tra le diverse fasi di un Processo di Ideazione. Sono sempre lineari e sequenziali? Si riesce ad identificare un caso o un’esperienza in cui la relazione tra le fasi non era sequenziale?</a:t>
            </a:r>
          </a:p>
          <a:p>
            <a:pPr marL="342900" indent="-342900">
              <a:buAutoNum type="arabicParenBoth" startAt="2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2"/>
            </a:pPr>
            <a:r>
              <a:rPr lang="it-IT" sz="1400" dirty="0" smtClean="0">
                <a:latin typeface="Times"/>
                <a:cs typeface="Times"/>
              </a:rPr>
              <a:t>Tutti i gruppi si radunano e ogni gruppo presenta i propri risultati agli altri, spiegando le ragioni. Si riesce a generare tramite discussione una idea comune delle fasi principali e delle loro relazioni nel processo di ideazione?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762000" y="1052736"/>
            <a:ext cx="7543800" cy="1152128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300" dirty="0">
              <a:latin typeface="Times"/>
              <a:cs typeface="Time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62000" y="2286000"/>
            <a:ext cx="7543800" cy="41148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533400"/>
            <a:ext cx="4796753" cy="4572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(2)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219201"/>
            <a:ext cx="70866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Times"/>
                <a:cs typeface="Times"/>
              </a:rPr>
              <a:t>(</a:t>
            </a:r>
            <a:r>
              <a:rPr lang="it-IT" sz="1400" b="1" dirty="0" err="1" smtClean="0">
                <a:latin typeface="Times"/>
                <a:cs typeface="Times"/>
              </a:rPr>
              <a:t>IIa</a:t>
            </a:r>
            <a:r>
              <a:rPr lang="it-IT" sz="1400" b="1" dirty="0" smtClean="0">
                <a:latin typeface="Times"/>
                <a:cs typeface="Times"/>
              </a:rPr>
              <a:t>) Usate il micro-modulo “Processo di ideazione” per rinsaldare e approfondire la comprensione del concetto di processo di ideazione. </a:t>
            </a:r>
          </a:p>
          <a:p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Introducete il micro-modulo “</a:t>
            </a:r>
            <a:r>
              <a:rPr lang="it-IT" sz="1400" b="1" dirty="0" smtClean="0">
                <a:latin typeface="Times"/>
                <a:cs typeface="Times"/>
              </a:rPr>
              <a:t>Processo di ideazione</a:t>
            </a:r>
            <a:r>
              <a:rPr lang="it-IT" sz="1400" dirty="0" smtClean="0">
                <a:latin typeface="Times"/>
                <a:cs typeface="Times"/>
              </a:rPr>
              <a:t>” ai partecipanti spiegando il suo fine multimediale, multidimensionale, multi- ruolo e multi didattico. </a:t>
            </a:r>
          </a:p>
          <a:p>
            <a:pPr marL="342900" indent="-342900">
              <a:buAutoNum type="arabicParenBoth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Chiedete ai partecipanti del gruppo di esplorare individualmente il micro-modulo tramite la ricerca, focalizzandosi e riflettendo su quegli elementi che reputano più efficaci per approfondire e rinsaldare la loro comprensione del concetto di  </a:t>
            </a:r>
            <a:r>
              <a:rPr lang="it-IT" sz="1400" b="1" dirty="0" smtClean="0">
                <a:latin typeface="Times"/>
                <a:cs typeface="Times"/>
              </a:rPr>
              <a:t>Processo di </a:t>
            </a:r>
            <a:r>
              <a:rPr lang="it-IT" sz="1400" b="1" dirty="0">
                <a:latin typeface="Times"/>
                <a:cs typeface="Times"/>
              </a:rPr>
              <a:t>i</a:t>
            </a:r>
            <a:r>
              <a:rPr lang="it-IT" sz="1400" b="1" dirty="0" smtClean="0">
                <a:latin typeface="Times"/>
                <a:cs typeface="Times"/>
              </a:rPr>
              <a:t>deazione.</a:t>
            </a:r>
            <a:r>
              <a:rPr lang="it-IT" sz="1400" dirty="0" smtClean="0">
                <a:latin typeface="Times"/>
                <a:cs typeface="Times"/>
              </a:rPr>
              <a:t> </a:t>
            </a:r>
          </a:p>
          <a:p>
            <a:pPr marL="342900" indent="-342900">
              <a:buAutoNum type="arabicParenBoth"/>
            </a:pPr>
            <a:endParaRPr lang="en-GB" sz="1400" dirty="0" smtClean="0">
              <a:latin typeface="Times"/>
              <a:cs typeface="Times"/>
            </a:endParaRPr>
          </a:p>
          <a:p>
            <a:pPr marL="342900" indent="-342900">
              <a:buFontTx/>
              <a:buAutoNum type="arabicParenBoth"/>
            </a:pPr>
            <a:r>
              <a:rPr lang="it-IT" sz="1400" dirty="0" smtClean="0">
                <a:latin typeface="Times"/>
                <a:cs typeface="Times"/>
              </a:rPr>
              <a:t>I partecipanti riportano al loro gruppo la scelta dei primi tre “elementi più efficaci” spiegando il motivo della loro scelta. I partecipanti riflettono in modo collettivo a proposito delle loro scelte e delle relative ragioni. Nel caso alcuni partecipanti non trovino il tipo di elementi a loro appropriati possono discuterne e, ancor meglio, cercare di trovarne e contribuire con essi al micro-modulo.</a:t>
            </a:r>
          </a:p>
          <a:p>
            <a:pPr marL="342900" indent="-342900">
              <a:buAutoNum type="arabicParenBoth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dirty="0" smtClean="0">
                <a:latin typeface="Times"/>
                <a:cs typeface="Times"/>
              </a:rPr>
              <a:t>I gruppi si riuniscono e condividono i loro risultati selezionando e presentando 2 scelte di “elementi più efficaci” per ogni gruppo, insieme alle loro conclusioni in merito al motivo per cui persone diverse possono avere preferenze diverse a proposito degli elementi e dei modi di apprendimento.</a:t>
            </a:r>
          </a:p>
          <a:p>
            <a:pPr marL="342900" indent="-342900">
              <a:buAutoNum type="arabicParenBoth" startAt="4"/>
            </a:pPr>
            <a:endParaRPr lang="it-IT" sz="1400" dirty="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dirty="0" smtClean="0">
                <a:latin typeface="Times"/>
                <a:cs typeface="Times"/>
              </a:rPr>
              <a:t>I partecipanti compilano il breve questionario riguardante le loro preferenze degli elementi nel micro-modulo</a:t>
            </a:r>
            <a:endParaRPr lang="it-IT" sz="1500" dirty="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609600" y="1066800"/>
            <a:ext cx="7924800" cy="51816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57400" y="2819400"/>
            <a:ext cx="4572000" cy="533400"/>
          </a:xfrm>
        </p:spPr>
        <p:txBody>
          <a:bodyPr>
            <a:noAutofit/>
          </a:bodyPr>
          <a:lstStyle/>
          <a:p>
            <a:r>
              <a:rPr lang="it-IT" sz="2500" b="1" smtClean="0">
                <a:solidFill>
                  <a:srgbClr val="800000"/>
                </a:solidFill>
                <a:latin typeface="Times"/>
                <a:cs typeface="Times"/>
              </a:rPr>
              <a:t>Il processo di ideazione</a:t>
            </a:r>
          </a:p>
          <a:p>
            <a:endParaRPr lang="it-IT" sz="2500" b="1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tangolo arrotondato 50"/>
          <p:cNvSpPr/>
          <p:nvPr/>
        </p:nvSpPr>
        <p:spPr>
          <a:xfrm>
            <a:off x="1066800" y="2286000"/>
            <a:ext cx="4343400" cy="4343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65000"/>
                </a:schemeClr>
              </a:gs>
              <a:gs pos="35000">
                <a:schemeClr val="accent3">
                  <a:tint val="37000"/>
                  <a:satMod val="300000"/>
                  <a:alpha val="65000"/>
                </a:schemeClr>
              </a:gs>
              <a:gs pos="100000">
                <a:schemeClr val="accent3">
                  <a:tint val="15000"/>
                  <a:satMod val="350000"/>
                  <a:alpha val="6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/>
          <p:cNvCxnSpPr>
            <a:stCxn id="22" idx="2"/>
          </p:cNvCxnSpPr>
          <p:nvPr/>
        </p:nvCxnSpPr>
        <p:spPr>
          <a:xfrm flipH="1">
            <a:off x="2228478" y="3614936"/>
            <a:ext cx="111274" cy="61039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26" idx="2"/>
          </p:cNvCxnSpPr>
          <p:nvPr/>
        </p:nvCxnSpPr>
        <p:spPr>
          <a:xfrm rot="16200000" flipV="1">
            <a:off x="4153694" y="52951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endCxn id="24" idx="0"/>
          </p:cNvCxnSpPr>
          <p:nvPr/>
        </p:nvCxnSpPr>
        <p:spPr>
          <a:xfrm rot="5400000">
            <a:off x="1828800" y="5257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2819400" y="60198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26" idx="0"/>
          </p:cNvCxnSpPr>
          <p:nvPr/>
        </p:nvCxnSpPr>
        <p:spPr>
          <a:xfrm rot="5400000" flipH="1" flipV="1">
            <a:off x="4191794" y="3886200"/>
            <a:ext cx="608806" cy="79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1619672" y="2852936"/>
            <a:ext cx="144016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Identificazione del problema aperto/opportunità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1600200" y="41910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Valutazione e selezione dei problemi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1600200" y="5638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Definizione delle radici del problema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3886200" y="5638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Identificazione delle soluzioni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otenziali aperte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3886200" y="41910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Valutazione e  selezione delle soluzioni potenziali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3886200" y="28194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Definizione chiara di  soluzione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otenziale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5943600" y="2286000"/>
            <a:ext cx="2286000" cy="32766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18000"/>
                </a:schemeClr>
              </a:gs>
              <a:gs pos="35000">
                <a:schemeClr val="accent3">
                  <a:tint val="37000"/>
                  <a:satMod val="300000"/>
                  <a:alpha val="18000"/>
                </a:schemeClr>
              </a:gs>
              <a:gs pos="100000">
                <a:schemeClr val="accent3">
                  <a:tint val="15000"/>
                  <a:satMod val="350000"/>
                  <a:alpha val="18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100" b="1">
              <a:latin typeface="Times"/>
              <a:cs typeface="Times"/>
            </a:endParaRPr>
          </a:p>
        </p:txBody>
      </p:sp>
      <p:cxnSp>
        <p:nvCxnSpPr>
          <p:cNvPr id="59" name="Connettore 2 58"/>
          <p:cNvCxnSpPr>
            <a:endCxn id="43" idx="1"/>
          </p:cNvCxnSpPr>
          <p:nvPr/>
        </p:nvCxnSpPr>
        <p:spPr>
          <a:xfrm>
            <a:off x="5105400" y="3200400"/>
            <a:ext cx="1371600" cy="1588"/>
          </a:xfrm>
          <a:prstGeom prst="straightConnector1">
            <a:avLst/>
          </a:prstGeom>
          <a:ln w="25400" cap="flat" cmpd="sng" algn="ctr">
            <a:solidFill>
              <a:schemeClr val="accent3">
                <a:alpha val="49000"/>
              </a:schemeClr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0" name="Ovale 59"/>
          <p:cNvSpPr/>
          <p:nvPr/>
        </p:nvSpPr>
        <p:spPr>
          <a:xfrm>
            <a:off x="1371600" y="26670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1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1" name="Ovale 60"/>
          <p:cNvSpPr/>
          <p:nvPr/>
        </p:nvSpPr>
        <p:spPr>
          <a:xfrm>
            <a:off x="1447800" y="41148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2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2" name="Ovale 61"/>
          <p:cNvSpPr/>
          <p:nvPr/>
        </p:nvSpPr>
        <p:spPr>
          <a:xfrm>
            <a:off x="1447800" y="5486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3657600" y="5486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4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3707904" y="4005064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5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3657600" y="26670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6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2438400" y="685800"/>
            <a:ext cx="441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Il processo di ideazione</a:t>
            </a:r>
          </a:p>
        </p:txBody>
      </p:sp>
      <p:sp>
        <p:nvSpPr>
          <p:cNvPr id="43" name="Rettangolo arrotondato 42"/>
          <p:cNvSpPr/>
          <p:nvPr/>
        </p:nvSpPr>
        <p:spPr>
          <a:xfrm>
            <a:off x="6477000" y="2819400"/>
            <a:ext cx="1219200" cy="7620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25000"/>
                </a:schemeClr>
              </a:gs>
              <a:gs pos="35000">
                <a:schemeClr val="accent3">
                  <a:tint val="37000"/>
                  <a:satMod val="300000"/>
                  <a:alpha val="25000"/>
                </a:schemeClr>
              </a:gs>
              <a:gs pos="100000">
                <a:schemeClr val="accent3">
                  <a:tint val="15000"/>
                  <a:satMod val="350000"/>
                  <a:alpha val="2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Prototipi</a:t>
            </a:r>
          </a:p>
          <a:p>
            <a:pPr algn="ctr"/>
            <a:r>
              <a:rPr lang="it-IT" sz="110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(Prova del Concetto</a:t>
            </a:r>
            <a:r>
              <a:rPr lang="it-IT" sz="1100" b="1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)</a:t>
            </a:r>
            <a:endParaRPr lang="it-IT" sz="1100" b="1">
              <a:solidFill>
                <a:schemeClr val="bg1">
                  <a:lumMod val="65000"/>
                </a:schemeClr>
              </a:solidFill>
              <a:latin typeface="Times"/>
              <a:cs typeface="Times"/>
            </a:endParaRPr>
          </a:p>
        </p:txBody>
      </p:sp>
      <p:sp>
        <p:nvSpPr>
          <p:cNvPr id="44" name="Rettangolo arrotondato 43"/>
          <p:cNvSpPr/>
          <p:nvPr/>
        </p:nvSpPr>
        <p:spPr>
          <a:xfrm>
            <a:off x="6477000" y="4191000"/>
            <a:ext cx="1219200" cy="7620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25000"/>
                </a:schemeClr>
              </a:gs>
              <a:gs pos="35000">
                <a:schemeClr val="accent3">
                  <a:tint val="37000"/>
                  <a:satMod val="300000"/>
                  <a:alpha val="25000"/>
                </a:schemeClr>
              </a:gs>
              <a:gs pos="100000">
                <a:schemeClr val="accent3">
                  <a:tint val="15000"/>
                  <a:satMod val="350000"/>
                  <a:alpha val="2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rgbClr val="A6A6A6"/>
                </a:solidFill>
                <a:latin typeface="Times"/>
                <a:cs typeface="Times"/>
              </a:rPr>
              <a:t>Diffusione</a:t>
            </a:r>
          </a:p>
          <a:p>
            <a:pPr algn="ctr"/>
            <a:r>
              <a:rPr lang="it-IT" sz="1100" smtClean="0">
                <a:solidFill>
                  <a:srgbClr val="A6A6A6"/>
                </a:solidFill>
                <a:latin typeface="Times"/>
                <a:cs typeface="Times"/>
              </a:rPr>
              <a:t>(Rappresentabilit su scala Scalability??</a:t>
            </a:r>
            <a:r>
              <a:rPr lang="it-IT" sz="1100" b="1" smtClean="0">
                <a:solidFill>
                  <a:srgbClr val="A6A6A6"/>
                </a:solidFill>
                <a:latin typeface="Times"/>
                <a:cs typeface="Times"/>
              </a:rPr>
              <a:t>)</a:t>
            </a:r>
            <a:endParaRPr lang="it-IT" sz="1100" b="1">
              <a:solidFill>
                <a:srgbClr val="A6A6A6"/>
              </a:solidFill>
              <a:latin typeface="Times"/>
              <a:cs typeface="Times"/>
            </a:endParaRPr>
          </a:p>
        </p:txBody>
      </p:sp>
      <p:sp>
        <p:nvSpPr>
          <p:cNvPr id="47" name="Ovale 46"/>
          <p:cNvSpPr/>
          <p:nvPr/>
        </p:nvSpPr>
        <p:spPr>
          <a:xfrm>
            <a:off x="6324600" y="2667000"/>
            <a:ext cx="381000" cy="3048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7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50" name="Ovale 49"/>
          <p:cNvSpPr/>
          <p:nvPr/>
        </p:nvSpPr>
        <p:spPr>
          <a:xfrm>
            <a:off x="6248400" y="4148666"/>
            <a:ext cx="381000" cy="270933"/>
          </a:xfrm>
          <a:prstGeom prst="ellipse">
            <a:avLst/>
          </a:prstGeom>
          <a:solidFill>
            <a:srgbClr val="A6A6A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8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2743200" y="2209800"/>
            <a:ext cx="108074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700" b="1" smtClean="0">
                <a:solidFill>
                  <a:srgbClr val="800000"/>
                </a:solidFill>
                <a:latin typeface="Times"/>
                <a:cs typeface="Times"/>
              </a:rPr>
              <a:t>Ideazione</a:t>
            </a:r>
            <a:endParaRPr lang="it-IT" sz="1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cxnSp>
        <p:nvCxnSpPr>
          <p:cNvPr id="53" name="Connettore 2 52"/>
          <p:cNvCxnSpPr>
            <a:stCxn id="43" idx="2"/>
            <a:endCxn id="44" idx="0"/>
          </p:cNvCxnSpPr>
          <p:nvPr/>
        </p:nvCxnSpPr>
        <p:spPr>
          <a:xfrm rot="5400000">
            <a:off x="6781800" y="3886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8" name="Rettangolo 67"/>
          <p:cNvSpPr/>
          <p:nvPr/>
        </p:nvSpPr>
        <p:spPr>
          <a:xfrm>
            <a:off x="6324600" y="2209800"/>
            <a:ext cx="19198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700" b="1" smtClean="0">
                <a:solidFill>
                  <a:srgbClr val="800000">
                    <a:alpha val="25000"/>
                  </a:srgbClr>
                </a:solidFill>
                <a:latin typeface="Times"/>
                <a:cs typeface="Times"/>
              </a:rPr>
              <a:t>Implementazione</a:t>
            </a:r>
            <a:endParaRPr lang="it-IT" sz="1700" b="1">
              <a:solidFill>
                <a:srgbClr val="800000">
                  <a:alpha val="25000"/>
                </a:srgbClr>
              </a:solidFill>
              <a:latin typeface="Times"/>
              <a:cs typeface="Times"/>
            </a:endParaRPr>
          </a:p>
        </p:txBody>
      </p:sp>
      <p:sp>
        <p:nvSpPr>
          <p:cNvPr id="72" name="Rettangolo 71"/>
          <p:cNvSpPr/>
          <p:nvPr/>
        </p:nvSpPr>
        <p:spPr>
          <a:xfrm>
            <a:off x="457200" y="12954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smtClean="0">
                <a:latin typeface="Times"/>
                <a:cs typeface="Times"/>
              </a:rPr>
              <a:t>Il processo di </a:t>
            </a:r>
            <a:r>
              <a:rPr lang="it-IT" sz="1600" b="1" smtClean="0">
                <a:solidFill>
                  <a:srgbClr val="800000"/>
                </a:solidFill>
                <a:latin typeface="Times"/>
                <a:cs typeface="Times"/>
              </a:rPr>
              <a:t>ideazione </a:t>
            </a:r>
            <a:r>
              <a:rPr lang="it-IT" sz="1600" smtClean="0">
                <a:latin typeface="Times"/>
                <a:cs typeface="Times"/>
              </a:rPr>
              <a:t>può essere suddiviso in sei punti, come mostrato qui sotto. Tre punti hanno a che fare con l’ambito dei </a:t>
            </a:r>
            <a:r>
              <a:rPr lang="it-IT" sz="1600" b="1" smtClean="0">
                <a:solidFill>
                  <a:srgbClr val="800000"/>
                </a:solidFill>
                <a:latin typeface="Times"/>
                <a:cs typeface="Times"/>
              </a:rPr>
              <a:t>problemi/opportunità</a:t>
            </a:r>
            <a:r>
              <a:rPr lang="it-IT" sz="1600" smtClean="0">
                <a:latin typeface="Times"/>
                <a:cs typeface="Times"/>
              </a:rPr>
              <a:t> e gli altri tre con l’ambito delle </a:t>
            </a:r>
            <a:r>
              <a:rPr lang="it-IT" sz="1600" b="1">
                <a:solidFill>
                  <a:srgbClr val="800000"/>
                </a:solidFill>
                <a:latin typeface="Times"/>
                <a:cs typeface="Times"/>
              </a:rPr>
              <a:t>s</a:t>
            </a:r>
            <a:r>
              <a:rPr lang="it-IT" sz="1600" b="1" smtClean="0">
                <a:solidFill>
                  <a:srgbClr val="800000"/>
                </a:solidFill>
                <a:latin typeface="Times"/>
                <a:cs typeface="Times"/>
              </a:rPr>
              <a:t>oluzioni </a:t>
            </a:r>
            <a:r>
              <a:rPr lang="it-IT" sz="1600" b="1">
                <a:solidFill>
                  <a:srgbClr val="800000"/>
                </a:solidFill>
                <a:latin typeface="Times"/>
                <a:cs typeface="Times"/>
              </a:rPr>
              <a:t>p</a:t>
            </a:r>
            <a:r>
              <a:rPr lang="it-IT" sz="1600" b="1" smtClean="0">
                <a:solidFill>
                  <a:srgbClr val="800000"/>
                </a:solidFill>
                <a:latin typeface="Times"/>
                <a:cs typeface="Times"/>
              </a:rPr>
              <a:t>otenziali</a:t>
            </a:r>
            <a:r>
              <a:rPr lang="it-IT" sz="1600" smtClean="0">
                <a:latin typeface="Times"/>
                <a:cs typeface="Times"/>
              </a:rPr>
              <a:t>. Viene mostrata anche la connessione con il processo di implementazione. </a:t>
            </a:r>
            <a:endParaRPr lang="it-IT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arrotondato 21"/>
          <p:cNvSpPr/>
          <p:nvPr/>
        </p:nvSpPr>
        <p:spPr>
          <a:xfrm>
            <a:off x="1219200" y="1905000"/>
            <a:ext cx="69342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Identificazione del problema aperto/opportunità </a:t>
            </a:r>
            <a:r>
              <a:rPr lang="it-IT" sz="1400" b="1" dirty="0" smtClean="0">
                <a:latin typeface="Times"/>
                <a:cs typeface="Times"/>
              </a:rPr>
              <a:t>- il</a:t>
            </a:r>
            <a:r>
              <a:rPr lang="it-IT" sz="1400" dirty="0" smtClean="0">
                <a:latin typeface="Times"/>
                <a:cs typeface="Times"/>
              </a:rPr>
              <a:t> processo di ricerca ed identificazione di uno o più problemi/opportunità da affrontare.</a:t>
            </a:r>
            <a:endParaRPr lang="it-IT" sz="1400" b="1" dirty="0">
              <a:latin typeface="Times"/>
              <a:cs typeface="Times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1219200" y="2667000"/>
            <a:ext cx="69342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Valutazione  e selezione del problema/i </a:t>
            </a:r>
            <a:r>
              <a:rPr lang="it-IT" sz="1400" b="1" dirty="0" smtClean="0">
                <a:latin typeface="Times"/>
                <a:cs typeface="Times"/>
              </a:rPr>
              <a:t>– </a:t>
            </a:r>
            <a:r>
              <a:rPr lang="it-IT" sz="1400" dirty="0" smtClean="0">
                <a:latin typeface="Times"/>
                <a:cs typeface="Times"/>
              </a:rPr>
              <a:t>conduce alla selezione di uno o più problemi/opportunità sui quali lavorare in vista di una soluzione</a:t>
            </a:r>
            <a:endParaRPr lang="it-IT" sz="1400" b="1" dirty="0">
              <a:latin typeface="Times"/>
              <a:cs typeface="Times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1219200" y="3429000"/>
            <a:ext cx="69342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Definizione delle radici del problema </a:t>
            </a:r>
            <a:r>
              <a:rPr lang="it-IT" sz="1400" b="1" dirty="0" smtClean="0">
                <a:latin typeface="Times"/>
                <a:cs typeface="Times"/>
              </a:rPr>
              <a:t>– </a:t>
            </a:r>
            <a:r>
              <a:rPr lang="it-IT" sz="1400" dirty="0" smtClean="0">
                <a:latin typeface="Times"/>
                <a:cs typeface="Times"/>
              </a:rPr>
              <a:t>porta alla definizione dei fattori critici che devono essere affrontati per una soluzione effettiva del problema/i selezionati</a:t>
            </a:r>
            <a:endParaRPr lang="it-IT" sz="1400" b="1" dirty="0">
              <a:latin typeface="Times"/>
              <a:cs typeface="Times"/>
            </a:endParaRPr>
          </a:p>
        </p:txBody>
      </p:sp>
      <p:sp>
        <p:nvSpPr>
          <p:cNvPr id="60" name="Ovale 59"/>
          <p:cNvSpPr/>
          <p:nvPr/>
        </p:nvSpPr>
        <p:spPr>
          <a:xfrm>
            <a:off x="914400" y="1981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1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1" name="Ovale 60"/>
          <p:cNvSpPr/>
          <p:nvPr/>
        </p:nvSpPr>
        <p:spPr>
          <a:xfrm>
            <a:off x="914400" y="2743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2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2" name="Ovale 61"/>
          <p:cNvSpPr/>
          <p:nvPr/>
        </p:nvSpPr>
        <p:spPr>
          <a:xfrm>
            <a:off x="914400" y="3505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2438400" y="457200"/>
            <a:ext cx="441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Il 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processo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di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ideazione</a:t>
            </a:r>
            <a:endParaRPr lang="en-GB" sz="2300" b="1" dirty="0" smtClean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72" name="Rettangolo 71"/>
          <p:cNvSpPr/>
          <p:nvPr/>
        </p:nvSpPr>
        <p:spPr>
          <a:xfrm>
            <a:off x="1066800" y="990600"/>
            <a:ext cx="70866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 smtClean="0">
                <a:latin typeface="Times"/>
                <a:cs typeface="Times"/>
              </a:rPr>
              <a:t>Il processo di </a:t>
            </a:r>
            <a:r>
              <a:rPr lang="it-IT" sz="1400" b="1" dirty="0">
                <a:solidFill>
                  <a:srgbClr val="800000"/>
                </a:solidFill>
                <a:latin typeface="Times"/>
                <a:cs typeface="Times"/>
              </a:rPr>
              <a:t>i</a:t>
            </a:r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deazione </a:t>
            </a:r>
            <a:r>
              <a:rPr lang="it-IT" sz="1400" dirty="0" smtClean="0">
                <a:latin typeface="Times"/>
                <a:cs typeface="Times"/>
              </a:rPr>
              <a:t>può essere suddiviso in sei punti come mostrato qui sotto. Tre punti hanno a che fare con l’ambito dei </a:t>
            </a:r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problemi/opportunità</a:t>
            </a:r>
            <a:r>
              <a:rPr lang="it-IT" sz="1400" dirty="0" smtClean="0">
                <a:latin typeface="Times"/>
                <a:cs typeface="Times"/>
              </a:rPr>
              <a:t> e gli altri tre con l’ambito delle </a:t>
            </a:r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Soluzioni Potenziali</a:t>
            </a:r>
            <a:r>
              <a:rPr lang="it-IT" sz="1400" dirty="0" smtClean="0">
                <a:latin typeface="Times"/>
                <a:cs typeface="Times"/>
              </a:rPr>
              <a:t>.</a:t>
            </a:r>
            <a:r>
              <a:rPr lang="it-IT" sz="1500" dirty="0" smtClean="0">
                <a:latin typeface="Times"/>
                <a:cs typeface="Times"/>
              </a:rPr>
              <a:t>. </a:t>
            </a:r>
            <a:endParaRPr lang="it-IT" sz="1500" dirty="0"/>
          </a:p>
        </p:txBody>
      </p:sp>
      <p:sp>
        <p:nvSpPr>
          <p:cNvPr id="38" name="Rettangolo arrotondato 37"/>
          <p:cNvSpPr/>
          <p:nvPr/>
        </p:nvSpPr>
        <p:spPr>
          <a:xfrm>
            <a:off x="1219200" y="4191000"/>
            <a:ext cx="6934200" cy="606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Identificazione delle soluzioni potenziali aperte </a:t>
            </a:r>
            <a:r>
              <a:rPr lang="it-IT" sz="1400" b="1" dirty="0" smtClean="0">
                <a:latin typeface="Times"/>
                <a:cs typeface="Times"/>
              </a:rPr>
              <a:t>– </a:t>
            </a:r>
            <a:r>
              <a:rPr lang="it-IT" sz="1400" dirty="0" smtClean="0">
                <a:latin typeface="Times"/>
                <a:cs typeface="Times"/>
              </a:rPr>
              <a:t>porta all’identificazione di una o più soluzioni potenziali per i problemi selezionati, inclusa l’identificazione di obiettivi ampi e dei risultati.</a:t>
            </a:r>
            <a:endParaRPr lang="it-IT" sz="1400" b="1" dirty="0">
              <a:latin typeface="Times"/>
              <a:cs typeface="Times"/>
            </a:endParaRPr>
          </a:p>
        </p:txBody>
      </p:sp>
      <p:sp>
        <p:nvSpPr>
          <p:cNvPr id="39" name="Rettangolo arrotondato 38"/>
          <p:cNvSpPr/>
          <p:nvPr/>
        </p:nvSpPr>
        <p:spPr>
          <a:xfrm>
            <a:off x="1219200" y="4953000"/>
            <a:ext cx="6934200" cy="6362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Valutazione e selezione delle soluzioni potenziali </a:t>
            </a:r>
            <a:r>
              <a:rPr lang="it-IT" sz="1400" b="1" dirty="0" smtClean="0">
                <a:latin typeface="Times"/>
                <a:cs typeface="Times"/>
              </a:rPr>
              <a:t>– </a:t>
            </a:r>
            <a:r>
              <a:rPr lang="it-IT" sz="1400" dirty="0" smtClean="0">
                <a:latin typeface="Times"/>
                <a:cs typeface="Times"/>
              </a:rPr>
              <a:t>conduce alla selezione di una o più soluzioni potenziali sulle quali lavorare in vista dello sviluppo di un piano e di una eventuale implementazione</a:t>
            </a:r>
            <a:endParaRPr lang="it-IT" sz="1400" b="1" dirty="0">
              <a:latin typeface="Times"/>
              <a:cs typeface="Times"/>
            </a:endParaRPr>
          </a:p>
        </p:txBody>
      </p:sp>
      <p:sp>
        <p:nvSpPr>
          <p:cNvPr id="40" name="Rettangolo arrotondato 39"/>
          <p:cNvSpPr/>
          <p:nvPr/>
        </p:nvSpPr>
        <p:spPr>
          <a:xfrm>
            <a:off x="1219200" y="5715000"/>
            <a:ext cx="6934200" cy="8103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800000"/>
                </a:solidFill>
                <a:latin typeface="Times"/>
                <a:cs typeface="Times"/>
              </a:rPr>
              <a:t>Definizione chiara della soluzione potenziale </a:t>
            </a:r>
            <a:r>
              <a:rPr lang="it-IT" sz="1400" b="1" dirty="0" smtClean="0">
                <a:latin typeface="Times"/>
                <a:cs typeface="Times"/>
              </a:rPr>
              <a:t>– </a:t>
            </a:r>
            <a:r>
              <a:rPr lang="it-IT" sz="1400" dirty="0" smtClean="0">
                <a:latin typeface="Times"/>
                <a:cs typeface="Times"/>
              </a:rPr>
              <a:t>porta ad un piano di sviluppo con una descrizione chiara degli obiettivi, dei risultati, dell’approccio strategico e del processo da seguire ossia il “cosa è” e il “come raggiungere” il nuovo stato desiderato ovvero la soluzione di un problema.</a:t>
            </a:r>
            <a:endParaRPr lang="it-IT" sz="1400" b="1" dirty="0">
              <a:latin typeface="Times"/>
              <a:cs typeface="Times"/>
            </a:endParaRPr>
          </a:p>
        </p:txBody>
      </p:sp>
      <p:sp>
        <p:nvSpPr>
          <p:cNvPr id="41" name="Ovale 40"/>
          <p:cNvSpPr/>
          <p:nvPr/>
        </p:nvSpPr>
        <p:spPr>
          <a:xfrm>
            <a:off x="914400" y="4267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4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42" name="Ovale 41"/>
          <p:cNvSpPr/>
          <p:nvPr/>
        </p:nvSpPr>
        <p:spPr>
          <a:xfrm>
            <a:off x="914400" y="5029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5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45" name="Ovale 44"/>
          <p:cNvSpPr/>
          <p:nvPr/>
        </p:nvSpPr>
        <p:spPr>
          <a:xfrm>
            <a:off x="914400" y="5867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6</a:t>
            </a:r>
            <a:endParaRPr lang="it-IT" sz="1200" b="1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tangolo arrotondato 50"/>
          <p:cNvSpPr/>
          <p:nvPr/>
        </p:nvSpPr>
        <p:spPr>
          <a:xfrm>
            <a:off x="1835696" y="2132856"/>
            <a:ext cx="4343400" cy="4343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50000"/>
                </a:schemeClr>
              </a:gs>
              <a:gs pos="35000">
                <a:schemeClr val="accent3">
                  <a:tint val="37000"/>
                  <a:satMod val="300000"/>
                  <a:alpha val="50000"/>
                </a:schemeClr>
              </a:gs>
              <a:gs pos="100000">
                <a:schemeClr val="accent3">
                  <a:tint val="15000"/>
                  <a:satMod val="350000"/>
                  <a:alpha val="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/>
          <p:cNvCxnSpPr>
            <a:stCxn id="22" idx="2"/>
          </p:cNvCxnSpPr>
          <p:nvPr/>
        </p:nvCxnSpPr>
        <p:spPr>
          <a:xfrm>
            <a:off x="2963044" y="3573016"/>
            <a:ext cx="7962" cy="61877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26" idx="2"/>
          </p:cNvCxnSpPr>
          <p:nvPr/>
        </p:nvCxnSpPr>
        <p:spPr>
          <a:xfrm rot="16200000" flipV="1">
            <a:off x="4915694" y="52951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endCxn id="24" idx="0"/>
          </p:cNvCxnSpPr>
          <p:nvPr/>
        </p:nvCxnSpPr>
        <p:spPr>
          <a:xfrm rot="5400000">
            <a:off x="2590800" y="5257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3581400" y="60198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26" idx="0"/>
          </p:cNvCxnSpPr>
          <p:nvPr/>
        </p:nvCxnSpPr>
        <p:spPr>
          <a:xfrm rot="5400000" flipH="1" flipV="1">
            <a:off x="4953794" y="3886200"/>
            <a:ext cx="608806" cy="79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2362200" y="2819400"/>
            <a:ext cx="1201688" cy="7536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Identificazione del problema aperto/opportunità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2362200" y="41910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Valutazione e selezione dei problemi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2362200" y="5638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Definizione delle radici del problema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4648200" y="5638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Identificazione delle soluzioni </a:t>
            </a:r>
            <a:r>
              <a:rPr lang="it-IT" sz="1100" b="1" dirty="0" err="1" smtClean="0">
                <a:latin typeface="Times"/>
                <a:cs typeface="Times"/>
              </a:rPr>
              <a:t>ptenziali</a:t>
            </a:r>
            <a:r>
              <a:rPr lang="it-IT" sz="1100" b="1" dirty="0" smtClean="0">
                <a:latin typeface="Times"/>
                <a:cs typeface="Times"/>
              </a:rPr>
              <a:t> aperte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4648200" y="41910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err="1" smtClean="0">
                <a:latin typeface="Times"/>
                <a:cs typeface="Times"/>
              </a:rPr>
              <a:t>sValutazione</a:t>
            </a:r>
            <a:r>
              <a:rPr lang="it-IT" sz="1100" b="1" dirty="0" smtClean="0">
                <a:latin typeface="Times"/>
                <a:cs typeface="Times"/>
              </a:rPr>
              <a:t> e  Selezione delle Soluzioni Potenziali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4648200" y="28194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Definizione chiara di  soluzione potenziale</a:t>
            </a:r>
            <a:endParaRPr lang="it-IT" sz="1100" b="1" dirty="0">
              <a:latin typeface="Times"/>
              <a:cs typeface="Times"/>
            </a:endParaRPr>
          </a:p>
        </p:txBody>
      </p:sp>
      <p:cxnSp>
        <p:nvCxnSpPr>
          <p:cNvPr id="59" name="Connettore 2 58"/>
          <p:cNvCxnSpPr>
            <a:stCxn id="27" idx="3"/>
            <a:endCxn id="43" idx="1"/>
          </p:cNvCxnSpPr>
          <p:nvPr/>
        </p:nvCxnSpPr>
        <p:spPr>
          <a:xfrm>
            <a:off x="5867400" y="3200400"/>
            <a:ext cx="1143000" cy="0"/>
          </a:xfrm>
          <a:prstGeom prst="straightConnector1">
            <a:avLst/>
          </a:prstGeom>
          <a:ln w="25400" cap="flat" cmpd="sng" algn="ctr">
            <a:solidFill>
              <a:schemeClr val="accent3">
                <a:alpha val="35000"/>
              </a:schemeClr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0" name="Ovale 59"/>
          <p:cNvSpPr/>
          <p:nvPr/>
        </p:nvSpPr>
        <p:spPr>
          <a:xfrm>
            <a:off x="2123728" y="2636912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1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1" name="Ovale 60"/>
          <p:cNvSpPr/>
          <p:nvPr/>
        </p:nvSpPr>
        <p:spPr>
          <a:xfrm>
            <a:off x="2209800" y="41148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2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2" name="Ovale 61"/>
          <p:cNvSpPr/>
          <p:nvPr/>
        </p:nvSpPr>
        <p:spPr>
          <a:xfrm>
            <a:off x="2209800" y="5486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4419600" y="5486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4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4427984" y="4005064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5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4419600" y="26670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6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838200" y="609600"/>
            <a:ext cx="8001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b="1" smtClean="0">
                <a:solidFill>
                  <a:srgbClr val="800000"/>
                </a:solidFill>
                <a:latin typeface="Times"/>
                <a:cs typeface="Times"/>
              </a:rPr>
              <a:t>Il Processo di Ideazione – Flessibilità e Opzioni</a:t>
            </a:r>
          </a:p>
        </p:txBody>
      </p:sp>
      <p:sp>
        <p:nvSpPr>
          <p:cNvPr id="43" name="Rettangolo arrotondato 42"/>
          <p:cNvSpPr/>
          <p:nvPr/>
        </p:nvSpPr>
        <p:spPr>
          <a:xfrm>
            <a:off x="7010400" y="2819400"/>
            <a:ext cx="1450032" cy="7620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25000"/>
                </a:schemeClr>
              </a:gs>
              <a:gs pos="35000">
                <a:schemeClr val="accent3">
                  <a:tint val="37000"/>
                  <a:satMod val="300000"/>
                  <a:alpha val="25000"/>
                </a:schemeClr>
              </a:gs>
              <a:gs pos="100000">
                <a:schemeClr val="accent3">
                  <a:tint val="15000"/>
                  <a:satMod val="350000"/>
                  <a:alpha val="2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Implementazione</a:t>
            </a:r>
            <a:endParaRPr lang="it-IT" sz="1100" b="1">
              <a:solidFill>
                <a:schemeClr val="bg1">
                  <a:lumMod val="65000"/>
                </a:schemeClr>
              </a:solidFill>
              <a:latin typeface="Times"/>
              <a:cs typeface="Times"/>
            </a:endParaRPr>
          </a:p>
        </p:txBody>
      </p:sp>
      <p:sp>
        <p:nvSpPr>
          <p:cNvPr id="47" name="Ovale 46"/>
          <p:cNvSpPr/>
          <p:nvPr/>
        </p:nvSpPr>
        <p:spPr>
          <a:xfrm>
            <a:off x="6858000" y="2667000"/>
            <a:ext cx="381000" cy="3048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7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3505200" y="2209800"/>
            <a:ext cx="108074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700" b="1" smtClean="0">
                <a:solidFill>
                  <a:srgbClr val="800000"/>
                </a:solidFill>
                <a:latin typeface="Times"/>
                <a:cs typeface="Times"/>
              </a:rPr>
              <a:t>Ideazione</a:t>
            </a:r>
            <a:endParaRPr lang="it-IT" sz="1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72" name="Rettangolo 71"/>
          <p:cNvSpPr/>
          <p:nvPr/>
        </p:nvSpPr>
        <p:spPr>
          <a:xfrm>
            <a:off x="609600" y="1066800"/>
            <a:ext cx="8153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>
                <a:latin typeface="Times"/>
                <a:cs typeface="Times"/>
              </a:rPr>
              <a:t>Il processo di </a:t>
            </a:r>
            <a:r>
              <a:rPr lang="it-IT" sz="1600" b="1" dirty="0" smtClean="0">
                <a:solidFill>
                  <a:srgbClr val="800000"/>
                </a:solidFill>
                <a:latin typeface="Times"/>
                <a:cs typeface="Times"/>
              </a:rPr>
              <a:t>Ideazione </a:t>
            </a:r>
            <a:r>
              <a:rPr lang="it-IT" sz="1600" dirty="0" smtClean="0">
                <a:latin typeface="Times"/>
                <a:cs typeface="Times"/>
              </a:rPr>
              <a:t>non è una ricetta rigida. I </a:t>
            </a:r>
            <a:r>
              <a:rPr lang="it-IT" sz="1600" b="1" i="1" dirty="0" err="1" smtClean="0">
                <a:solidFill>
                  <a:srgbClr val="800000"/>
                </a:solidFill>
                <a:latin typeface="Times"/>
                <a:cs typeface="Times"/>
              </a:rPr>
              <a:t>problem</a:t>
            </a:r>
            <a:r>
              <a:rPr lang="it-IT" sz="1600" b="1" i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sz="1600" b="1" i="1" dirty="0" err="1" smtClean="0">
                <a:solidFill>
                  <a:srgbClr val="800000"/>
                </a:solidFill>
                <a:latin typeface="Times"/>
                <a:cs typeface="Times"/>
              </a:rPr>
              <a:t>solvers</a:t>
            </a:r>
            <a:r>
              <a:rPr lang="it-IT" sz="1600" b="1" i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it-IT" sz="1600" b="1" dirty="0">
                <a:solidFill>
                  <a:srgbClr val="800000"/>
                </a:solidFill>
                <a:latin typeface="Times"/>
                <a:cs typeface="Times"/>
              </a:rPr>
              <a:t>devono approcciarvisi con </a:t>
            </a:r>
            <a:r>
              <a:rPr lang="it-IT" sz="1600" b="1" dirty="0" smtClean="0">
                <a:solidFill>
                  <a:srgbClr val="800000"/>
                </a:solidFill>
                <a:latin typeface="Times"/>
                <a:cs typeface="Times"/>
              </a:rPr>
              <a:t>flessibilità </a:t>
            </a:r>
            <a:r>
              <a:rPr lang="it-IT" sz="1600" b="1" dirty="0">
                <a:solidFill>
                  <a:srgbClr val="800000"/>
                </a:solidFill>
                <a:latin typeface="Times"/>
                <a:cs typeface="Times"/>
              </a:rPr>
              <a:t>e, se conveniente o necessario, produrre </a:t>
            </a:r>
            <a:r>
              <a:rPr lang="it-IT" sz="1600" b="1" dirty="0" smtClean="0">
                <a:solidFill>
                  <a:srgbClr val="800000"/>
                </a:solidFill>
                <a:latin typeface="Times"/>
                <a:cs typeface="Times"/>
              </a:rPr>
              <a:t>opzioni.  </a:t>
            </a:r>
            <a:r>
              <a:rPr lang="it-IT" sz="1600" dirty="0" smtClean="0">
                <a:latin typeface="Times"/>
                <a:cs typeface="Times"/>
              </a:rPr>
              <a:t>Per esempio la figura sotto mostra che nei punti 2 e 5 i </a:t>
            </a:r>
            <a:r>
              <a:rPr lang="it-IT" sz="1600" i="1" dirty="0" err="1">
                <a:latin typeface="Times"/>
                <a:cs typeface="Times"/>
              </a:rPr>
              <a:t>p</a:t>
            </a:r>
            <a:r>
              <a:rPr lang="it-IT" sz="1600" i="1" dirty="0" err="1" smtClean="0">
                <a:latin typeface="Times"/>
                <a:cs typeface="Times"/>
              </a:rPr>
              <a:t>roblem</a:t>
            </a:r>
            <a:r>
              <a:rPr lang="it-IT" sz="1600" i="1" dirty="0" smtClean="0">
                <a:latin typeface="Times"/>
                <a:cs typeface="Times"/>
              </a:rPr>
              <a:t> </a:t>
            </a:r>
            <a:r>
              <a:rPr lang="it-IT" sz="1600" i="1" dirty="0" err="1">
                <a:latin typeface="Times"/>
                <a:cs typeface="Times"/>
              </a:rPr>
              <a:t>s</a:t>
            </a:r>
            <a:r>
              <a:rPr lang="it-IT" sz="1600" i="1" dirty="0" err="1" smtClean="0">
                <a:latin typeface="Times"/>
                <a:cs typeface="Times"/>
              </a:rPr>
              <a:t>olvers</a:t>
            </a:r>
            <a:r>
              <a:rPr lang="it-IT" sz="1600" i="1" dirty="0" smtClean="0">
                <a:latin typeface="Times"/>
                <a:cs typeface="Times"/>
              </a:rPr>
              <a:t> </a:t>
            </a:r>
            <a:r>
              <a:rPr lang="it-IT" sz="1600" dirty="0" smtClean="0">
                <a:latin typeface="Times"/>
                <a:cs typeface="Times"/>
              </a:rPr>
              <a:t>possono decidere di selezionare più di un problema (punto 2) e di una soluzione (punto 5) col fine di confrontarle e di aumentare le possibilità di un buon risultato.</a:t>
            </a:r>
            <a:endParaRPr lang="it-IT" sz="1500" dirty="0" smtClean="0"/>
          </a:p>
        </p:txBody>
      </p:sp>
      <p:sp>
        <p:nvSpPr>
          <p:cNvPr id="31" name="Fumetto 4 30"/>
          <p:cNvSpPr/>
          <p:nvPr/>
        </p:nvSpPr>
        <p:spPr>
          <a:xfrm>
            <a:off x="0" y="3789040"/>
            <a:ext cx="1907704" cy="1499592"/>
          </a:xfrm>
          <a:prstGeom prst="cloudCallout">
            <a:avLst>
              <a:gd name="adj1" fmla="val 107242"/>
              <a:gd name="adj2" fmla="val 2877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solidFill>
                  <a:srgbClr val="800000"/>
                </a:solidFill>
                <a:latin typeface="Times"/>
                <a:cs typeface="Times"/>
              </a:rPr>
              <a:t>Opzioni</a:t>
            </a:r>
            <a:r>
              <a:rPr lang="it-IT" sz="1200" smtClean="0">
                <a:latin typeface="Times"/>
                <a:cs typeface="Times"/>
                <a:sym typeface="Wingdings"/>
              </a:rPr>
              <a:t>:(a) s</a:t>
            </a:r>
            <a:r>
              <a:rPr lang="it-IT" sz="1200" smtClean="0">
                <a:latin typeface="Times"/>
                <a:cs typeface="Times"/>
              </a:rPr>
              <a:t>elezionare  1 problema;</a:t>
            </a:r>
          </a:p>
          <a:p>
            <a:pPr algn="ctr"/>
            <a:r>
              <a:rPr lang="it-IT" sz="1200" smtClean="0">
                <a:latin typeface="Times"/>
                <a:cs typeface="Times"/>
              </a:rPr>
              <a:t>(b) selezionarne 2 o 3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32" name="Fumetto 4 31"/>
          <p:cNvSpPr/>
          <p:nvPr/>
        </p:nvSpPr>
        <p:spPr>
          <a:xfrm>
            <a:off x="6732712" y="3789040"/>
            <a:ext cx="2411288" cy="1405136"/>
          </a:xfrm>
          <a:prstGeom prst="cloudCallout">
            <a:avLst>
              <a:gd name="adj1" fmla="val -113930"/>
              <a:gd name="adj2" fmla="val -2577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solidFill>
                  <a:srgbClr val="800000"/>
                </a:solidFill>
                <a:latin typeface="Times"/>
                <a:cs typeface="Times"/>
              </a:rPr>
              <a:t>Opzioni</a:t>
            </a:r>
            <a:r>
              <a:rPr lang="it-IT" sz="1200" smtClean="0">
                <a:latin typeface="Times"/>
                <a:cs typeface="Times"/>
                <a:sym typeface="Wingdings"/>
              </a:rPr>
              <a:t>:(a) s</a:t>
            </a:r>
            <a:r>
              <a:rPr lang="it-IT" sz="1200" smtClean="0">
                <a:latin typeface="Times"/>
                <a:cs typeface="Times"/>
              </a:rPr>
              <a:t>elezionare  1 soluzione;</a:t>
            </a:r>
          </a:p>
          <a:p>
            <a:pPr algn="ctr"/>
            <a:r>
              <a:rPr lang="it-IT" sz="1200" smtClean="0">
                <a:latin typeface="Times"/>
                <a:cs typeface="Times"/>
              </a:rPr>
              <a:t>(b) selezionarne 2 o 3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tangolo arrotondato 50"/>
          <p:cNvSpPr/>
          <p:nvPr/>
        </p:nvSpPr>
        <p:spPr>
          <a:xfrm>
            <a:off x="2209800" y="2209800"/>
            <a:ext cx="4343400" cy="4343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50000"/>
                </a:schemeClr>
              </a:gs>
              <a:gs pos="35000">
                <a:schemeClr val="accent3">
                  <a:tint val="37000"/>
                  <a:satMod val="300000"/>
                  <a:alpha val="50000"/>
                </a:schemeClr>
              </a:gs>
              <a:gs pos="100000">
                <a:schemeClr val="accent3">
                  <a:tint val="15000"/>
                  <a:satMod val="350000"/>
                  <a:alpha val="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/>
          <p:cNvCxnSpPr>
            <a:stCxn id="22" idx="2"/>
          </p:cNvCxnSpPr>
          <p:nvPr/>
        </p:nvCxnSpPr>
        <p:spPr>
          <a:xfrm rot="5400000">
            <a:off x="3048000" y="3810000"/>
            <a:ext cx="60960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26" idx="2"/>
          </p:cNvCxnSpPr>
          <p:nvPr/>
        </p:nvCxnSpPr>
        <p:spPr>
          <a:xfrm rot="16200000" flipV="1">
            <a:off x="5296694" y="5218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endCxn id="24" idx="0"/>
          </p:cNvCxnSpPr>
          <p:nvPr/>
        </p:nvCxnSpPr>
        <p:spPr>
          <a:xfrm rot="5400000">
            <a:off x="2971800" y="5181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3962400" y="5943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26" idx="0"/>
          </p:cNvCxnSpPr>
          <p:nvPr/>
        </p:nvCxnSpPr>
        <p:spPr>
          <a:xfrm rot="5400000" flipH="1" flipV="1">
            <a:off x="5334794" y="3810000"/>
            <a:ext cx="608806" cy="79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2743200" y="27432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Identificazione del problema aperto/opportunità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2743200" y="4114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Valutazione e selezione dei problemi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2743200" y="55626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Definizione delle radici del problema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5029200" y="55626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Identificazione delle soluzioni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otenziali aperte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5029200" y="4114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Valutazione e  selezione delle soluzioni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5029200" y="27432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Definizione chiara di  soluzione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otenziale</a:t>
            </a:r>
            <a:endParaRPr lang="it-IT" sz="1100" b="1" dirty="0">
              <a:latin typeface="Times"/>
              <a:cs typeface="Times"/>
            </a:endParaRPr>
          </a:p>
        </p:txBody>
      </p:sp>
      <p:cxnSp>
        <p:nvCxnSpPr>
          <p:cNvPr id="59" name="Connettore 2 58"/>
          <p:cNvCxnSpPr/>
          <p:nvPr/>
        </p:nvCxnSpPr>
        <p:spPr>
          <a:xfrm flipV="1">
            <a:off x="6248400" y="2363788"/>
            <a:ext cx="914400" cy="455612"/>
          </a:xfrm>
          <a:prstGeom prst="straightConnector1">
            <a:avLst/>
          </a:prstGeom>
          <a:ln w="25400" cap="flat" cmpd="sng" algn="ctr">
            <a:solidFill>
              <a:schemeClr val="accent3">
                <a:alpha val="37000"/>
              </a:schemeClr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0" name="Ovale 59"/>
          <p:cNvSpPr/>
          <p:nvPr/>
        </p:nvSpPr>
        <p:spPr>
          <a:xfrm>
            <a:off x="2514600" y="25908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1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1" name="Ovale 60"/>
          <p:cNvSpPr/>
          <p:nvPr/>
        </p:nvSpPr>
        <p:spPr>
          <a:xfrm>
            <a:off x="2590800" y="40386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2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2" name="Ovale 61"/>
          <p:cNvSpPr/>
          <p:nvPr/>
        </p:nvSpPr>
        <p:spPr>
          <a:xfrm>
            <a:off x="2590800" y="5410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4800600" y="5410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4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4876800" y="3962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5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4800600" y="25908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6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1143000" y="609600"/>
            <a:ext cx="7315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b="1" dirty="0" smtClean="0">
                <a:solidFill>
                  <a:srgbClr val="800000"/>
                </a:solidFill>
                <a:latin typeface="Times"/>
                <a:cs typeface="Times"/>
              </a:rPr>
              <a:t>Il processo di ideazione – Flessibilità della fase iniziale</a:t>
            </a:r>
            <a:endParaRPr lang="it-IT" sz="21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43" name="Rettangolo arrotondato 42"/>
          <p:cNvSpPr/>
          <p:nvPr/>
        </p:nvSpPr>
        <p:spPr>
          <a:xfrm>
            <a:off x="7162800" y="1981200"/>
            <a:ext cx="1369640" cy="7620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25000"/>
                </a:schemeClr>
              </a:gs>
              <a:gs pos="35000">
                <a:schemeClr val="accent3">
                  <a:tint val="37000"/>
                  <a:satMod val="300000"/>
                  <a:alpha val="25000"/>
                </a:schemeClr>
              </a:gs>
              <a:gs pos="100000">
                <a:schemeClr val="accent3">
                  <a:tint val="15000"/>
                  <a:satMod val="350000"/>
                  <a:alpha val="2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chemeClr val="bg1">
                    <a:lumMod val="65000"/>
                  </a:schemeClr>
                </a:solidFill>
                <a:latin typeface="Times"/>
                <a:cs typeface="Times"/>
              </a:rPr>
              <a:t>Implementazione</a:t>
            </a:r>
            <a:endParaRPr lang="it-IT" sz="1100" b="1">
              <a:solidFill>
                <a:schemeClr val="bg1">
                  <a:lumMod val="65000"/>
                </a:schemeClr>
              </a:solidFill>
              <a:latin typeface="Times"/>
              <a:cs typeface="Times"/>
            </a:endParaRPr>
          </a:p>
        </p:txBody>
      </p:sp>
      <p:sp>
        <p:nvSpPr>
          <p:cNvPr id="47" name="Ovale 46"/>
          <p:cNvSpPr/>
          <p:nvPr/>
        </p:nvSpPr>
        <p:spPr>
          <a:xfrm>
            <a:off x="7010400" y="1828800"/>
            <a:ext cx="381000" cy="3048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7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3886200" y="2133600"/>
            <a:ext cx="108074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700" b="1" smtClean="0">
                <a:solidFill>
                  <a:srgbClr val="800000"/>
                </a:solidFill>
                <a:latin typeface="Times"/>
                <a:cs typeface="Times"/>
              </a:rPr>
              <a:t>Ideazione</a:t>
            </a:r>
            <a:endParaRPr lang="it-IT" sz="1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72" name="Rettangolo 71"/>
          <p:cNvSpPr/>
          <p:nvPr/>
        </p:nvSpPr>
        <p:spPr>
          <a:xfrm>
            <a:off x="381000" y="9906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>
                <a:latin typeface="Times"/>
                <a:cs typeface="Times"/>
              </a:rPr>
              <a:t>Non è obbligatorio seguire tutti i punti. I </a:t>
            </a:r>
            <a:r>
              <a:rPr lang="it-IT" sz="1500" i="1" dirty="0" err="1" smtClean="0">
                <a:latin typeface="Times"/>
                <a:cs typeface="Times"/>
              </a:rPr>
              <a:t>problem</a:t>
            </a:r>
            <a:r>
              <a:rPr lang="it-IT" sz="1500" i="1" dirty="0" smtClean="0">
                <a:latin typeface="Times"/>
                <a:cs typeface="Times"/>
              </a:rPr>
              <a:t> </a:t>
            </a:r>
            <a:r>
              <a:rPr lang="it-IT" sz="1500" i="1" dirty="0" err="1" smtClean="0">
                <a:latin typeface="Times"/>
                <a:cs typeface="Times"/>
              </a:rPr>
              <a:t>solvers</a:t>
            </a:r>
            <a:r>
              <a:rPr lang="it-IT" sz="1500" dirty="0" smtClean="0">
                <a:latin typeface="Times"/>
                <a:cs typeface="Times"/>
              </a:rPr>
              <a:t> possono entrare nella sequenza in qualsiasi punto desiderino. Per esempio possono aver identificato diversi problemi e hanno la necessità di entrare al punto 2 per poter fare la valutazione e la selezione; oppure possono aver già un problema ben definito e dunque hanno bisogno di entrare solo al punto 4, e così via.</a:t>
            </a:r>
            <a:endParaRPr lang="it-IT" sz="1500" dirty="0">
              <a:latin typeface="Times"/>
              <a:cs typeface="Times"/>
            </a:endParaRPr>
          </a:p>
        </p:txBody>
      </p:sp>
      <p:sp>
        <p:nvSpPr>
          <p:cNvPr id="32" name="Fumetto 3 31"/>
          <p:cNvSpPr/>
          <p:nvPr/>
        </p:nvSpPr>
        <p:spPr>
          <a:xfrm>
            <a:off x="0" y="2590800"/>
            <a:ext cx="2133600" cy="1143000"/>
          </a:xfrm>
          <a:prstGeom prst="wedgeEllipseCallout">
            <a:avLst>
              <a:gd name="adj1" fmla="val 76666"/>
              <a:gd name="adj2" fmla="val -3211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Per coloro che hanno bisogno o vogliono identificare i problemi con cui partire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33" name="Fumetto 3 32"/>
          <p:cNvSpPr/>
          <p:nvPr/>
        </p:nvSpPr>
        <p:spPr>
          <a:xfrm>
            <a:off x="228600" y="3962400"/>
            <a:ext cx="1905000" cy="1143000"/>
          </a:xfrm>
          <a:prstGeom prst="wedgeEllipseCallout">
            <a:avLst>
              <a:gd name="adj1" fmla="val 79529"/>
              <a:gd name="adj2" fmla="val -3279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Per coloro che hanno già identificato i problemi e vogliono selezionarli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34" name="Fumetto 3 33"/>
          <p:cNvSpPr/>
          <p:nvPr/>
        </p:nvSpPr>
        <p:spPr>
          <a:xfrm>
            <a:off x="228600" y="5410200"/>
            <a:ext cx="1905000" cy="1143000"/>
          </a:xfrm>
          <a:prstGeom prst="wedgeEllipseCallout">
            <a:avLst>
              <a:gd name="adj1" fmla="val 79529"/>
              <a:gd name="adj2" fmla="val -3279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Per coloro che hanno selezionato un problema e hanno la necessità di definirne le radici.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35" name="Fumetto 3 34"/>
          <p:cNvSpPr/>
          <p:nvPr/>
        </p:nvSpPr>
        <p:spPr>
          <a:xfrm>
            <a:off x="6781800" y="5410200"/>
            <a:ext cx="2182688" cy="1066800"/>
          </a:xfrm>
          <a:prstGeom prst="wedgeEllipseCallout">
            <a:avLst>
              <a:gd name="adj1" fmla="val -87970"/>
              <a:gd name="adj2" fmla="val -226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Per coloro che devono identificare soluzioni potenziali ad un problema ben definito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36" name="Fumetto 3 35"/>
          <p:cNvSpPr/>
          <p:nvPr/>
        </p:nvSpPr>
        <p:spPr>
          <a:xfrm>
            <a:off x="6781800" y="4191000"/>
            <a:ext cx="2362200" cy="990600"/>
          </a:xfrm>
          <a:prstGeom prst="wedgeEllipseCallout">
            <a:avLst>
              <a:gd name="adj1" fmla="val -90833"/>
              <a:gd name="adj2" fmla="val -2583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Per coloro che hanno già identificato soluzioni potenziali e ne devono fare una selezione</a:t>
            </a:r>
            <a:endParaRPr lang="it-IT" sz="1200">
              <a:latin typeface="Times"/>
              <a:cs typeface="Times"/>
            </a:endParaRPr>
          </a:p>
        </p:txBody>
      </p:sp>
      <p:sp>
        <p:nvSpPr>
          <p:cNvPr id="37" name="Fumetto 3 36"/>
          <p:cNvSpPr/>
          <p:nvPr/>
        </p:nvSpPr>
        <p:spPr>
          <a:xfrm>
            <a:off x="6781800" y="2708920"/>
            <a:ext cx="1905000" cy="1253480"/>
          </a:xfrm>
          <a:prstGeom prst="wedgeEllipseCallout">
            <a:avLst>
              <a:gd name="adj1" fmla="val -87970"/>
              <a:gd name="adj2" fmla="val -226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Per coloro che hanno selezionato una soluzione potenziale e hanno bisogno di un piano ben defiinito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tangolo arrotondato 44"/>
          <p:cNvSpPr/>
          <p:nvPr/>
        </p:nvSpPr>
        <p:spPr>
          <a:xfrm>
            <a:off x="1447800" y="2209800"/>
            <a:ext cx="5334000" cy="44196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10000"/>
                </a:schemeClr>
              </a:gs>
              <a:gs pos="35000">
                <a:schemeClr val="accent3">
                  <a:tint val="37000"/>
                  <a:satMod val="300000"/>
                  <a:alpha val="10000"/>
                </a:schemeClr>
              </a:gs>
              <a:gs pos="100000">
                <a:schemeClr val="accent3">
                  <a:tint val="15000"/>
                  <a:satMod val="350000"/>
                  <a:alpha val="1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2 14"/>
          <p:cNvCxnSpPr>
            <a:stCxn id="22" idx="2"/>
          </p:cNvCxnSpPr>
          <p:nvPr/>
        </p:nvCxnSpPr>
        <p:spPr>
          <a:xfrm rot="5400000">
            <a:off x="2743200" y="3810000"/>
            <a:ext cx="60960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26" idx="2"/>
          </p:cNvCxnSpPr>
          <p:nvPr/>
        </p:nvCxnSpPr>
        <p:spPr>
          <a:xfrm rot="16200000" flipV="1">
            <a:off x="4991894" y="5218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endCxn id="24" idx="0"/>
          </p:cNvCxnSpPr>
          <p:nvPr/>
        </p:nvCxnSpPr>
        <p:spPr>
          <a:xfrm rot="5400000">
            <a:off x="2667000" y="5181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3657600" y="5943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26" idx="0"/>
          </p:cNvCxnSpPr>
          <p:nvPr/>
        </p:nvCxnSpPr>
        <p:spPr>
          <a:xfrm rot="5400000" flipH="1" flipV="1">
            <a:off x="5029994" y="3810000"/>
            <a:ext cx="608806" cy="79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2438400" y="27432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Identificazione del problema aperto/opportunità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2438400" y="4114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Valutazione e selezione dei problemi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2438400" y="55626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  <a:latin typeface="Times"/>
                <a:cs typeface="Times"/>
              </a:rPr>
              <a:t>Definizione delle radici del problema</a:t>
            </a:r>
            <a:endParaRPr lang="it-IT" sz="11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4724400" y="55626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Identificazione delle soluzioni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otenziali aperte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4724400" y="41148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Valutazione e  selezione delle soluzioni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otenziali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4724400" y="2743200"/>
            <a:ext cx="12192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latin typeface="Times"/>
                <a:cs typeface="Times"/>
              </a:rPr>
              <a:t>Definizione chiara di  soluzione </a:t>
            </a:r>
            <a:r>
              <a:rPr lang="it-IT" sz="1100" b="1" dirty="0">
                <a:latin typeface="Times"/>
                <a:cs typeface="Times"/>
              </a:rPr>
              <a:t>p</a:t>
            </a:r>
            <a:r>
              <a:rPr lang="it-IT" sz="1100" b="1" dirty="0" smtClean="0">
                <a:latin typeface="Times"/>
                <a:cs typeface="Times"/>
              </a:rPr>
              <a:t>otenziale</a:t>
            </a:r>
            <a:endParaRPr lang="it-IT" sz="1100" b="1" dirty="0">
              <a:latin typeface="Times"/>
              <a:cs typeface="Times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7315200" y="2743200"/>
            <a:ext cx="1361256" cy="7620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16000"/>
                </a:schemeClr>
              </a:gs>
              <a:gs pos="35000">
                <a:schemeClr val="accent3">
                  <a:tint val="37000"/>
                  <a:satMod val="300000"/>
                  <a:alpha val="16000"/>
                </a:schemeClr>
              </a:gs>
              <a:gs pos="100000">
                <a:schemeClr val="accent3">
                  <a:tint val="15000"/>
                  <a:satMod val="350000"/>
                  <a:alpha val="16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50000"/>
                <a:alpha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rgbClr val="A6A6A6"/>
                </a:solidFill>
                <a:latin typeface="Times"/>
                <a:cs typeface="Times"/>
              </a:rPr>
              <a:t>Implementazione</a:t>
            </a:r>
            <a:endParaRPr lang="it-IT" sz="1100">
              <a:solidFill>
                <a:srgbClr val="A6A6A6"/>
              </a:solidFill>
              <a:latin typeface="Times"/>
              <a:cs typeface="Times"/>
            </a:endParaRPr>
          </a:p>
        </p:txBody>
      </p:sp>
      <p:grpSp>
        <p:nvGrpSpPr>
          <p:cNvPr id="2" name="Gruppo 55"/>
          <p:cNvGrpSpPr/>
          <p:nvPr/>
        </p:nvGrpSpPr>
        <p:grpSpPr>
          <a:xfrm rot="16200000" flipH="1" flipV="1">
            <a:off x="533400" y="4267200"/>
            <a:ext cx="3200400" cy="609600"/>
            <a:chOff x="2894806" y="3810000"/>
            <a:chExt cx="1600994" cy="534194"/>
          </a:xfrm>
        </p:grpSpPr>
        <p:cxnSp>
          <p:nvCxnSpPr>
            <p:cNvPr id="57" name="Connettore 4 46"/>
            <p:cNvCxnSpPr/>
            <p:nvPr/>
          </p:nvCxnSpPr>
          <p:spPr>
            <a:xfrm rot="5400000">
              <a:off x="3429000" y="3276600"/>
              <a:ext cx="533400" cy="1600200"/>
            </a:xfrm>
            <a:prstGeom prst="bentConnector2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8" name="Connettore 2 57"/>
            <p:cNvCxnSpPr/>
            <p:nvPr/>
          </p:nvCxnSpPr>
          <p:spPr>
            <a:xfrm rot="5400000" flipH="1" flipV="1">
              <a:off x="2628900" y="4076700"/>
              <a:ext cx="533400" cy="1588"/>
            </a:xfrm>
            <a:prstGeom prst="straightConnector1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grpSp>
        <p:nvGrpSpPr>
          <p:cNvPr id="3" name="Gruppo 55"/>
          <p:cNvGrpSpPr/>
          <p:nvPr/>
        </p:nvGrpSpPr>
        <p:grpSpPr>
          <a:xfrm rot="16200000">
            <a:off x="4724400" y="4343400"/>
            <a:ext cx="3048000" cy="609600"/>
            <a:chOff x="2894806" y="3810000"/>
            <a:chExt cx="1600994" cy="534194"/>
          </a:xfrm>
        </p:grpSpPr>
        <p:cxnSp>
          <p:nvCxnSpPr>
            <p:cNvPr id="48" name="Connettore 4 46"/>
            <p:cNvCxnSpPr/>
            <p:nvPr/>
          </p:nvCxnSpPr>
          <p:spPr>
            <a:xfrm rot="5400000">
              <a:off x="3429000" y="3276600"/>
              <a:ext cx="533400" cy="1600200"/>
            </a:xfrm>
            <a:prstGeom prst="bentConnector2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9" name="Connettore 2 48"/>
            <p:cNvCxnSpPr/>
            <p:nvPr/>
          </p:nvCxnSpPr>
          <p:spPr>
            <a:xfrm rot="5400000" flipH="1" flipV="1">
              <a:off x="2628900" y="4076700"/>
              <a:ext cx="533400" cy="1588"/>
            </a:xfrm>
            <a:prstGeom prst="straightConnector1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grpSp>
        <p:nvGrpSpPr>
          <p:cNvPr id="4" name="Gruppo 55"/>
          <p:cNvGrpSpPr/>
          <p:nvPr/>
        </p:nvGrpSpPr>
        <p:grpSpPr>
          <a:xfrm flipV="1">
            <a:off x="3048000" y="2438400"/>
            <a:ext cx="2286000" cy="304800"/>
            <a:chOff x="2894806" y="3810000"/>
            <a:chExt cx="1600994" cy="534194"/>
          </a:xfrm>
        </p:grpSpPr>
        <p:cxnSp>
          <p:nvCxnSpPr>
            <p:cNvPr id="55" name="Connettore 4 46"/>
            <p:cNvCxnSpPr/>
            <p:nvPr/>
          </p:nvCxnSpPr>
          <p:spPr>
            <a:xfrm rot="5400000">
              <a:off x="3429000" y="3276600"/>
              <a:ext cx="533400" cy="1600200"/>
            </a:xfrm>
            <a:prstGeom prst="bentConnector2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6" name="Connettore 2 55"/>
            <p:cNvCxnSpPr/>
            <p:nvPr/>
          </p:nvCxnSpPr>
          <p:spPr>
            <a:xfrm rot="5400000" flipH="1" flipV="1">
              <a:off x="2628900" y="4076700"/>
              <a:ext cx="533400" cy="1588"/>
            </a:xfrm>
            <a:prstGeom prst="straightConnector1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59" name="Connettore 2 58"/>
          <p:cNvCxnSpPr/>
          <p:nvPr/>
        </p:nvCxnSpPr>
        <p:spPr>
          <a:xfrm>
            <a:off x="5943600" y="2971800"/>
            <a:ext cx="1371600" cy="1588"/>
          </a:xfrm>
          <a:prstGeom prst="straightConnector1">
            <a:avLst/>
          </a:prstGeom>
          <a:ln w="25400" cap="flat" cmpd="sng" algn="ctr">
            <a:solidFill>
              <a:schemeClr val="accent3">
                <a:alpha val="28000"/>
              </a:schemeClr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0" name="Ovale 59"/>
          <p:cNvSpPr/>
          <p:nvPr/>
        </p:nvSpPr>
        <p:spPr>
          <a:xfrm>
            <a:off x="2209800" y="25908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1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1" name="Ovale 60"/>
          <p:cNvSpPr/>
          <p:nvPr/>
        </p:nvSpPr>
        <p:spPr>
          <a:xfrm>
            <a:off x="2286000" y="40386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2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2" name="Ovale 61"/>
          <p:cNvSpPr/>
          <p:nvPr/>
        </p:nvSpPr>
        <p:spPr>
          <a:xfrm>
            <a:off x="2286000" y="5410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3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4495800" y="54102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4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4572000" y="39624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5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4495800" y="2590800"/>
            <a:ext cx="3810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6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6" name="Ovale 65"/>
          <p:cNvSpPr/>
          <p:nvPr/>
        </p:nvSpPr>
        <p:spPr>
          <a:xfrm>
            <a:off x="7162800" y="2590800"/>
            <a:ext cx="406400" cy="30480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7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1219200" y="533400"/>
            <a:ext cx="7620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b="1" dirty="0" smtClean="0">
                <a:solidFill>
                  <a:srgbClr val="800000"/>
                </a:solidFill>
                <a:latin typeface="Times"/>
                <a:cs typeface="Times"/>
              </a:rPr>
              <a:t>Il processo di ideazione – Molteplici percorsi di feedback</a:t>
            </a:r>
          </a:p>
        </p:txBody>
      </p:sp>
      <p:cxnSp>
        <p:nvCxnSpPr>
          <p:cNvPr id="35" name="Connettore 4 46"/>
          <p:cNvCxnSpPr>
            <a:stCxn id="28" idx="0"/>
          </p:cNvCxnSpPr>
          <p:nvPr/>
        </p:nvCxnSpPr>
        <p:spPr>
          <a:xfrm rot="16200000" flipV="1">
            <a:off x="7122114" y="1869486"/>
            <a:ext cx="304800" cy="1442628"/>
          </a:xfrm>
          <a:prstGeom prst="bentConnector2">
            <a:avLst/>
          </a:prstGeom>
          <a:ln w="3175" cap="flat" cmpd="sng" algn="ctr">
            <a:solidFill>
              <a:srgbClr val="FF0000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grpSp>
        <p:nvGrpSpPr>
          <p:cNvPr id="37" name="Gruppo 55"/>
          <p:cNvGrpSpPr/>
          <p:nvPr/>
        </p:nvGrpSpPr>
        <p:grpSpPr>
          <a:xfrm rot="16200000">
            <a:off x="4838700" y="4381500"/>
            <a:ext cx="2514600" cy="304800"/>
            <a:chOff x="2894806" y="3810000"/>
            <a:chExt cx="1600994" cy="534194"/>
          </a:xfrm>
        </p:grpSpPr>
        <p:cxnSp>
          <p:nvCxnSpPr>
            <p:cNvPr id="38" name="Connettore 4 46"/>
            <p:cNvCxnSpPr/>
            <p:nvPr/>
          </p:nvCxnSpPr>
          <p:spPr>
            <a:xfrm rot="5400000">
              <a:off x="3429000" y="3276600"/>
              <a:ext cx="533400" cy="1600200"/>
            </a:xfrm>
            <a:prstGeom prst="bentConnector2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39" name="Connettore 2 38"/>
            <p:cNvCxnSpPr/>
            <p:nvPr/>
          </p:nvCxnSpPr>
          <p:spPr>
            <a:xfrm rot="5400000" flipH="1" flipV="1">
              <a:off x="2628900" y="4076700"/>
              <a:ext cx="533400" cy="1588"/>
            </a:xfrm>
            <a:prstGeom prst="straightConnector1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grpSp>
        <p:nvGrpSpPr>
          <p:cNvPr id="40" name="Gruppo 55"/>
          <p:cNvGrpSpPr/>
          <p:nvPr/>
        </p:nvGrpSpPr>
        <p:grpSpPr>
          <a:xfrm rot="5400000">
            <a:off x="952500" y="4381500"/>
            <a:ext cx="2667000" cy="304800"/>
            <a:chOff x="2894806" y="3810000"/>
            <a:chExt cx="1600994" cy="534194"/>
          </a:xfrm>
        </p:grpSpPr>
        <p:cxnSp>
          <p:nvCxnSpPr>
            <p:cNvPr id="41" name="Connettore 4 46"/>
            <p:cNvCxnSpPr/>
            <p:nvPr/>
          </p:nvCxnSpPr>
          <p:spPr>
            <a:xfrm rot="5400000">
              <a:off x="3429000" y="3276600"/>
              <a:ext cx="533400" cy="1600200"/>
            </a:xfrm>
            <a:prstGeom prst="bentConnector2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2" name="Connettore 2 41"/>
            <p:cNvCxnSpPr/>
            <p:nvPr/>
          </p:nvCxnSpPr>
          <p:spPr>
            <a:xfrm rot="5400000" flipH="1" flipV="1">
              <a:off x="2628900" y="4076700"/>
              <a:ext cx="533400" cy="1588"/>
            </a:xfrm>
            <a:prstGeom prst="straightConnector1">
              <a:avLst/>
            </a:prstGeom>
            <a:ln w="3175" cap="flat" cmpd="sng" algn="ctr">
              <a:solidFill>
                <a:srgbClr val="FF0000"/>
              </a:solidFill>
              <a:prstDash val="dashDot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sp>
        <p:nvSpPr>
          <p:cNvPr id="43" name="Rettangolo 42"/>
          <p:cNvSpPr/>
          <p:nvPr/>
        </p:nvSpPr>
        <p:spPr>
          <a:xfrm>
            <a:off x="762000" y="1066800"/>
            <a:ext cx="7772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>
                <a:latin typeface="Times"/>
                <a:cs typeface="Times"/>
              </a:rPr>
              <a:t>I punti nell’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ideazione </a:t>
            </a:r>
            <a:r>
              <a:rPr lang="it-IT" sz="1500" dirty="0" smtClean="0">
                <a:latin typeface="Times"/>
                <a:cs typeface="Times"/>
              </a:rPr>
              <a:t>e nella soluzione di problemi non costituiscono una semplice sequenza lineare. Come mostra la linea rossa ci sono ad ogni fase dei percorsi di feedback che, qualora sia necessario o conveniente, possono ricondurre il processo a fasi precedenti. La figura mostra anche il percorso di feedback dall’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implementazione </a:t>
            </a:r>
            <a:r>
              <a:rPr lang="it-IT" sz="1500" dirty="0" smtClean="0">
                <a:latin typeface="Times"/>
                <a:cs typeface="Times"/>
              </a:rPr>
              <a:t>(</a:t>
            </a:r>
            <a:r>
              <a:rPr lang="it-IT" sz="1500" dirty="0" err="1" smtClean="0">
                <a:latin typeface="Times"/>
                <a:cs typeface="Times"/>
              </a:rPr>
              <a:t>step</a:t>
            </a:r>
            <a:r>
              <a:rPr lang="it-IT" sz="1500" dirty="0" smtClean="0">
                <a:latin typeface="Times"/>
                <a:cs typeface="Times"/>
              </a:rPr>
              <a:t> 7) all’</a:t>
            </a:r>
            <a:r>
              <a:rPr lang="it-IT" sz="1500" b="1" dirty="0" smtClean="0">
                <a:solidFill>
                  <a:srgbClr val="800000"/>
                </a:solidFill>
                <a:latin typeface="Times"/>
                <a:cs typeface="Times"/>
              </a:rPr>
              <a:t>ideazione </a:t>
            </a:r>
            <a:r>
              <a:rPr lang="it-IT" sz="1500" dirty="0" smtClean="0">
                <a:latin typeface="Times"/>
                <a:cs typeface="Times"/>
              </a:rPr>
              <a:t>(</a:t>
            </a:r>
            <a:r>
              <a:rPr lang="it-IT" sz="1500" dirty="0" err="1">
                <a:latin typeface="Times"/>
                <a:cs typeface="Times"/>
              </a:rPr>
              <a:t>s</a:t>
            </a:r>
            <a:r>
              <a:rPr lang="it-IT" sz="1500" dirty="0" err="1" smtClean="0">
                <a:latin typeface="Times"/>
                <a:cs typeface="Times"/>
              </a:rPr>
              <a:t>tep</a:t>
            </a:r>
            <a:r>
              <a:rPr lang="it-IT" sz="1500" dirty="0" smtClean="0">
                <a:latin typeface="Times"/>
                <a:cs typeface="Times"/>
              </a:rPr>
              <a:t> da 1 a 6)</a:t>
            </a:r>
            <a:endParaRPr lang="it-IT" sz="1500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3733800" y="6248400"/>
            <a:ext cx="108074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700" b="1" smtClean="0">
                <a:solidFill>
                  <a:srgbClr val="800000"/>
                </a:solidFill>
                <a:latin typeface="Times"/>
                <a:cs typeface="Times"/>
              </a:rPr>
              <a:t>Ideazione</a:t>
            </a:r>
            <a:endParaRPr lang="it-IT" sz="17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7875</TotalTime>
  <Words>1638</Words>
  <Application>Microsoft Office PowerPoint</Application>
  <PresentationFormat>Presentazione su schermo (4:3)</PresentationFormat>
  <Paragraphs>165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Grazia</cp:lastModifiedBy>
  <cp:revision>480</cp:revision>
  <dcterms:created xsi:type="dcterms:W3CDTF">2013-04-19T14:07:25Z</dcterms:created>
  <dcterms:modified xsi:type="dcterms:W3CDTF">2013-04-29T10:22:22Z</dcterms:modified>
</cp:coreProperties>
</file>