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7" r:id="rId2"/>
    <p:sldId id="415" r:id="rId3"/>
    <p:sldId id="419" r:id="rId4"/>
    <p:sldId id="416" r:id="rId5"/>
    <p:sldId id="420" r:id="rId6"/>
    <p:sldId id="388" r:id="rId7"/>
    <p:sldId id="354" r:id="rId8"/>
    <p:sldId id="399" r:id="rId9"/>
    <p:sldId id="389" r:id="rId10"/>
    <p:sldId id="402" r:id="rId11"/>
    <p:sldId id="400" r:id="rId12"/>
    <p:sldId id="403" r:id="rId13"/>
    <p:sldId id="401" r:id="rId14"/>
    <p:sldId id="404" r:id="rId15"/>
    <p:sldId id="390" r:id="rId16"/>
    <p:sldId id="408" r:id="rId17"/>
    <p:sldId id="405" r:id="rId18"/>
    <p:sldId id="409" r:id="rId19"/>
    <p:sldId id="406" r:id="rId20"/>
    <p:sldId id="410" r:id="rId21"/>
    <p:sldId id="411" r:id="rId22"/>
    <p:sldId id="412" r:id="rId23"/>
    <p:sldId id="413" r:id="rId24"/>
    <p:sldId id="414" r:id="rId25"/>
  </p:sldIdLst>
  <p:sldSz cx="9144000" cy="6858000" type="screen4x3"/>
  <p:notesSz cx="6858000" cy="9144000"/>
  <p:custDataLst>
    <p:tags r:id="rId2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FF50"/>
    <a:srgbClr val="35D74F"/>
    <a:srgbClr val="60D735"/>
    <a:srgbClr val="0BFFA9"/>
    <a:srgbClr val="109407"/>
    <a:srgbClr val="4FD71F"/>
    <a:srgbClr val="08E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6" d="100"/>
          <a:sy n="76" d="100"/>
        </p:scale>
        <p:origin x="-120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53134-C31E-B14A-B91B-EB6445119C97}" type="datetimeFigureOut">
              <a:rPr lang="it-IT" smtClean="0"/>
              <a:pPr/>
              <a:t>29/04/2013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997F6-F01B-F14E-9E17-1A0CBD1BE9BC}" type="slidenum">
              <a:rPr lang="it-IT" smtClean="0"/>
              <a:pPr/>
              <a:t>‹N›</a:t>
            </a:fld>
            <a:endParaRPr lang="it-IT"/>
          </a:p>
        </p:txBody>
      </p:sp>
    </p:spTree>
    <p:extLst>
      <p:ext uri="{BB962C8B-B14F-4D97-AF65-F5344CB8AC3E}">
        <p14:creationId xmlns:p14="http://schemas.microsoft.com/office/powerpoint/2010/main" val="2149332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8</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18</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19</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14</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15</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652997F6-F01B-F14E-9E17-1A0CBD1BE9BC}"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29/04/2013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2A92-00BD-4BAD-A02D-B05B4CC5B5ED}" type="datetimeFigureOut">
              <a:rPr lang="it-IT" smtClean="0"/>
              <a:pPr/>
              <a:t>29/04/2013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E8AC-4814-45D4-BA23-854D0978FE7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44.jpeg"/><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53.gif"/><Relationship Id="rId13" Type="http://schemas.openxmlformats.org/officeDocument/2006/relationships/image" Target="../media/image58.jpeg"/><Relationship Id="rId3" Type="http://schemas.openxmlformats.org/officeDocument/2006/relationships/image" Target="../media/image47.jpe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5" Type="http://schemas.openxmlformats.org/officeDocument/2006/relationships/image" Target="../media/image7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jpe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jpeg"/><Relationship Id="rId15" Type="http://schemas.openxmlformats.org/officeDocument/2006/relationships/image" Target="../media/image8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 Id="rId14" Type="http://schemas.openxmlformats.org/officeDocument/2006/relationships/image" Target="../media/image88.jpeg"/></Relationships>
</file>

<file path=ppt/slides/_rels/slide2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arrotondato 21"/>
          <p:cNvSpPr/>
          <p:nvPr/>
        </p:nvSpPr>
        <p:spPr>
          <a:xfrm>
            <a:off x="1043608" y="5013176"/>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latin typeface="Times"/>
              <a:cs typeface="Times"/>
            </a:endParaRPr>
          </a:p>
        </p:txBody>
      </p:sp>
      <p:sp>
        <p:nvSpPr>
          <p:cNvPr id="60" name="Ovale 59"/>
          <p:cNvSpPr/>
          <p:nvPr/>
        </p:nvSpPr>
        <p:spPr>
          <a:xfrm>
            <a:off x="899592" y="4797152"/>
            <a:ext cx="381000" cy="38025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67" name="CasellaDiTesto 66"/>
          <p:cNvSpPr txBox="1"/>
          <p:nvPr/>
        </p:nvSpPr>
        <p:spPr>
          <a:xfrm>
            <a:off x="2057400" y="1752600"/>
            <a:ext cx="5562600" cy="1061829"/>
          </a:xfrm>
          <a:prstGeom prst="rect">
            <a:avLst/>
          </a:prstGeom>
          <a:noFill/>
        </p:spPr>
        <p:txBody>
          <a:bodyPr wrap="square" rtlCol="0">
            <a:spAutoFit/>
          </a:bodyPr>
          <a:lstStyle/>
          <a:p>
            <a:pPr algn="ctr"/>
            <a:r>
              <a:rPr lang="en-GB" sz="2100" b="1" dirty="0" err="1" smtClean="0">
                <a:solidFill>
                  <a:srgbClr val="800000"/>
                </a:solidFill>
                <a:latin typeface="Times"/>
                <a:cs typeface="Times"/>
              </a:rPr>
              <a:t>Identificazione</a:t>
            </a:r>
            <a:r>
              <a:rPr lang="en-GB" sz="2100" b="1" dirty="0" smtClean="0">
                <a:solidFill>
                  <a:srgbClr val="800000"/>
                </a:solidFill>
                <a:latin typeface="Times"/>
                <a:cs typeface="Times"/>
              </a:rPr>
              <a:t> </a:t>
            </a:r>
            <a:r>
              <a:rPr lang="en-GB" sz="2100" b="1" dirty="0" err="1" smtClean="0">
                <a:solidFill>
                  <a:srgbClr val="800000"/>
                </a:solidFill>
                <a:latin typeface="Times"/>
                <a:cs typeface="Times"/>
              </a:rPr>
              <a:t>aperta</a:t>
            </a:r>
            <a:r>
              <a:rPr lang="en-GB" sz="2100" b="1" dirty="0" smtClean="0">
                <a:solidFill>
                  <a:srgbClr val="800000"/>
                </a:solidFill>
                <a:latin typeface="Times"/>
                <a:cs typeface="Times"/>
              </a:rPr>
              <a:t> </a:t>
            </a:r>
            <a:r>
              <a:rPr lang="en-GB" sz="2100" b="1" dirty="0" err="1" smtClean="0">
                <a:solidFill>
                  <a:srgbClr val="800000"/>
                </a:solidFill>
                <a:latin typeface="Times"/>
                <a:cs typeface="Times"/>
              </a:rPr>
              <a:t>dei</a:t>
            </a:r>
            <a:r>
              <a:rPr lang="en-GB" sz="2100" b="1" dirty="0" smtClean="0">
                <a:solidFill>
                  <a:srgbClr val="800000"/>
                </a:solidFill>
                <a:latin typeface="Times"/>
                <a:cs typeface="Times"/>
              </a:rPr>
              <a:t> </a:t>
            </a:r>
            <a:r>
              <a:rPr lang="en-GB" sz="2100" b="1" dirty="0" err="1" smtClean="0">
                <a:solidFill>
                  <a:srgbClr val="800000"/>
                </a:solidFill>
                <a:latin typeface="Times"/>
                <a:cs typeface="Times"/>
              </a:rPr>
              <a:t>p</a:t>
            </a:r>
            <a:r>
              <a:rPr lang="en-GB" sz="2100" b="1" dirty="0" err="1" smtClean="0">
                <a:solidFill>
                  <a:srgbClr val="800000"/>
                </a:solidFill>
                <a:latin typeface="Times"/>
                <a:cs typeface="Times"/>
              </a:rPr>
              <a:t>roblemi</a:t>
            </a:r>
            <a:r>
              <a:rPr lang="en-GB" sz="2100" b="1" dirty="0" smtClean="0">
                <a:solidFill>
                  <a:srgbClr val="800000"/>
                </a:solidFill>
                <a:latin typeface="Times"/>
                <a:cs typeface="Times"/>
              </a:rPr>
              <a:t>/</a:t>
            </a:r>
            <a:r>
              <a:rPr lang="en-GB" sz="2100" b="1" dirty="0" err="1" smtClean="0">
                <a:solidFill>
                  <a:srgbClr val="800000"/>
                </a:solidFill>
                <a:latin typeface="Times"/>
                <a:cs typeface="Times"/>
              </a:rPr>
              <a:t>opportunità</a:t>
            </a:r>
            <a:r>
              <a:rPr lang="en-GB" sz="2100" b="1" dirty="0" smtClean="0">
                <a:solidFill>
                  <a:srgbClr val="800000"/>
                </a:solidFill>
                <a:latin typeface="Times"/>
                <a:cs typeface="Times"/>
              </a:rPr>
              <a:t> </a:t>
            </a:r>
          </a:p>
          <a:p>
            <a:pPr algn="ctr"/>
            <a:r>
              <a:rPr lang="en-GB" sz="2100" b="1" dirty="0" smtClean="0">
                <a:solidFill>
                  <a:srgbClr val="800000"/>
                </a:solidFill>
                <a:latin typeface="Times"/>
                <a:cs typeface="Times"/>
              </a:rPr>
              <a:t>(</a:t>
            </a:r>
            <a:r>
              <a:rPr lang="en-GB" sz="2100" b="1" dirty="0" err="1" smtClean="0">
                <a:solidFill>
                  <a:srgbClr val="800000"/>
                </a:solidFill>
                <a:latin typeface="Times"/>
                <a:cs typeface="Times"/>
              </a:rPr>
              <a:t>Ideazione</a:t>
            </a:r>
            <a:r>
              <a:rPr lang="en-GB" sz="2100" b="1" dirty="0" smtClean="0">
                <a:solidFill>
                  <a:srgbClr val="800000"/>
                </a:solidFill>
                <a:latin typeface="Times"/>
                <a:cs typeface="Times"/>
              </a:rPr>
              <a:t>: </a:t>
            </a:r>
            <a:r>
              <a:rPr lang="en-GB" sz="2100" b="1" dirty="0" err="1" smtClean="0">
                <a:solidFill>
                  <a:srgbClr val="800000"/>
                </a:solidFill>
                <a:latin typeface="Times"/>
                <a:cs typeface="Times"/>
              </a:rPr>
              <a:t>fase</a:t>
            </a:r>
            <a:r>
              <a:rPr lang="en-GB" sz="2100" b="1" dirty="0" smtClean="0">
                <a:solidFill>
                  <a:srgbClr val="800000"/>
                </a:solidFill>
                <a:latin typeface="Times"/>
                <a:cs typeface="Times"/>
              </a:rPr>
              <a:t> 1)</a:t>
            </a:r>
            <a:endParaRPr lang="en-GB" sz="2100" b="1" dirty="0">
              <a:solidFill>
                <a:srgbClr val="800000"/>
              </a:solidFill>
              <a:latin typeface="Times"/>
              <a:cs typeface="Times"/>
            </a:endParaRPr>
          </a:p>
        </p:txBody>
      </p:sp>
      <p:sp>
        <p:nvSpPr>
          <p:cNvPr id="38" name="Ovale 37"/>
          <p:cNvSpPr/>
          <p:nvPr/>
        </p:nvSpPr>
        <p:spPr>
          <a:xfrm>
            <a:off x="1403648" y="3352801"/>
            <a:ext cx="1152128" cy="83819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err="1" smtClean="0">
                <a:latin typeface="Times"/>
                <a:cs typeface="Times"/>
              </a:rPr>
              <a:t>Risoluzione</a:t>
            </a:r>
            <a:r>
              <a:rPr lang="en-GB" sz="1000" b="1" dirty="0" smtClean="0">
                <a:latin typeface="Times"/>
                <a:cs typeface="Times"/>
              </a:rPr>
              <a:t> </a:t>
            </a:r>
            <a:r>
              <a:rPr lang="en-GB" sz="1000" b="1" dirty="0" err="1" smtClean="0">
                <a:latin typeface="Times"/>
                <a:cs typeface="Times"/>
              </a:rPr>
              <a:t>di</a:t>
            </a:r>
            <a:r>
              <a:rPr lang="en-GB" sz="1000" b="1" dirty="0" smtClean="0">
                <a:latin typeface="Times"/>
                <a:cs typeface="Times"/>
              </a:rPr>
              <a:t> </a:t>
            </a:r>
            <a:r>
              <a:rPr lang="en-GB" sz="1000" b="1" dirty="0" err="1" smtClean="0">
                <a:latin typeface="Times"/>
                <a:cs typeface="Times"/>
              </a:rPr>
              <a:t>Problemi</a:t>
            </a:r>
            <a:endParaRPr lang="en-GB" sz="1000" b="1" dirty="0">
              <a:latin typeface="Times"/>
              <a:cs typeface="Times"/>
            </a:endParaRPr>
          </a:p>
        </p:txBody>
      </p:sp>
      <p:sp>
        <p:nvSpPr>
          <p:cNvPr id="39" name="Rettangolo arrotondato 38"/>
          <p:cNvSpPr/>
          <p:nvPr/>
        </p:nvSpPr>
        <p:spPr>
          <a:xfrm>
            <a:off x="1524000" y="4191000"/>
            <a:ext cx="914400" cy="47418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latin typeface="Times"/>
              <a:cs typeface="Times"/>
            </a:endParaRPr>
          </a:p>
          <a:p>
            <a:pPr algn="ctr"/>
            <a:endParaRPr lang="en-GB" sz="1400" b="1" dirty="0" smtClean="0">
              <a:solidFill>
                <a:srgbClr val="000000"/>
              </a:solidFill>
              <a:latin typeface="Times"/>
              <a:cs typeface="Times"/>
            </a:endParaRPr>
          </a:p>
          <a:p>
            <a:pPr algn="ctr"/>
            <a:r>
              <a:rPr lang="en-GB" sz="1200" b="1" dirty="0" err="1" smtClean="0">
                <a:solidFill>
                  <a:srgbClr val="000000"/>
                </a:solidFill>
                <a:latin typeface="Times"/>
                <a:cs typeface="Times"/>
              </a:rPr>
              <a:t>Ideazione</a:t>
            </a:r>
            <a:endParaRPr lang="en-GB" sz="1200" b="1" dirty="0" smtClean="0">
              <a:solidFill>
                <a:srgbClr val="000000"/>
              </a:solidFill>
              <a:latin typeface="Times"/>
              <a:cs typeface="Times"/>
            </a:endParaRPr>
          </a:p>
          <a:p>
            <a:endParaRPr lang="en-GB" sz="1400" dirty="0" smtClean="0">
              <a:solidFill>
                <a:schemeClr val="tx1"/>
              </a:solidFill>
              <a:latin typeface="Times"/>
              <a:cs typeface="Times"/>
            </a:endParaRPr>
          </a:p>
          <a:p>
            <a:pPr algn="ctr"/>
            <a:endParaRPr lang="en-GB" sz="1400" dirty="0">
              <a:latin typeface="Times"/>
              <a:cs typeface="Times"/>
            </a:endParaRPr>
          </a:p>
        </p:txBody>
      </p:sp>
      <p:pic>
        <p:nvPicPr>
          <p:cNvPr id="10" name="Immagine 9" descr="stop-searching-for-the-next-big-thing-tips-for-building-the-best-business-for-you.jpg"/>
          <p:cNvPicPr>
            <a:picLocks noChangeAspect="1"/>
          </p:cNvPicPr>
          <p:nvPr/>
        </p:nvPicPr>
        <p:blipFill>
          <a:blip r:embed="rId2" cstate="print"/>
          <a:stretch>
            <a:fillRect/>
          </a:stretch>
        </p:blipFill>
        <p:spPr>
          <a:xfrm>
            <a:off x="3276600" y="3200400"/>
            <a:ext cx="3873500" cy="2476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981200" y="1752600"/>
            <a:ext cx="6477000" cy="2062103"/>
          </a:xfrm>
          <a:prstGeom prst="rect">
            <a:avLst/>
          </a:prstGeom>
          <a:noFill/>
        </p:spPr>
        <p:txBody>
          <a:bodyPr wrap="square" rtlCol="0">
            <a:spAutoFit/>
          </a:bodyPr>
          <a:lstStyle/>
          <a:p>
            <a:pPr indent="-342900"/>
            <a:r>
              <a:rPr lang="it-IT" sz="1600" b="1" dirty="0" smtClean="0">
                <a:solidFill>
                  <a:srgbClr val="953735"/>
                </a:solidFill>
                <a:latin typeface="Times"/>
                <a:cs typeface="Times"/>
              </a:rPr>
              <a:t>Organizzazione e Strumenti dei gruppi di discussione. </a:t>
            </a:r>
            <a:r>
              <a:rPr lang="it-IT" sz="1600" dirty="0" smtClean="0">
                <a:latin typeface="Times"/>
                <a:cs typeface="Times"/>
              </a:rPr>
              <a:t>L’organizzazione del gruppo deve assicurare che la produzione, la registrazione e </a:t>
            </a:r>
            <a:r>
              <a:rPr lang="it-IT" sz="1600" dirty="0" smtClean="0">
                <a:latin typeface="Times"/>
                <a:cs typeface="Times"/>
              </a:rPr>
              <a:t>il raggruppamento </a:t>
            </a:r>
            <a:r>
              <a:rPr lang="it-IT" sz="1600" dirty="0" smtClean="0">
                <a:latin typeface="Times"/>
                <a:cs typeface="Times"/>
              </a:rPr>
              <a:t>delle idee siano </a:t>
            </a:r>
            <a:r>
              <a:rPr lang="it-IT" sz="1600" dirty="0" smtClean="0">
                <a:latin typeface="Times"/>
                <a:cs typeface="Times"/>
              </a:rPr>
              <a:t>liberi, e </a:t>
            </a:r>
            <a:r>
              <a:rPr lang="it-IT" sz="1600" dirty="0" smtClean="0">
                <a:latin typeface="Times"/>
                <a:cs typeface="Times"/>
              </a:rPr>
              <a:t>potenzialmente portino alla generazione di una mappa delle idee</a:t>
            </a:r>
            <a:r>
              <a:rPr lang="it-IT" sz="1600" dirty="0" smtClean="0">
                <a:latin typeface="Times"/>
                <a:cs typeface="Times"/>
              </a:rPr>
              <a:t>. </a:t>
            </a:r>
            <a:r>
              <a:rPr lang="it-IT" sz="1600" dirty="0" smtClean="0">
                <a:latin typeface="Times"/>
                <a:cs typeface="Times"/>
              </a:rPr>
              <a:t>Queste attività richiedono ruoli che possono essere assunti da una o più persone nel gruppo. Ci sono molti strumenti a supporto </a:t>
            </a:r>
            <a:r>
              <a:rPr lang="it-IT" sz="1600" dirty="0" smtClean="0">
                <a:latin typeface="Times"/>
                <a:cs typeface="Times"/>
              </a:rPr>
              <a:t>di queste </a:t>
            </a:r>
            <a:r>
              <a:rPr lang="it-IT" sz="1600" dirty="0" smtClean="0">
                <a:latin typeface="Times"/>
                <a:cs typeface="Times"/>
              </a:rPr>
              <a:t>attività: dalla semplice carta e penna, a lavagne, lavagne a fogli mobili, adesivi, </a:t>
            </a:r>
            <a:r>
              <a:rPr lang="it-IT" sz="1600" dirty="0" smtClean="0">
                <a:latin typeface="Times"/>
                <a:cs typeface="Times"/>
              </a:rPr>
              <a:t>computer, </a:t>
            </a:r>
            <a:r>
              <a:rPr lang="it-IT" sz="1600" dirty="0" smtClean="0">
                <a:latin typeface="Times"/>
                <a:cs typeface="Times"/>
              </a:rPr>
              <a:t>lavagne interattive </a:t>
            </a:r>
            <a:r>
              <a:rPr lang="it-IT" sz="1600" dirty="0" err="1" smtClean="0">
                <a:latin typeface="Times"/>
                <a:cs typeface="Times"/>
              </a:rPr>
              <a:t>low-cost</a:t>
            </a:r>
            <a:r>
              <a:rPr lang="it-IT" sz="1600" dirty="0" smtClean="0">
                <a:latin typeface="Times"/>
                <a:cs typeface="Times"/>
              </a:rPr>
              <a:t>, software per mappatura mentale etc.</a:t>
            </a:r>
          </a:p>
        </p:txBody>
      </p:sp>
      <p:sp>
        <p:nvSpPr>
          <p:cNvPr id="5" name="Rettangolo arrotondato 4"/>
          <p:cNvSpPr/>
          <p:nvPr/>
        </p:nvSpPr>
        <p:spPr>
          <a:xfrm>
            <a:off x="971600" y="908720"/>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899592"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7620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a:solidFill>
                  <a:srgbClr val="800000"/>
                </a:solidFill>
                <a:latin typeface="Times"/>
                <a:cs typeface="Times"/>
              </a:rPr>
              <a:t>p</a:t>
            </a:r>
            <a:r>
              <a:rPr lang="en-GB" sz="1900" b="1" dirty="0" err="1" smtClean="0">
                <a:solidFill>
                  <a:srgbClr val="800000"/>
                </a:solidFill>
                <a:latin typeface="Times"/>
                <a:cs typeface="Times"/>
              </a:rPr>
              <a:t>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Gruppi</a:t>
            </a:r>
            <a:r>
              <a:rPr lang="en-GB" sz="1900" b="1" dirty="0" smtClean="0">
                <a:solidFill>
                  <a:srgbClr val="800000"/>
                </a:solidFill>
                <a:latin typeface="Times"/>
                <a:cs typeface="Times"/>
              </a:rPr>
              <a:t> di </a:t>
            </a:r>
            <a:r>
              <a:rPr lang="en-GB" sz="1900" b="1" dirty="0" err="1" smtClean="0">
                <a:solidFill>
                  <a:srgbClr val="800000"/>
                </a:solidFill>
                <a:latin typeface="Times"/>
                <a:cs typeface="Times"/>
              </a:rPr>
              <a:t>discussione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dei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risolutori</a:t>
            </a:r>
            <a:r>
              <a:rPr lang="en-GB" sz="1900" b="1" dirty="0" smtClean="0">
                <a:solidFill>
                  <a:srgbClr val="800000"/>
                </a:solidFill>
                <a:latin typeface="Times"/>
                <a:cs typeface="Times"/>
              </a:rPr>
              <a:t> di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(2)</a:t>
            </a:r>
          </a:p>
        </p:txBody>
      </p:sp>
      <p:pic>
        <p:nvPicPr>
          <p:cNvPr id="24" name="Immagine 23" descr="forum.jpg"/>
          <p:cNvPicPr>
            <a:picLocks noChangeAspect="1"/>
          </p:cNvPicPr>
          <p:nvPr/>
        </p:nvPicPr>
        <p:blipFill>
          <a:blip r:embed="rId3" cstate="print"/>
          <a:stretch>
            <a:fillRect/>
          </a:stretch>
        </p:blipFill>
        <p:spPr>
          <a:xfrm>
            <a:off x="0" y="1700808"/>
            <a:ext cx="1911372" cy="1905000"/>
          </a:xfrm>
          <a:prstGeom prst="rect">
            <a:avLst/>
          </a:prstGeom>
        </p:spPr>
      </p:pic>
      <p:pic>
        <p:nvPicPr>
          <p:cNvPr id="13" name="Immagine 47" descr="5727055242_e62792e39c.jpg"/>
          <p:cNvPicPr>
            <a:picLocks noChangeAspect="1"/>
          </p:cNvPicPr>
          <p:nvPr/>
        </p:nvPicPr>
        <p:blipFill>
          <a:blip r:embed="rId4" cstate="print"/>
          <a:srcRect/>
          <a:stretch>
            <a:fillRect/>
          </a:stretch>
        </p:blipFill>
        <p:spPr bwMode="auto">
          <a:xfrm>
            <a:off x="381000" y="5257800"/>
            <a:ext cx="1622546" cy="1119369"/>
          </a:xfrm>
          <a:prstGeom prst="rect">
            <a:avLst/>
          </a:prstGeom>
          <a:noFill/>
          <a:ln w="9525">
            <a:noFill/>
            <a:miter lim="800000"/>
            <a:headEnd/>
            <a:tailEnd/>
          </a:ln>
        </p:spPr>
      </p:pic>
      <p:pic>
        <p:nvPicPr>
          <p:cNvPr id="18" name="Immagine 17" descr="MindMapGuidlines.JPG"/>
          <p:cNvPicPr>
            <a:picLocks noChangeAspect="1"/>
          </p:cNvPicPr>
          <p:nvPr/>
        </p:nvPicPr>
        <p:blipFill>
          <a:blip r:embed="rId5" cstate="print"/>
          <a:stretch>
            <a:fillRect/>
          </a:stretch>
        </p:blipFill>
        <p:spPr>
          <a:xfrm>
            <a:off x="6948264" y="4941168"/>
            <a:ext cx="1668304" cy="1371600"/>
          </a:xfrm>
          <a:prstGeom prst="rect">
            <a:avLst/>
          </a:prstGeom>
        </p:spPr>
      </p:pic>
      <p:pic>
        <p:nvPicPr>
          <p:cNvPr id="19" name="Immagine 18" descr="dsc_0008.jpg"/>
          <p:cNvPicPr>
            <a:picLocks noChangeAspect="1"/>
          </p:cNvPicPr>
          <p:nvPr/>
        </p:nvPicPr>
        <p:blipFill>
          <a:blip r:embed="rId6" cstate="print"/>
          <a:stretch>
            <a:fillRect/>
          </a:stretch>
        </p:blipFill>
        <p:spPr>
          <a:xfrm>
            <a:off x="4572000" y="5283280"/>
            <a:ext cx="2057400" cy="1369457"/>
          </a:xfrm>
          <a:prstGeom prst="rect">
            <a:avLst/>
          </a:prstGeom>
        </p:spPr>
      </p:pic>
      <p:pic>
        <p:nvPicPr>
          <p:cNvPr id="20" name="Immagine 19" descr="business_management_flip_chart1.jpg"/>
          <p:cNvPicPr>
            <a:picLocks noChangeAspect="1"/>
          </p:cNvPicPr>
          <p:nvPr/>
        </p:nvPicPr>
        <p:blipFill>
          <a:blip r:embed="rId7" cstate="print"/>
          <a:stretch>
            <a:fillRect/>
          </a:stretch>
        </p:blipFill>
        <p:spPr>
          <a:xfrm>
            <a:off x="2438400" y="5283200"/>
            <a:ext cx="2057400" cy="1371600"/>
          </a:xfrm>
          <a:prstGeom prst="rect">
            <a:avLst/>
          </a:prstGeom>
        </p:spPr>
      </p:pic>
      <p:pic>
        <p:nvPicPr>
          <p:cNvPr id="22" name="Immagine 21" descr="9346928.cms.jpeg"/>
          <p:cNvPicPr>
            <a:picLocks noChangeAspect="1"/>
          </p:cNvPicPr>
          <p:nvPr/>
        </p:nvPicPr>
        <p:blipFill>
          <a:blip r:embed="rId8" cstate="print"/>
          <a:stretch>
            <a:fillRect/>
          </a:stretch>
        </p:blipFill>
        <p:spPr>
          <a:xfrm>
            <a:off x="4572000" y="3886200"/>
            <a:ext cx="2057400" cy="1371600"/>
          </a:xfrm>
          <a:prstGeom prst="rect">
            <a:avLst/>
          </a:prstGeom>
        </p:spPr>
      </p:pic>
      <p:pic>
        <p:nvPicPr>
          <p:cNvPr id="26" name="Immagine 25" descr="focus-group.jpg"/>
          <p:cNvPicPr>
            <a:picLocks noChangeAspect="1"/>
          </p:cNvPicPr>
          <p:nvPr/>
        </p:nvPicPr>
        <p:blipFill>
          <a:blip r:embed="rId9" cstate="print"/>
          <a:stretch>
            <a:fillRect/>
          </a:stretch>
        </p:blipFill>
        <p:spPr>
          <a:xfrm>
            <a:off x="2438400" y="3886200"/>
            <a:ext cx="2056757" cy="1371600"/>
          </a:xfrm>
          <a:prstGeom prst="rect">
            <a:avLst/>
          </a:prstGeom>
        </p:spPr>
      </p:pic>
      <p:pic>
        <p:nvPicPr>
          <p:cNvPr id="27" name="Immagine 26" descr="small_notebook.jpg"/>
          <p:cNvPicPr>
            <a:picLocks noChangeAspect="1"/>
          </p:cNvPicPr>
          <p:nvPr/>
        </p:nvPicPr>
        <p:blipFill>
          <a:blip r:embed="rId10" cstate="print"/>
          <a:stretch>
            <a:fillRect/>
          </a:stretch>
        </p:blipFill>
        <p:spPr>
          <a:xfrm>
            <a:off x="609600" y="4114800"/>
            <a:ext cx="1145290" cy="762000"/>
          </a:xfrm>
          <a:prstGeom prst="rect">
            <a:avLst/>
          </a:prstGeom>
        </p:spPr>
      </p:pic>
      <p:pic>
        <p:nvPicPr>
          <p:cNvPr id="28" name="Immagine 27" descr="Unknown.jpeg"/>
          <p:cNvPicPr>
            <a:picLocks noChangeAspect="1"/>
          </p:cNvPicPr>
          <p:nvPr/>
        </p:nvPicPr>
        <p:blipFill>
          <a:blip r:embed="rId11" cstate="print"/>
          <a:stretch>
            <a:fillRect/>
          </a:stretch>
        </p:blipFill>
        <p:spPr>
          <a:xfrm>
            <a:off x="7162800" y="4114800"/>
            <a:ext cx="1004765" cy="86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981200" y="1752600"/>
            <a:ext cx="6324600" cy="1923604"/>
          </a:xfrm>
          <a:prstGeom prst="rect">
            <a:avLst/>
          </a:prstGeom>
          <a:noFill/>
        </p:spPr>
        <p:txBody>
          <a:bodyPr wrap="square" rtlCol="0">
            <a:spAutoFit/>
          </a:bodyPr>
          <a:lstStyle/>
          <a:p>
            <a:pPr indent="-342900" algn="just"/>
            <a:r>
              <a:rPr lang="it-IT" sz="1700" b="1" dirty="0" smtClean="0">
                <a:solidFill>
                  <a:srgbClr val="800000"/>
                </a:solidFill>
                <a:latin typeface="Times"/>
                <a:cs typeface="Times"/>
              </a:rPr>
              <a:t>Consultazione di esperti:  </a:t>
            </a:r>
            <a:r>
              <a:rPr lang="it-IT" sz="1700" dirty="0" smtClean="0">
                <a:latin typeface="Times"/>
                <a:cs typeface="Times"/>
              </a:rPr>
              <a:t>viene usata quando i risolutori di problemi decidono che hanno bisogno di informazioni e conoscenze supplementari per identificare problemi rilevanti nella comunità. Gli esperti sono persone con grandi conoscenze e molta esperienza e/o approcci innovativi per lo sviluppo di una comunità particolare. Qualora sia possibile ed appropriato i risolutori di problemi possono persino tentare di  creare un </a:t>
            </a:r>
            <a:r>
              <a:rPr lang="it-IT" sz="1700" dirty="0" smtClean="0">
                <a:latin typeface="Times"/>
                <a:cs typeface="Times"/>
              </a:rPr>
              <a:t>gruppo di consulenti ed esperti</a:t>
            </a:r>
            <a:r>
              <a:rPr lang="en-GB" sz="1700" dirty="0" smtClean="0">
                <a:latin typeface="Times"/>
                <a:cs typeface="Times"/>
              </a:rPr>
              <a:t>.</a:t>
            </a:r>
          </a:p>
        </p:txBody>
      </p:sp>
      <p:sp>
        <p:nvSpPr>
          <p:cNvPr id="5" name="Rettangolo arrotondato 4"/>
          <p:cNvSpPr/>
          <p:nvPr/>
        </p:nvSpPr>
        <p:spPr>
          <a:xfrm>
            <a:off x="1187624" y="836712"/>
            <a:ext cx="1728192"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a:t>
            </a:r>
            <a:r>
              <a:rPr lang="en-GB" sz="1100" b="1" dirty="0" err="1" smtClean="0">
                <a:solidFill>
                  <a:srgbClr val="800000"/>
                </a:solidFill>
                <a:latin typeface="Times"/>
                <a:cs typeface="Times"/>
              </a:rPr>
              <a:t>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971600"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7620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Consultazione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di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Esperti</a:t>
            </a:r>
            <a:r>
              <a:rPr lang="en-GB" sz="1900" b="1" dirty="0" smtClean="0">
                <a:solidFill>
                  <a:srgbClr val="800000"/>
                </a:solidFill>
                <a:latin typeface="Times"/>
                <a:cs typeface="Times"/>
              </a:rPr>
              <a:t> (1)</a:t>
            </a:r>
          </a:p>
        </p:txBody>
      </p:sp>
      <p:pic>
        <p:nvPicPr>
          <p:cNvPr id="13" name="Immagine 12" descr="interview.png"/>
          <p:cNvPicPr>
            <a:picLocks noChangeAspect="1"/>
          </p:cNvPicPr>
          <p:nvPr/>
        </p:nvPicPr>
        <p:blipFill>
          <a:blip r:embed="rId3" cstate="print"/>
          <a:stretch>
            <a:fillRect/>
          </a:stretch>
        </p:blipFill>
        <p:spPr>
          <a:xfrm>
            <a:off x="381000" y="1981200"/>
            <a:ext cx="1518478" cy="1143000"/>
          </a:xfrm>
          <a:prstGeom prst="rect">
            <a:avLst/>
          </a:prstGeom>
        </p:spPr>
      </p:pic>
      <p:pic>
        <p:nvPicPr>
          <p:cNvPr id="14" name="Immagine 13" descr="images.jpeg"/>
          <p:cNvPicPr>
            <a:picLocks noChangeAspect="1"/>
          </p:cNvPicPr>
          <p:nvPr/>
        </p:nvPicPr>
        <p:blipFill>
          <a:blip r:embed="rId4" cstate="print"/>
          <a:stretch>
            <a:fillRect/>
          </a:stretch>
        </p:blipFill>
        <p:spPr>
          <a:xfrm>
            <a:off x="533400" y="3809999"/>
            <a:ext cx="381000" cy="424069"/>
          </a:xfrm>
          <a:prstGeom prst="rect">
            <a:avLst/>
          </a:prstGeom>
        </p:spPr>
      </p:pic>
      <p:pic>
        <p:nvPicPr>
          <p:cNvPr id="15" name="Immagine 14" descr="disadvantages-spread.jpg"/>
          <p:cNvPicPr>
            <a:picLocks noChangeAspect="1"/>
          </p:cNvPicPr>
          <p:nvPr/>
        </p:nvPicPr>
        <p:blipFill>
          <a:blip r:embed="rId5" cstate="print"/>
          <a:stretch>
            <a:fillRect/>
          </a:stretch>
        </p:blipFill>
        <p:spPr>
          <a:xfrm>
            <a:off x="7086600" y="3810000"/>
            <a:ext cx="342900" cy="381000"/>
          </a:xfrm>
          <a:prstGeom prst="rect">
            <a:avLst/>
          </a:prstGeom>
        </p:spPr>
      </p:pic>
      <p:sp>
        <p:nvSpPr>
          <p:cNvPr id="16" name="CasellaDiTesto 15"/>
          <p:cNvSpPr txBox="1"/>
          <p:nvPr/>
        </p:nvSpPr>
        <p:spPr>
          <a:xfrm>
            <a:off x="685800" y="3962400"/>
            <a:ext cx="1447800" cy="2154436"/>
          </a:xfrm>
          <a:prstGeom prst="rect">
            <a:avLst/>
          </a:prstGeom>
          <a:noFill/>
        </p:spPr>
        <p:txBody>
          <a:bodyPr wrap="square" rtlCol="0">
            <a:spAutoFit/>
          </a:bodyPr>
          <a:lstStyle/>
          <a:p>
            <a:pPr algn="ctr"/>
            <a:r>
              <a:rPr lang="en-GB" sz="1400" b="1" dirty="0" err="1" smtClean="0">
                <a:solidFill>
                  <a:srgbClr val="800000"/>
                </a:solidFill>
                <a:latin typeface="Times"/>
                <a:cs typeface="Times"/>
              </a:rPr>
              <a:t>Vantaggi</a:t>
            </a:r>
            <a:endParaRPr lang="en-GB" sz="1200" dirty="0" smtClean="0">
              <a:latin typeface="Times"/>
              <a:cs typeface="Times"/>
            </a:endParaRPr>
          </a:p>
          <a:p>
            <a:r>
              <a:rPr lang="it-IT" sz="1200" dirty="0" smtClean="0">
                <a:latin typeface="Times"/>
                <a:cs typeface="Times"/>
              </a:rPr>
              <a:t>Espande le risorse di conoscenza e aumenta il potenziale di identificazione del problema. Inoltre crea un network di persone valide. Apprendimento migliore.</a:t>
            </a:r>
          </a:p>
        </p:txBody>
      </p:sp>
      <p:sp>
        <p:nvSpPr>
          <p:cNvPr id="17" name="Rettangolo 16"/>
          <p:cNvSpPr/>
          <p:nvPr/>
        </p:nvSpPr>
        <p:spPr>
          <a:xfrm>
            <a:off x="7315200" y="3810000"/>
            <a:ext cx="1447800" cy="1785104"/>
          </a:xfrm>
          <a:prstGeom prst="rect">
            <a:avLst/>
          </a:prstGeom>
        </p:spPr>
        <p:txBody>
          <a:bodyPr wrap="square">
            <a:spAutoFit/>
          </a:bodyPr>
          <a:lstStyle/>
          <a:p>
            <a:pPr algn="ctr"/>
            <a:r>
              <a:rPr lang="it-IT" sz="1400" b="1" dirty="0" smtClean="0">
                <a:solidFill>
                  <a:srgbClr val="800000"/>
                </a:solidFill>
                <a:latin typeface="Times"/>
                <a:cs typeface="Times"/>
              </a:rPr>
              <a:t>Limiti</a:t>
            </a:r>
            <a:endParaRPr lang="it-IT" sz="1400" dirty="0" smtClean="0">
              <a:latin typeface="Times"/>
              <a:cs typeface="Times"/>
            </a:endParaRPr>
          </a:p>
          <a:p>
            <a:r>
              <a:rPr lang="it-IT" sz="1200" dirty="0" smtClean="0">
                <a:latin typeface="Times"/>
                <a:cs typeface="Times"/>
              </a:rPr>
              <a:t>Richiede del tempo per identificare gli esperti del caso e per la preparazione, conduzione e gestione delle interviste e l’analisi delle idee generate.</a:t>
            </a:r>
          </a:p>
        </p:txBody>
      </p:sp>
      <p:pic>
        <p:nvPicPr>
          <p:cNvPr id="18" name="Immagine 17" descr="cartoon-expert[1].jpg"/>
          <p:cNvPicPr>
            <a:picLocks noChangeAspect="1"/>
          </p:cNvPicPr>
          <p:nvPr/>
        </p:nvPicPr>
        <p:blipFill>
          <a:blip r:embed="rId6" cstate="print"/>
          <a:stretch>
            <a:fillRect/>
          </a:stretch>
        </p:blipFill>
        <p:spPr>
          <a:xfrm>
            <a:off x="3429000" y="3581400"/>
            <a:ext cx="2590800" cy="29388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981200" y="1752600"/>
            <a:ext cx="6629400" cy="2308324"/>
          </a:xfrm>
          <a:prstGeom prst="rect">
            <a:avLst/>
          </a:prstGeom>
          <a:noFill/>
        </p:spPr>
        <p:txBody>
          <a:bodyPr wrap="square" rtlCol="0">
            <a:spAutoFit/>
          </a:bodyPr>
          <a:lstStyle/>
          <a:p>
            <a:pPr indent="-342900" algn="just"/>
            <a:r>
              <a:rPr lang="it-IT" sz="1600" b="1" dirty="0" smtClean="0">
                <a:solidFill>
                  <a:srgbClr val="953735"/>
                </a:solidFill>
                <a:latin typeface="Times"/>
                <a:cs typeface="Times"/>
              </a:rPr>
              <a:t>Organizzazione e </a:t>
            </a:r>
            <a:r>
              <a:rPr lang="it-IT" sz="1600" b="1" dirty="0" smtClean="0">
                <a:solidFill>
                  <a:srgbClr val="953735"/>
                </a:solidFill>
                <a:latin typeface="Times"/>
                <a:cs typeface="Times"/>
              </a:rPr>
              <a:t>strumenti </a:t>
            </a:r>
            <a:r>
              <a:rPr lang="it-IT" sz="1600" b="1" dirty="0" smtClean="0">
                <a:solidFill>
                  <a:srgbClr val="953735"/>
                </a:solidFill>
                <a:latin typeface="Times"/>
                <a:cs typeface="Times"/>
              </a:rPr>
              <a:t>per la consultazione di esperti. </a:t>
            </a:r>
            <a:r>
              <a:rPr lang="it-IT" sz="1600" dirty="0" smtClean="0">
                <a:latin typeface="Times"/>
                <a:cs typeface="Times"/>
              </a:rPr>
              <a:t>L’organizzazione deve assicurare l’effettiva generazione, registrazione e gestione delle idee degli esperti, e potenzialmente portare alla creazione di una mappa delle idee degli esperti. Queste attività richiedono diverse </a:t>
            </a:r>
            <a:r>
              <a:rPr lang="it-IT" sz="1600" dirty="0" smtClean="0">
                <a:latin typeface="Times"/>
                <a:cs typeface="Times"/>
              </a:rPr>
              <a:t>figure:  </a:t>
            </a:r>
            <a:r>
              <a:rPr lang="it-IT" sz="1600" dirty="0" smtClean="0">
                <a:latin typeface="Times"/>
                <a:cs typeface="Times"/>
              </a:rPr>
              <a:t>coloro che trovano gli esperti, comunicatori, intervistatori, coloro che gestiscono e analizzano le interviste. Esistono molti strumenti a supporto di queste </a:t>
            </a:r>
            <a:r>
              <a:rPr lang="it-IT" sz="1600" dirty="0" smtClean="0">
                <a:latin typeface="Times"/>
                <a:cs typeface="Times"/>
              </a:rPr>
              <a:t>attività: </a:t>
            </a:r>
            <a:r>
              <a:rPr lang="it-IT" sz="1600" dirty="0" smtClean="0">
                <a:latin typeface="Times"/>
                <a:cs typeface="Times"/>
              </a:rPr>
              <a:t>guide per interviste, quaderni per appunti, audio e videoregistratori, </a:t>
            </a:r>
            <a:r>
              <a:rPr lang="it-IT" sz="1600" dirty="0" smtClean="0">
                <a:latin typeface="Times"/>
                <a:cs typeface="Times"/>
              </a:rPr>
              <a:t>computer </a:t>
            </a:r>
            <a:r>
              <a:rPr lang="it-IT" sz="1600" dirty="0" smtClean="0">
                <a:latin typeface="Times"/>
                <a:cs typeface="Times"/>
              </a:rPr>
              <a:t>per comunicazioni via email o videoconferenze </a:t>
            </a:r>
            <a:r>
              <a:rPr lang="it-IT" sz="1600" dirty="0" smtClean="0">
                <a:latin typeface="Times"/>
                <a:cs typeface="Times"/>
              </a:rPr>
              <a:t>(</a:t>
            </a:r>
            <a:r>
              <a:rPr lang="it-IT" sz="1600" dirty="0" smtClean="0">
                <a:latin typeface="Times"/>
                <a:cs typeface="Times"/>
              </a:rPr>
              <a:t>per es.</a:t>
            </a:r>
            <a:r>
              <a:rPr lang="it-IT" sz="1600" dirty="0" smtClean="0">
                <a:latin typeface="Times"/>
                <a:cs typeface="Times"/>
              </a:rPr>
              <a:t> </a:t>
            </a:r>
            <a:r>
              <a:rPr lang="it-IT" sz="1600" dirty="0" err="1">
                <a:latin typeface="Times"/>
                <a:cs typeface="Times"/>
              </a:rPr>
              <a:t>s</a:t>
            </a:r>
            <a:r>
              <a:rPr lang="it-IT" sz="1600" dirty="0" err="1" smtClean="0">
                <a:latin typeface="Times"/>
                <a:cs typeface="Times"/>
              </a:rPr>
              <a:t>kype</a:t>
            </a:r>
            <a:r>
              <a:rPr lang="it-IT" sz="1600" dirty="0" smtClean="0">
                <a:latin typeface="Times"/>
                <a:cs typeface="Times"/>
              </a:rPr>
              <a:t>), software per mappature mentali, </a:t>
            </a:r>
            <a:r>
              <a:rPr lang="it-IT" sz="1600" dirty="0" smtClean="0">
                <a:latin typeface="Times"/>
                <a:cs typeface="Times"/>
              </a:rPr>
              <a:t>ecc</a:t>
            </a:r>
            <a:r>
              <a:rPr lang="it-IT" sz="1600" dirty="0" smtClean="0">
                <a:latin typeface="Times"/>
                <a:cs typeface="Times"/>
              </a:rPr>
              <a:t>.</a:t>
            </a:r>
          </a:p>
        </p:txBody>
      </p:sp>
      <p:sp>
        <p:nvSpPr>
          <p:cNvPr id="5" name="Rettangolo arrotondato 4"/>
          <p:cNvSpPr/>
          <p:nvPr/>
        </p:nvSpPr>
        <p:spPr>
          <a:xfrm>
            <a:off x="1043608" y="836712"/>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899592"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7620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a:solidFill>
                  <a:srgbClr val="800000"/>
                </a:solidFill>
                <a:latin typeface="Times"/>
                <a:cs typeface="Times"/>
              </a:rPr>
              <a:t>p</a:t>
            </a:r>
            <a:r>
              <a:rPr lang="en-GB" sz="1900" b="1" dirty="0" err="1" smtClean="0">
                <a:solidFill>
                  <a:srgbClr val="800000"/>
                </a:solidFill>
                <a:latin typeface="Times"/>
                <a:cs typeface="Times"/>
              </a:rPr>
              <a:t>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Consultazione</a:t>
            </a:r>
            <a:r>
              <a:rPr lang="en-GB" sz="1900" b="1" dirty="0" smtClean="0">
                <a:solidFill>
                  <a:srgbClr val="800000"/>
                </a:solidFill>
                <a:latin typeface="Times"/>
                <a:cs typeface="Times"/>
              </a:rPr>
              <a:t> di </a:t>
            </a:r>
            <a:r>
              <a:rPr lang="en-GB" sz="1900" b="1" dirty="0" err="1">
                <a:solidFill>
                  <a:srgbClr val="800000"/>
                </a:solidFill>
                <a:latin typeface="Times"/>
                <a:cs typeface="Times"/>
              </a:rPr>
              <a:t>e</a:t>
            </a:r>
            <a:r>
              <a:rPr lang="en-GB" sz="1900" b="1" dirty="0" err="1" smtClean="0">
                <a:solidFill>
                  <a:srgbClr val="800000"/>
                </a:solidFill>
                <a:latin typeface="Times"/>
                <a:cs typeface="Times"/>
              </a:rPr>
              <a:t>sperti</a:t>
            </a:r>
            <a:r>
              <a:rPr lang="en-GB" sz="1900" b="1" dirty="0" smtClean="0">
                <a:solidFill>
                  <a:srgbClr val="800000"/>
                </a:solidFill>
                <a:latin typeface="Times"/>
                <a:cs typeface="Times"/>
              </a:rPr>
              <a:t> </a:t>
            </a:r>
            <a:r>
              <a:rPr lang="en-GB" sz="1900" b="1" dirty="0" smtClean="0">
                <a:solidFill>
                  <a:srgbClr val="800000"/>
                </a:solidFill>
                <a:latin typeface="Times"/>
                <a:cs typeface="Times"/>
              </a:rPr>
              <a:t>(2) </a:t>
            </a:r>
          </a:p>
        </p:txBody>
      </p:sp>
      <p:pic>
        <p:nvPicPr>
          <p:cNvPr id="13" name="Immagine 12" descr="interview.png"/>
          <p:cNvPicPr>
            <a:picLocks noChangeAspect="1"/>
          </p:cNvPicPr>
          <p:nvPr/>
        </p:nvPicPr>
        <p:blipFill>
          <a:blip r:embed="rId3" cstate="print"/>
          <a:stretch>
            <a:fillRect/>
          </a:stretch>
        </p:blipFill>
        <p:spPr>
          <a:xfrm>
            <a:off x="381000" y="2209800"/>
            <a:ext cx="1518478" cy="1143000"/>
          </a:xfrm>
          <a:prstGeom prst="rect">
            <a:avLst/>
          </a:prstGeom>
        </p:spPr>
      </p:pic>
      <p:pic>
        <p:nvPicPr>
          <p:cNvPr id="12" name="Immagine 11" descr="_65765497_120628332.jpg"/>
          <p:cNvPicPr>
            <a:picLocks noChangeAspect="1"/>
          </p:cNvPicPr>
          <p:nvPr/>
        </p:nvPicPr>
        <p:blipFill>
          <a:blip r:embed="rId4" cstate="print"/>
          <a:stretch>
            <a:fillRect/>
          </a:stretch>
        </p:blipFill>
        <p:spPr>
          <a:xfrm>
            <a:off x="4724400" y="5410200"/>
            <a:ext cx="1828800" cy="1204545"/>
          </a:xfrm>
          <a:prstGeom prst="rect">
            <a:avLst/>
          </a:prstGeom>
        </p:spPr>
      </p:pic>
      <p:pic>
        <p:nvPicPr>
          <p:cNvPr id="19" name="Immagine 18" descr="218546a-010.jpg"/>
          <p:cNvPicPr>
            <a:picLocks noChangeAspect="1"/>
          </p:cNvPicPr>
          <p:nvPr/>
        </p:nvPicPr>
        <p:blipFill>
          <a:blip r:embed="rId5" cstate="print"/>
          <a:stretch>
            <a:fillRect/>
          </a:stretch>
        </p:blipFill>
        <p:spPr>
          <a:xfrm>
            <a:off x="2743200" y="4267200"/>
            <a:ext cx="1905000" cy="1143000"/>
          </a:xfrm>
          <a:prstGeom prst="rect">
            <a:avLst/>
          </a:prstGeom>
        </p:spPr>
      </p:pic>
      <p:pic>
        <p:nvPicPr>
          <p:cNvPr id="21" name="Immagine 20" descr="interview_room.jpg"/>
          <p:cNvPicPr>
            <a:picLocks noChangeAspect="1"/>
          </p:cNvPicPr>
          <p:nvPr/>
        </p:nvPicPr>
        <p:blipFill>
          <a:blip r:embed="rId6" cstate="print"/>
          <a:stretch>
            <a:fillRect/>
          </a:stretch>
        </p:blipFill>
        <p:spPr>
          <a:xfrm>
            <a:off x="4724400" y="4216400"/>
            <a:ext cx="1828800" cy="1219200"/>
          </a:xfrm>
          <a:prstGeom prst="rect">
            <a:avLst/>
          </a:prstGeom>
        </p:spPr>
      </p:pic>
      <p:pic>
        <p:nvPicPr>
          <p:cNvPr id="22" name="Immagine 21" descr="images.jpeg"/>
          <p:cNvPicPr>
            <a:picLocks noChangeAspect="1"/>
          </p:cNvPicPr>
          <p:nvPr/>
        </p:nvPicPr>
        <p:blipFill>
          <a:blip r:embed="rId7" cstate="print"/>
          <a:stretch>
            <a:fillRect/>
          </a:stretch>
        </p:blipFill>
        <p:spPr>
          <a:xfrm>
            <a:off x="533400" y="5181600"/>
            <a:ext cx="800100" cy="735135"/>
          </a:xfrm>
          <a:prstGeom prst="rect">
            <a:avLst/>
          </a:prstGeom>
        </p:spPr>
      </p:pic>
      <p:pic>
        <p:nvPicPr>
          <p:cNvPr id="23" name="Immagine 22" descr="olympus-ls5.jpg"/>
          <p:cNvPicPr>
            <a:picLocks noChangeAspect="1"/>
          </p:cNvPicPr>
          <p:nvPr/>
        </p:nvPicPr>
        <p:blipFill>
          <a:blip r:embed="rId8" cstate="print"/>
          <a:stretch>
            <a:fillRect/>
          </a:stretch>
        </p:blipFill>
        <p:spPr>
          <a:xfrm>
            <a:off x="1524000" y="4800600"/>
            <a:ext cx="914400" cy="488696"/>
          </a:xfrm>
          <a:prstGeom prst="rect">
            <a:avLst/>
          </a:prstGeom>
        </p:spPr>
      </p:pic>
      <p:pic>
        <p:nvPicPr>
          <p:cNvPr id="24" name="Immagine 23" descr="ConradInterviewVicar2.jpg"/>
          <p:cNvPicPr>
            <a:picLocks noChangeAspect="1"/>
          </p:cNvPicPr>
          <p:nvPr/>
        </p:nvPicPr>
        <p:blipFill>
          <a:blip r:embed="rId9" cstate="print"/>
          <a:stretch>
            <a:fillRect/>
          </a:stretch>
        </p:blipFill>
        <p:spPr>
          <a:xfrm>
            <a:off x="2971800" y="5410201"/>
            <a:ext cx="1600200" cy="1233852"/>
          </a:xfrm>
          <a:prstGeom prst="rect">
            <a:avLst/>
          </a:prstGeom>
        </p:spPr>
      </p:pic>
      <p:pic>
        <p:nvPicPr>
          <p:cNvPr id="25" name="Immagine 24" descr="photo_538x353.jpg"/>
          <p:cNvPicPr>
            <a:picLocks noChangeAspect="1"/>
          </p:cNvPicPr>
          <p:nvPr/>
        </p:nvPicPr>
        <p:blipFill>
          <a:blip r:embed="rId10" cstate="print"/>
          <a:stretch>
            <a:fillRect/>
          </a:stretch>
        </p:blipFill>
        <p:spPr>
          <a:xfrm>
            <a:off x="609600" y="4267200"/>
            <a:ext cx="838200" cy="549971"/>
          </a:xfrm>
          <a:prstGeom prst="rect">
            <a:avLst/>
          </a:prstGeom>
        </p:spPr>
      </p:pic>
      <p:pic>
        <p:nvPicPr>
          <p:cNvPr id="27" name="Immagine 26" descr="Voyager Basic Black 9281B3 Printed White Overlay.jpg"/>
          <p:cNvPicPr>
            <a:picLocks noChangeAspect="1"/>
          </p:cNvPicPr>
          <p:nvPr/>
        </p:nvPicPr>
        <p:blipFill>
          <a:blip r:embed="rId11" cstate="print"/>
          <a:stretch>
            <a:fillRect/>
          </a:stretch>
        </p:blipFill>
        <p:spPr>
          <a:xfrm>
            <a:off x="1447800" y="5715000"/>
            <a:ext cx="914400" cy="707136"/>
          </a:xfrm>
          <a:prstGeom prst="rect">
            <a:avLst/>
          </a:prstGeom>
        </p:spPr>
      </p:pic>
      <p:pic>
        <p:nvPicPr>
          <p:cNvPr id="28" name="Immagine 27" descr="email.jpg"/>
          <p:cNvPicPr>
            <a:picLocks noChangeAspect="1"/>
          </p:cNvPicPr>
          <p:nvPr/>
        </p:nvPicPr>
        <p:blipFill>
          <a:blip r:embed="rId12" cstate="print"/>
          <a:stretch>
            <a:fillRect/>
          </a:stretch>
        </p:blipFill>
        <p:spPr>
          <a:xfrm>
            <a:off x="7848600" y="4114800"/>
            <a:ext cx="929261" cy="946187"/>
          </a:xfrm>
          <a:prstGeom prst="rect">
            <a:avLst/>
          </a:prstGeom>
        </p:spPr>
      </p:pic>
      <p:pic>
        <p:nvPicPr>
          <p:cNvPr id="29" name="Immagine 28" descr="google_video_conference450x350.bmp"/>
          <p:cNvPicPr>
            <a:picLocks noChangeAspect="1"/>
          </p:cNvPicPr>
          <p:nvPr/>
        </p:nvPicPr>
        <p:blipFill>
          <a:blip r:embed="rId13" cstate="print"/>
          <a:stretch>
            <a:fillRect/>
          </a:stretch>
        </p:blipFill>
        <p:spPr>
          <a:xfrm>
            <a:off x="7086600" y="5105400"/>
            <a:ext cx="1638300" cy="1274233"/>
          </a:xfrm>
          <a:prstGeom prst="rect">
            <a:avLst/>
          </a:prstGeom>
        </p:spPr>
      </p:pic>
      <p:grpSp>
        <p:nvGrpSpPr>
          <p:cNvPr id="34" name="Gruppo 33"/>
          <p:cNvGrpSpPr/>
          <p:nvPr/>
        </p:nvGrpSpPr>
        <p:grpSpPr>
          <a:xfrm>
            <a:off x="6934200" y="3886200"/>
            <a:ext cx="685800" cy="914400"/>
            <a:chOff x="8077200" y="685800"/>
            <a:chExt cx="762000" cy="990600"/>
          </a:xfrm>
        </p:grpSpPr>
        <p:sp>
          <p:nvSpPr>
            <p:cNvPr id="32" name="Rettangolo 31"/>
            <p:cNvSpPr/>
            <p:nvPr/>
          </p:nvSpPr>
          <p:spPr>
            <a:xfrm>
              <a:off x="8077200" y="685800"/>
              <a:ext cx="762000" cy="990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CasellaDiTesto 32"/>
            <p:cNvSpPr txBox="1"/>
            <p:nvPr/>
          </p:nvSpPr>
          <p:spPr>
            <a:xfrm>
              <a:off x="8153400" y="838200"/>
              <a:ext cx="609600" cy="3334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700" b="1" dirty="0" smtClean="0">
                  <a:latin typeface="Times"/>
                  <a:cs typeface="Times"/>
                </a:rPr>
                <a:t>Interview </a:t>
              </a:r>
            </a:p>
            <a:p>
              <a:pPr algn="ctr"/>
              <a:r>
                <a:rPr lang="en-GB" sz="700" b="1" dirty="0" smtClean="0">
                  <a:latin typeface="Times"/>
                  <a:cs typeface="Times"/>
                </a:rPr>
                <a:t>Guide</a:t>
              </a:r>
              <a:endParaRPr lang="en-GB" sz="700" b="1" dirty="0">
                <a:latin typeface="Times"/>
                <a:cs typeface="Time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981200" y="1981200"/>
            <a:ext cx="6705600" cy="1569660"/>
          </a:xfrm>
          <a:prstGeom prst="rect">
            <a:avLst/>
          </a:prstGeom>
          <a:noFill/>
        </p:spPr>
        <p:txBody>
          <a:bodyPr wrap="square" rtlCol="0">
            <a:spAutoFit/>
          </a:bodyPr>
          <a:lstStyle/>
          <a:p>
            <a:pPr indent="-342900" algn="just"/>
            <a:r>
              <a:rPr lang="it-IT" sz="1600" b="1" dirty="0" smtClean="0">
                <a:solidFill>
                  <a:srgbClr val="800000"/>
                </a:solidFill>
                <a:latin typeface="Times"/>
                <a:cs typeface="Times"/>
              </a:rPr>
              <a:t>Consultazione di base. </a:t>
            </a:r>
            <a:r>
              <a:rPr lang="it-IT" sz="1600" dirty="0" smtClean="0">
                <a:latin typeface="Times"/>
                <a:cs typeface="Times"/>
              </a:rPr>
              <a:t>Viene usata quando, per identificare problemi rilevanti nella comunità, i risolutori di problemi decidono di aver bisogno di ulteriori informazioni e conoscenze da parte della comunità stessa. Può avvenire attraverso molti meccanismi quali (1) passeggiate ed interviste casuali; (2) gruppi focalizzati con una selezione di attori vari della comunità; e (3) partecipando a consultazioni di base organizzate da enti competenti.</a:t>
            </a:r>
          </a:p>
        </p:txBody>
      </p:sp>
      <p:sp>
        <p:nvSpPr>
          <p:cNvPr id="5" name="Rettangolo arrotondato 4"/>
          <p:cNvSpPr/>
          <p:nvPr/>
        </p:nvSpPr>
        <p:spPr>
          <a:xfrm>
            <a:off x="1115616" y="908720"/>
            <a:ext cx="1872208"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899592"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7620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a:solidFill>
                  <a:srgbClr val="800000"/>
                </a:solidFill>
                <a:latin typeface="Times"/>
                <a:cs typeface="Times"/>
              </a:rPr>
              <a:t>p</a:t>
            </a:r>
            <a:r>
              <a:rPr lang="en-GB" sz="1900" b="1" dirty="0" err="1" smtClean="0">
                <a:solidFill>
                  <a:srgbClr val="800000"/>
                </a:solidFill>
                <a:latin typeface="Times"/>
                <a:cs typeface="Times"/>
              </a:rPr>
              <a:t>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Consultazione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di</a:t>
            </a:r>
            <a:r>
              <a:rPr lang="en-GB" sz="1900" b="1" dirty="0" smtClean="0">
                <a:solidFill>
                  <a:srgbClr val="800000"/>
                </a:solidFill>
                <a:latin typeface="Times"/>
                <a:cs typeface="Times"/>
              </a:rPr>
              <a:t> base (1) </a:t>
            </a:r>
          </a:p>
        </p:txBody>
      </p:sp>
      <p:pic>
        <p:nvPicPr>
          <p:cNvPr id="12" name="Immagine 11" descr="Nadira1.jpg"/>
          <p:cNvPicPr>
            <a:picLocks noChangeAspect="1"/>
          </p:cNvPicPr>
          <p:nvPr/>
        </p:nvPicPr>
        <p:blipFill>
          <a:blip r:embed="rId3" cstate="print"/>
          <a:stretch>
            <a:fillRect/>
          </a:stretch>
        </p:blipFill>
        <p:spPr>
          <a:xfrm>
            <a:off x="304800" y="2362200"/>
            <a:ext cx="1638175" cy="914400"/>
          </a:xfrm>
          <a:prstGeom prst="rect">
            <a:avLst/>
          </a:prstGeom>
        </p:spPr>
      </p:pic>
      <p:pic>
        <p:nvPicPr>
          <p:cNvPr id="14" name="Immagine 13" descr="images.jpeg"/>
          <p:cNvPicPr>
            <a:picLocks noChangeAspect="1"/>
          </p:cNvPicPr>
          <p:nvPr/>
        </p:nvPicPr>
        <p:blipFill>
          <a:blip r:embed="rId4" cstate="print"/>
          <a:stretch>
            <a:fillRect/>
          </a:stretch>
        </p:blipFill>
        <p:spPr>
          <a:xfrm>
            <a:off x="539552" y="3573016"/>
            <a:ext cx="381000" cy="424069"/>
          </a:xfrm>
          <a:prstGeom prst="rect">
            <a:avLst/>
          </a:prstGeom>
        </p:spPr>
      </p:pic>
      <p:pic>
        <p:nvPicPr>
          <p:cNvPr id="15" name="Immagine 14" descr="disadvantages-spread.jpg"/>
          <p:cNvPicPr>
            <a:picLocks noChangeAspect="1"/>
          </p:cNvPicPr>
          <p:nvPr/>
        </p:nvPicPr>
        <p:blipFill>
          <a:blip r:embed="rId5" cstate="print"/>
          <a:stretch>
            <a:fillRect/>
          </a:stretch>
        </p:blipFill>
        <p:spPr>
          <a:xfrm>
            <a:off x="7086600" y="3810000"/>
            <a:ext cx="342900" cy="381000"/>
          </a:xfrm>
          <a:prstGeom prst="rect">
            <a:avLst/>
          </a:prstGeom>
        </p:spPr>
      </p:pic>
      <p:sp>
        <p:nvSpPr>
          <p:cNvPr id="16" name="CasellaDiTesto 15"/>
          <p:cNvSpPr txBox="1"/>
          <p:nvPr/>
        </p:nvSpPr>
        <p:spPr>
          <a:xfrm>
            <a:off x="683568" y="3789040"/>
            <a:ext cx="1447800" cy="2708434"/>
          </a:xfrm>
          <a:prstGeom prst="rect">
            <a:avLst/>
          </a:prstGeom>
          <a:noFill/>
        </p:spPr>
        <p:txBody>
          <a:bodyPr wrap="square" rtlCol="0">
            <a:spAutoFit/>
          </a:bodyPr>
          <a:lstStyle/>
          <a:p>
            <a:pPr algn="ctr"/>
            <a:r>
              <a:rPr lang="it-IT" sz="1400" b="1" dirty="0" smtClean="0">
                <a:solidFill>
                  <a:srgbClr val="800000"/>
                </a:solidFill>
                <a:latin typeface="Times"/>
                <a:cs typeface="Times"/>
              </a:rPr>
              <a:t>Vantaggi</a:t>
            </a:r>
            <a:endParaRPr lang="it-IT" sz="1200" dirty="0" smtClean="0">
              <a:latin typeface="Times"/>
              <a:cs typeface="Times"/>
            </a:endParaRPr>
          </a:p>
          <a:p>
            <a:r>
              <a:rPr lang="it-IT" sz="1200" dirty="0" smtClean="0">
                <a:latin typeface="Times"/>
                <a:cs typeface="Times"/>
              </a:rPr>
              <a:t>Espande le fonti di conoscenza dei risolutori di problemi e quindi il potenziale di identificazione del problema, tramite </a:t>
            </a:r>
            <a:r>
              <a:rPr lang="it-IT" sz="1200" dirty="0" smtClean="0">
                <a:latin typeface="Times"/>
                <a:cs typeface="Times"/>
              </a:rPr>
              <a:t>discussioni dirette con </a:t>
            </a:r>
            <a:r>
              <a:rPr lang="it-IT" sz="1200" dirty="0" smtClean="0">
                <a:latin typeface="Times"/>
                <a:cs typeface="Times"/>
              </a:rPr>
              <a:t>le persone della comunità. Inoltre crea un valido contatto con la comunità. </a:t>
            </a:r>
          </a:p>
        </p:txBody>
      </p:sp>
      <p:sp>
        <p:nvSpPr>
          <p:cNvPr id="17" name="Rettangolo 16"/>
          <p:cNvSpPr/>
          <p:nvPr/>
        </p:nvSpPr>
        <p:spPr>
          <a:xfrm>
            <a:off x="7236296" y="3861048"/>
            <a:ext cx="1447800" cy="2339102"/>
          </a:xfrm>
          <a:prstGeom prst="rect">
            <a:avLst/>
          </a:prstGeom>
        </p:spPr>
        <p:txBody>
          <a:bodyPr wrap="square">
            <a:spAutoFit/>
          </a:bodyPr>
          <a:lstStyle/>
          <a:p>
            <a:pPr algn="ctr"/>
            <a:r>
              <a:rPr lang="it-IT" sz="1400" b="1" dirty="0" smtClean="0">
                <a:solidFill>
                  <a:srgbClr val="800000"/>
                </a:solidFill>
                <a:latin typeface="Times"/>
                <a:cs typeface="Times"/>
              </a:rPr>
              <a:t>Limiti</a:t>
            </a:r>
            <a:endParaRPr lang="it-IT" sz="1400" dirty="0" smtClean="0">
              <a:latin typeface="Times"/>
              <a:cs typeface="Times"/>
            </a:endParaRPr>
          </a:p>
          <a:p>
            <a:r>
              <a:rPr lang="it-IT" sz="1200" dirty="0" smtClean="0">
                <a:latin typeface="Times"/>
                <a:cs typeface="Times"/>
              </a:rPr>
              <a:t>Richiede del tempo per la preparazione, conduzione e gestione delle interviste e l’analisi delle idee generate. Nel caso di gruppi di discussione, richiede tempo per la loro preparazione e conduzione.</a:t>
            </a:r>
          </a:p>
        </p:txBody>
      </p:sp>
      <p:pic>
        <p:nvPicPr>
          <p:cNvPr id="19" name="Immagine 18" descr="robert-mankoff-geez-you-re-the-worst-focus-group-i-ve-ever-seen-new-yorker-cartoon.jpg"/>
          <p:cNvPicPr>
            <a:picLocks noChangeAspect="1"/>
          </p:cNvPicPr>
          <p:nvPr/>
        </p:nvPicPr>
        <p:blipFill>
          <a:blip r:embed="rId6" cstate="print"/>
          <a:stretch>
            <a:fillRect/>
          </a:stretch>
        </p:blipFill>
        <p:spPr>
          <a:xfrm>
            <a:off x="2819400" y="3810000"/>
            <a:ext cx="3655024" cy="2743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981200" y="1676400"/>
            <a:ext cx="6705600" cy="2323713"/>
          </a:xfrm>
          <a:prstGeom prst="rect">
            <a:avLst/>
          </a:prstGeom>
          <a:noFill/>
        </p:spPr>
        <p:txBody>
          <a:bodyPr wrap="square" rtlCol="0">
            <a:spAutoFit/>
          </a:bodyPr>
          <a:lstStyle/>
          <a:p>
            <a:pPr indent="-342900" algn="just"/>
            <a:r>
              <a:rPr lang="it-IT" sz="1600" b="1" dirty="0" smtClean="0">
                <a:solidFill>
                  <a:srgbClr val="800000"/>
                </a:solidFill>
                <a:latin typeface="Times"/>
                <a:cs typeface="Times"/>
              </a:rPr>
              <a:t>Consultazione di base</a:t>
            </a:r>
            <a:r>
              <a:rPr lang="it-IT" sz="1700" b="1" dirty="0" smtClean="0">
                <a:solidFill>
                  <a:srgbClr val="800000"/>
                </a:solidFill>
                <a:latin typeface="Times"/>
                <a:cs typeface="Times"/>
              </a:rPr>
              <a:t>. </a:t>
            </a:r>
            <a:r>
              <a:rPr lang="it-IT" sz="1600" dirty="0" smtClean="0">
                <a:latin typeface="Times"/>
                <a:cs typeface="Times"/>
              </a:rPr>
              <a:t>L’organizzazione della consultazione deve assicurare l’effettiva produzione, registrazione e gestione delle idee da parte di molte persone nella comunità, conducendo potenzialmente ad una mappa dei “problemi comunitari” associata a diversi membri della comunità. Queste attività richiedono </a:t>
            </a:r>
            <a:r>
              <a:rPr lang="it-IT" sz="1600" dirty="0" smtClean="0">
                <a:latin typeface="Times"/>
                <a:cs typeface="Times"/>
              </a:rPr>
              <a:t>diverse figure: coloro </a:t>
            </a:r>
            <a:r>
              <a:rPr lang="it-IT" sz="1600" dirty="0" smtClean="0">
                <a:latin typeface="Times"/>
                <a:cs typeface="Times"/>
              </a:rPr>
              <a:t>che trovano gli esperti, comunicatori, intervistatori, coloro che gestiscono e analizzano le interviste. Ci sono molti strumenti a supporto queste attività: dalla semplice carta e penna, </a:t>
            </a:r>
            <a:r>
              <a:rPr lang="it-IT" sz="1600" dirty="0" smtClean="0">
                <a:latin typeface="Times"/>
                <a:cs typeface="Times"/>
              </a:rPr>
              <a:t>notebook, </a:t>
            </a:r>
            <a:r>
              <a:rPr lang="it-IT" sz="1600" dirty="0" smtClean="0">
                <a:latin typeface="Times"/>
                <a:cs typeface="Times"/>
              </a:rPr>
              <a:t>audio e videoregistratori, lavagne a fogli mobili, software per mappatura mentale etc. </a:t>
            </a:r>
            <a:endParaRPr lang="it-IT" sz="1700" dirty="0" smtClean="0">
              <a:latin typeface="Times"/>
              <a:cs typeface="Times"/>
            </a:endParaRPr>
          </a:p>
        </p:txBody>
      </p:sp>
      <p:sp>
        <p:nvSpPr>
          <p:cNvPr id="5" name="Rettangolo arrotondato 4"/>
          <p:cNvSpPr/>
          <p:nvPr/>
        </p:nvSpPr>
        <p:spPr>
          <a:xfrm>
            <a:off x="1115616" y="836712"/>
            <a:ext cx="1728192"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a:t>
            </a:r>
            <a:r>
              <a:rPr lang="en-GB" sz="1100" b="1" dirty="0" err="1" smtClean="0">
                <a:solidFill>
                  <a:srgbClr val="800000"/>
                </a:solidFill>
                <a:latin typeface="Times"/>
                <a:cs typeface="Times"/>
              </a:rPr>
              <a:t>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971600"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7620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a:solidFill>
                  <a:srgbClr val="800000"/>
                </a:solidFill>
                <a:latin typeface="Times"/>
                <a:cs typeface="Times"/>
              </a:rPr>
              <a:t>p</a:t>
            </a:r>
            <a:r>
              <a:rPr lang="en-GB" sz="1900" b="1" dirty="0" err="1" smtClean="0">
                <a:solidFill>
                  <a:srgbClr val="800000"/>
                </a:solidFill>
                <a:latin typeface="Times"/>
                <a:cs typeface="Times"/>
              </a:rPr>
              <a:t>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Consultazione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di</a:t>
            </a:r>
            <a:r>
              <a:rPr lang="en-GB" sz="1900" b="1" dirty="0" smtClean="0">
                <a:solidFill>
                  <a:srgbClr val="800000"/>
                </a:solidFill>
                <a:latin typeface="Times"/>
                <a:cs typeface="Times"/>
              </a:rPr>
              <a:t> base (2) </a:t>
            </a:r>
          </a:p>
        </p:txBody>
      </p:sp>
      <p:pic>
        <p:nvPicPr>
          <p:cNvPr id="12" name="Immagine 11" descr="Nadira1.jpg"/>
          <p:cNvPicPr>
            <a:picLocks noChangeAspect="1"/>
          </p:cNvPicPr>
          <p:nvPr/>
        </p:nvPicPr>
        <p:blipFill>
          <a:blip r:embed="rId3" cstate="print"/>
          <a:stretch>
            <a:fillRect/>
          </a:stretch>
        </p:blipFill>
        <p:spPr>
          <a:xfrm>
            <a:off x="304800" y="2362200"/>
            <a:ext cx="1638175" cy="914400"/>
          </a:xfrm>
          <a:prstGeom prst="rect">
            <a:avLst/>
          </a:prstGeom>
        </p:spPr>
      </p:pic>
      <p:pic>
        <p:nvPicPr>
          <p:cNvPr id="7" name="Immagine 6" descr="JosieVinny.jpg"/>
          <p:cNvPicPr>
            <a:picLocks noChangeAspect="1"/>
          </p:cNvPicPr>
          <p:nvPr/>
        </p:nvPicPr>
        <p:blipFill>
          <a:blip r:embed="rId4" cstate="print"/>
          <a:stretch>
            <a:fillRect/>
          </a:stretch>
        </p:blipFill>
        <p:spPr>
          <a:xfrm>
            <a:off x="2895600" y="5334000"/>
            <a:ext cx="1828800" cy="1234440"/>
          </a:xfrm>
          <a:prstGeom prst="rect">
            <a:avLst/>
          </a:prstGeom>
        </p:spPr>
      </p:pic>
      <p:pic>
        <p:nvPicPr>
          <p:cNvPr id="11" name="Immagine 10" descr="mob1.jpg"/>
          <p:cNvPicPr>
            <a:picLocks noChangeAspect="1"/>
          </p:cNvPicPr>
          <p:nvPr/>
        </p:nvPicPr>
        <p:blipFill>
          <a:blip r:embed="rId5" cstate="print"/>
          <a:stretch>
            <a:fillRect/>
          </a:stretch>
        </p:blipFill>
        <p:spPr>
          <a:xfrm>
            <a:off x="2895600" y="4114800"/>
            <a:ext cx="1828800" cy="1214323"/>
          </a:xfrm>
          <a:prstGeom prst="rect">
            <a:avLst/>
          </a:prstGeom>
        </p:spPr>
      </p:pic>
      <p:pic>
        <p:nvPicPr>
          <p:cNvPr id="13" name="Immagine 12" descr="images.jpeg"/>
          <p:cNvPicPr>
            <a:picLocks noChangeAspect="1"/>
          </p:cNvPicPr>
          <p:nvPr/>
        </p:nvPicPr>
        <p:blipFill>
          <a:blip r:embed="rId6" cstate="print"/>
          <a:stretch>
            <a:fillRect/>
          </a:stretch>
        </p:blipFill>
        <p:spPr>
          <a:xfrm>
            <a:off x="533400" y="5410200"/>
            <a:ext cx="685800" cy="630116"/>
          </a:xfrm>
          <a:prstGeom prst="rect">
            <a:avLst/>
          </a:prstGeom>
        </p:spPr>
      </p:pic>
      <p:pic>
        <p:nvPicPr>
          <p:cNvPr id="14" name="Immagine 13" descr="olympus-ls5.jpg"/>
          <p:cNvPicPr>
            <a:picLocks noChangeAspect="1"/>
          </p:cNvPicPr>
          <p:nvPr/>
        </p:nvPicPr>
        <p:blipFill>
          <a:blip r:embed="rId7" cstate="print"/>
          <a:stretch>
            <a:fillRect/>
          </a:stretch>
        </p:blipFill>
        <p:spPr>
          <a:xfrm>
            <a:off x="1676400" y="5029200"/>
            <a:ext cx="762000" cy="407247"/>
          </a:xfrm>
          <a:prstGeom prst="rect">
            <a:avLst/>
          </a:prstGeom>
        </p:spPr>
      </p:pic>
      <p:pic>
        <p:nvPicPr>
          <p:cNvPr id="15" name="Immagine 14" descr="photo_538x353.jpg"/>
          <p:cNvPicPr>
            <a:picLocks noChangeAspect="1"/>
          </p:cNvPicPr>
          <p:nvPr/>
        </p:nvPicPr>
        <p:blipFill>
          <a:blip r:embed="rId8" cstate="print"/>
          <a:stretch>
            <a:fillRect/>
          </a:stretch>
        </p:blipFill>
        <p:spPr>
          <a:xfrm>
            <a:off x="762000" y="4267200"/>
            <a:ext cx="954335" cy="626171"/>
          </a:xfrm>
          <a:prstGeom prst="rect">
            <a:avLst/>
          </a:prstGeom>
        </p:spPr>
      </p:pic>
      <p:pic>
        <p:nvPicPr>
          <p:cNvPr id="16" name="Immagine 15" descr="Unknown.jpeg"/>
          <p:cNvPicPr>
            <a:picLocks noChangeAspect="1"/>
          </p:cNvPicPr>
          <p:nvPr/>
        </p:nvPicPr>
        <p:blipFill>
          <a:blip r:embed="rId9" cstate="print"/>
          <a:stretch>
            <a:fillRect/>
          </a:stretch>
        </p:blipFill>
        <p:spPr>
          <a:xfrm>
            <a:off x="7162800" y="4114800"/>
            <a:ext cx="1004765" cy="863600"/>
          </a:xfrm>
          <a:prstGeom prst="rect">
            <a:avLst/>
          </a:prstGeom>
        </p:spPr>
      </p:pic>
      <p:pic>
        <p:nvPicPr>
          <p:cNvPr id="20" name="Immagine 19" descr="1307814231-third-neighbourhood-assembly-for-real-democracy--madrid_721164.jpg"/>
          <p:cNvPicPr>
            <a:picLocks noChangeAspect="1"/>
          </p:cNvPicPr>
          <p:nvPr/>
        </p:nvPicPr>
        <p:blipFill>
          <a:blip r:embed="rId10" cstate="print"/>
          <a:stretch>
            <a:fillRect/>
          </a:stretch>
        </p:blipFill>
        <p:spPr>
          <a:xfrm>
            <a:off x="4800600" y="5334000"/>
            <a:ext cx="1829943" cy="1219200"/>
          </a:xfrm>
          <a:prstGeom prst="rect">
            <a:avLst/>
          </a:prstGeom>
        </p:spPr>
      </p:pic>
      <p:pic>
        <p:nvPicPr>
          <p:cNvPr id="21" name="Immagine 20" descr="picture_merton_focus_group.jpg"/>
          <p:cNvPicPr>
            <a:picLocks noChangeAspect="1"/>
          </p:cNvPicPr>
          <p:nvPr/>
        </p:nvPicPr>
        <p:blipFill>
          <a:blip r:embed="rId11" cstate="print"/>
          <a:stretch>
            <a:fillRect/>
          </a:stretch>
        </p:blipFill>
        <p:spPr>
          <a:xfrm>
            <a:off x="4800600" y="4114800"/>
            <a:ext cx="1828800" cy="1209463"/>
          </a:xfrm>
          <a:prstGeom prst="rect">
            <a:avLst/>
          </a:prstGeom>
        </p:spPr>
      </p:pic>
      <p:pic>
        <p:nvPicPr>
          <p:cNvPr id="22" name="Immagine 21" descr="flipchart.jpg"/>
          <p:cNvPicPr>
            <a:picLocks noChangeAspect="1"/>
          </p:cNvPicPr>
          <p:nvPr/>
        </p:nvPicPr>
        <p:blipFill>
          <a:blip r:embed="rId12" cstate="print"/>
          <a:stretch>
            <a:fillRect/>
          </a:stretch>
        </p:blipFill>
        <p:spPr>
          <a:xfrm>
            <a:off x="1524000" y="5715000"/>
            <a:ext cx="686816" cy="990600"/>
          </a:xfrm>
          <a:prstGeom prst="rect">
            <a:avLst/>
          </a:prstGeom>
        </p:spPr>
      </p:pic>
      <p:pic>
        <p:nvPicPr>
          <p:cNvPr id="23" name="Immagine 22" descr="MindMapGuidlines.JPG"/>
          <p:cNvPicPr>
            <a:picLocks noChangeAspect="1"/>
          </p:cNvPicPr>
          <p:nvPr/>
        </p:nvPicPr>
        <p:blipFill>
          <a:blip r:embed="rId13" cstate="print"/>
          <a:stretch>
            <a:fillRect/>
          </a:stretch>
        </p:blipFill>
        <p:spPr>
          <a:xfrm>
            <a:off x="7086600" y="5105400"/>
            <a:ext cx="1575620" cy="1295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905000" y="1676400"/>
            <a:ext cx="6934200" cy="1815882"/>
          </a:xfrm>
          <a:prstGeom prst="rect">
            <a:avLst/>
          </a:prstGeom>
          <a:noFill/>
        </p:spPr>
        <p:txBody>
          <a:bodyPr wrap="square" rtlCol="0">
            <a:spAutoFit/>
          </a:bodyPr>
          <a:lstStyle/>
          <a:p>
            <a:r>
              <a:rPr lang="it-IT" sz="1600" b="1" dirty="0" smtClean="0">
                <a:solidFill>
                  <a:srgbClr val="800000"/>
                </a:solidFill>
                <a:latin typeface="Times"/>
                <a:cs typeface="Times"/>
              </a:rPr>
              <a:t>Ricerca per indagine quantitativa: </a:t>
            </a:r>
            <a:r>
              <a:rPr lang="it-IT" sz="1600" dirty="0" smtClean="0">
                <a:latin typeface="Times"/>
                <a:cs typeface="Times"/>
              </a:rPr>
              <a:t> serve per raccogliere informazioni sulle opinioni di un’ampia fetta della comunità. Può essere finalizzata ad un segmento della comunità (per esempio studenti della scuola secondaria), o a più segmenti, o all’intera popolazione. Richiede l’uso di tecniche appropriate di campionamento e di solito le domande sono chiuse, al fine di rendere possibile la gestione e rappresentazione quantitativa dei risultati. Il tipo di indagine deve essere concepita secondo il tempo e le risorse disponibili.</a:t>
            </a:r>
          </a:p>
        </p:txBody>
      </p:sp>
      <p:sp>
        <p:nvSpPr>
          <p:cNvPr id="5" name="Rettangolo arrotondato 4"/>
          <p:cNvSpPr/>
          <p:nvPr/>
        </p:nvSpPr>
        <p:spPr>
          <a:xfrm>
            <a:off x="1115616" y="764704"/>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dei</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p</a:t>
            </a:r>
            <a:r>
              <a:rPr lang="en-GB" sz="1100" b="1" dirty="0" err="1" smtClean="0">
                <a:solidFill>
                  <a:srgbClr val="800000"/>
                </a:solidFill>
                <a:latin typeface="Times"/>
                <a:cs typeface="Times"/>
              </a:rPr>
              <a:t>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899592" y="54868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6858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a:solidFill>
                  <a:srgbClr val="800000"/>
                </a:solidFill>
                <a:latin typeface="Times"/>
                <a:cs typeface="Times"/>
              </a:rPr>
              <a:t>p</a:t>
            </a:r>
            <a:r>
              <a:rPr lang="en-GB" sz="1900" b="1" dirty="0" err="1" smtClean="0">
                <a:solidFill>
                  <a:srgbClr val="800000"/>
                </a:solidFill>
                <a:latin typeface="Times"/>
                <a:cs typeface="Times"/>
              </a:rPr>
              <a:t>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Ricerca</a:t>
            </a:r>
            <a:r>
              <a:rPr lang="en-GB" sz="1900" b="1" dirty="0" smtClean="0">
                <a:solidFill>
                  <a:srgbClr val="800000"/>
                </a:solidFill>
                <a:latin typeface="Times"/>
                <a:cs typeface="Times"/>
              </a:rPr>
              <a:t> per </a:t>
            </a:r>
            <a:r>
              <a:rPr lang="en-GB" sz="1900" b="1" dirty="0" err="1">
                <a:solidFill>
                  <a:srgbClr val="800000"/>
                </a:solidFill>
                <a:latin typeface="Times"/>
                <a:cs typeface="Times"/>
              </a:rPr>
              <a:t>i</a:t>
            </a:r>
            <a:r>
              <a:rPr lang="en-GB" sz="1900" b="1" dirty="0" err="1" smtClean="0">
                <a:solidFill>
                  <a:srgbClr val="800000"/>
                </a:solidFill>
                <a:latin typeface="Times"/>
                <a:cs typeface="Times"/>
              </a:rPr>
              <a:t>ndagine</a:t>
            </a:r>
            <a:r>
              <a:rPr lang="en-GB" sz="1900" b="1" dirty="0" smtClean="0">
                <a:solidFill>
                  <a:srgbClr val="800000"/>
                </a:solidFill>
                <a:latin typeface="Times"/>
                <a:cs typeface="Times"/>
              </a:rPr>
              <a:t> </a:t>
            </a:r>
            <a:r>
              <a:rPr lang="en-GB" sz="1900" b="1" dirty="0" err="1">
                <a:solidFill>
                  <a:srgbClr val="800000"/>
                </a:solidFill>
                <a:latin typeface="Times"/>
                <a:cs typeface="Times"/>
              </a:rPr>
              <a:t>q</a:t>
            </a:r>
            <a:r>
              <a:rPr lang="en-GB" sz="1900" b="1" dirty="0" err="1" smtClean="0">
                <a:solidFill>
                  <a:srgbClr val="800000"/>
                </a:solidFill>
                <a:latin typeface="Times"/>
                <a:cs typeface="Times"/>
              </a:rPr>
              <a:t>uantitativa</a:t>
            </a:r>
            <a:r>
              <a:rPr lang="en-GB" sz="1900" b="1" dirty="0" smtClean="0">
                <a:solidFill>
                  <a:srgbClr val="800000"/>
                </a:solidFill>
                <a:latin typeface="Times"/>
                <a:cs typeface="Times"/>
              </a:rPr>
              <a:t> </a:t>
            </a:r>
            <a:r>
              <a:rPr lang="en-GB" sz="1900" b="1" dirty="0" smtClean="0">
                <a:solidFill>
                  <a:srgbClr val="800000"/>
                </a:solidFill>
                <a:latin typeface="Times"/>
                <a:cs typeface="Times"/>
              </a:rPr>
              <a:t>(1)</a:t>
            </a:r>
          </a:p>
        </p:txBody>
      </p:sp>
      <p:pic>
        <p:nvPicPr>
          <p:cNvPr id="16" name="Immagine 15" descr="quantitative.jpg"/>
          <p:cNvPicPr>
            <a:picLocks noChangeAspect="1"/>
          </p:cNvPicPr>
          <p:nvPr/>
        </p:nvPicPr>
        <p:blipFill>
          <a:blip r:embed="rId3" cstate="print"/>
          <a:stretch>
            <a:fillRect/>
          </a:stretch>
        </p:blipFill>
        <p:spPr>
          <a:xfrm>
            <a:off x="152400" y="1905000"/>
            <a:ext cx="1778000" cy="1066800"/>
          </a:xfrm>
          <a:prstGeom prst="rect">
            <a:avLst/>
          </a:prstGeom>
        </p:spPr>
      </p:pic>
      <p:pic>
        <p:nvPicPr>
          <p:cNvPr id="18" name="Immagine 17" descr="images.jpeg"/>
          <p:cNvPicPr>
            <a:picLocks noChangeAspect="1"/>
          </p:cNvPicPr>
          <p:nvPr/>
        </p:nvPicPr>
        <p:blipFill>
          <a:blip r:embed="rId4" cstate="print"/>
          <a:stretch>
            <a:fillRect/>
          </a:stretch>
        </p:blipFill>
        <p:spPr>
          <a:xfrm>
            <a:off x="533400" y="3809999"/>
            <a:ext cx="381000" cy="424069"/>
          </a:xfrm>
          <a:prstGeom prst="rect">
            <a:avLst/>
          </a:prstGeom>
        </p:spPr>
      </p:pic>
      <p:pic>
        <p:nvPicPr>
          <p:cNvPr id="19" name="Immagine 18" descr="disadvantages-spread.jpg"/>
          <p:cNvPicPr>
            <a:picLocks noChangeAspect="1"/>
          </p:cNvPicPr>
          <p:nvPr/>
        </p:nvPicPr>
        <p:blipFill>
          <a:blip r:embed="rId5" cstate="print"/>
          <a:stretch>
            <a:fillRect/>
          </a:stretch>
        </p:blipFill>
        <p:spPr>
          <a:xfrm>
            <a:off x="7086600" y="3810000"/>
            <a:ext cx="342900" cy="381000"/>
          </a:xfrm>
          <a:prstGeom prst="rect">
            <a:avLst/>
          </a:prstGeom>
        </p:spPr>
      </p:pic>
      <p:sp>
        <p:nvSpPr>
          <p:cNvPr id="20" name="CasellaDiTesto 19"/>
          <p:cNvSpPr txBox="1"/>
          <p:nvPr/>
        </p:nvSpPr>
        <p:spPr>
          <a:xfrm>
            <a:off x="685800" y="3962400"/>
            <a:ext cx="1447800" cy="1600438"/>
          </a:xfrm>
          <a:prstGeom prst="rect">
            <a:avLst/>
          </a:prstGeom>
          <a:noFill/>
        </p:spPr>
        <p:txBody>
          <a:bodyPr wrap="square" rtlCol="0">
            <a:spAutoFit/>
          </a:bodyPr>
          <a:lstStyle/>
          <a:p>
            <a:pPr algn="ctr"/>
            <a:r>
              <a:rPr lang="en-GB" sz="1400" b="1" dirty="0" err="1" smtClean="0">
                <a:solidFill>
                  <a:srgbClr val="800000"/>
                </a:solidFill>
                <a:latin typeface="Times"/>
                <a:cs typeface="Times"/>
              </a:rPr>
              <a:t>Vantaggi</a:t>
            </a:r>
            <a:endParaRPr lang="en-GB" sz="1200" dirty="0" smtClean="0">
              <a:latin typeface="Times"/>
              <a:cs typeface="Times"/>
            </a:endParaRPr>
          </a:p>
          <a:p>
            <a:r>
              <a:rPr lang="it-IT" sz="1200" dirty="0" smtClean="0">
                <a:latin typeface="Times"/>
                <a:cs typeface="Times"/>
              </a:rPr>
              <a:t>Può fornire informazioni sulle opinioni e preferenze di ampie porzioni della popolazione in una data area geografica</a:t>
            </a:r>
          </a:p>
        </p:txBody>
      </p:sp>
      <p:sp>
        <p:nvSpPr>
          <p:cNvPr id="21" name="Rettangolo 20"/>
          <p:cNvSpPr/>
          <p:nvPr/>
        </p:nvSpPr>
        <p:spPr>
          <a:xfrm>
            <a:off x="7315200" y="3810000"/>
            <a:ext cx="1447800" cy="2154436"/>
          </a:xfrm>
          <a:prstGeom prst="rect">
            <a:avLst/>
          </a:prstGeom>
        </p:spPr>
        <p:txBody>
          <a:bodyPr wrap="square">
            <a:spAutoFit/>
          </a:bodyPr>
          <a:lstStyle/>
          <a:p>
            <a:pPr algn="ctr"/>
            <a:r>
              <a:rPr lang="en-GB" sz="1400" b="1" dirty="0" err="1" smtClean="0">
                <a:solidFill>
                  <a:srgbClr val="800000"/>
                </a:solidFill>
                <a:latin typeface="Times"/>
                <a:cs typeface="Times"/>
              </a:rPr>
              <a:t>Limiti</a:t>
            </a:r>
            <a:endParaRPr lang="en-GB" sz="1400" dirty="0" smtClean="0">
              <a:latin typeface="Times"/>
              <a:cs typeface="Times"/>
            </a:endParaRPr>
          </a:p>
          <a:p>
            <a:r>
              <a:rPr lang="it-IT" sz="1200" dirty="0" smtClean="0">
                <a:latin typeface="Times"/>
                <a:cs typeface="Times"/>
              </a:rPr>
              <a:t>Richiede tempo e risorse per essere preparata, per la conduzione e gestione dei risultati quantitativi, così come per il campionamento e l’analisi delle idee prodotte. </a:t>
            </a:r>
          </a:p>
        </p:txBody>
      </p:sp>
      <p:pic>
        <p:nvPicPr>
          <p:cNvPr id="23" name="Immagine 22" descr="Research10.jpg"/>
          <p:cNvPicPr>
            <a:picLocks noChangeAspect="1"/>
          </p:cNvPicPr>
          <p:nvPr/>
        </p:nvPicPr>
        <p:blipFill>
          <a:blip r:embed="rId6" cstate="print"/>
          <a:stretch>
            <a:fillRect/>
          </a:stretch>
        </p:blipFill>
        <p:spPr>
          <a:xfrm>
            <a:off x="2819400" y="3581400"/>
            <a:ext cx="3657600" cy="25877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752600" y="1676400"/>
            <a:ext cx="6934200" cy="2308324"/>
          </a:xfrm>
          <a:prstGeom prst="rect">
            <a:avLst/>
          </a:prstGeom>
          <a:noFill/>
        </p:spPr>
        <p:txBody>
          <a:bodyPr wrap="square" rtlCol="0">
            <a:spAutoFit/>
          </a:bodyPr>
          <a:lstStyle/>
          <a:p>
            <a:r>
              <a:rPr lang="it-IT" sz="1600" b="1" dirty="0" smtClean="0">
                <a:solidFill>
                  <a:srgbClr val="800000"/>
                </a:solidFill>
                <a:latin typeface="Times"/>
                <a:cs typeface="Times"/>
              </a:rPr>
              <a:t>Ricerca per </a:t>
            </a:r>
            <a:r>
              <a:rPr lang="it-IT" sz="1600" b="1" dirty="0" smtClean="0">
                <a:solidFill>
                  <a:srgbClr val="800000"/>
                </a:solidFill>
                <a:latin typeface="Times"/>
                <a:cs typeface="Times"/>
              </a:rPr>
              <a:t>indagine </a:t>
            </a:r>
            <a:r>
              <a:rPr lang="it-IT" sz="1600" b="1" dirty="0">
                <a:solidFill>
                  <a:srgbClr val="800000"/>
                </a:solidFill>
                <a:latin typeface="Times"/>
                <a:cs typeface="Times"/>
              </a:rPr>
              <a:t>q</a:t>
            </a:r>
            <a:r>
              <a:rPr lang="it-IT" sz="1600" b="1" dirty="0" smtClean="0">
                <a:solidFill>
                  <a:srgbClr val="800000"/>
                </a:solidFill>
                <a:latin typeface="Times"/>
                <a:cs typeface="Times"/>
              </a:rPr>
              <a:t>uantitativa</a:t>
            </a:r>
            <a:r>
              <a:rPr lang="it-IT" sz="1600" b="1" dirty="0" smtClean="0">
                <a:solidFill>
                  <a:srgbClr val="800000"/>
                </a:solidFill>
                <a:latin typeface="Times"/>
                <a:cs typeface="Times"/>
              </a:rPr>
              <a:t>. </a:t>
            </a:r>
            <a:r>
              <a:rPr lang="it-IT" sz="1600" dirty="0" smtClean="0">
                <a:latin typeface="Times"/>
                <a:cs typeface="Times"/>
              </a:rPr>
              <a:t>L’organizzazione di una indagine quantitativa deve definire l’approccio generale </a:t>
            </a:r>
            <a:r>
              <a:rPr lang="it-IT" sz="1600" dirty="0" smtClean="0">
                <a:latin typeface="Times"/>
                <a:cs typeface="Times"/>
              </a:rPr>
              <a:t>dell’indagine</a:t>
            </a:r>
            <a:r>
              <a:rPr lang="it-IT" sz="1600" dirty="0" smtClean="0">
                <a:latin typeface="Times"/>
                <a:cs typeface="Times"/>
              </a:rPr>
              <a:t>, ossia se essa sarà condotta per strada o al telefono o sul web. In tutti i casi la preparazione richiede un questionario, una selezione della tecnica di campionamento e della popolazione campionata, così pure un software necessario alla gestione dei dati per la rappresentazione dei risultati. Queste attività richiedono persone competenti quali esperti di indagini, intervistatori, analisti di statistica </a:t>
            </a:r>
            <a:r>
              <a:rPr lang="it-IT" sz="1600" dirty="0" smtClean="0">
                <a:latin typeface="Times"/>
                <a:cs typeface="Times"/>
              </a:rPr>
              <a:t>ecc</a:t>
            </a:r>
            <a:r>
              <a:rPr lang="it-IT" sz="1600" dirty="0" smtClean="0">
                <a:latin typeface="Times"/>
                <a:cs typeface="Times"/>
              </a:rPr>
              <a:t>. Esistono molti strumenti a supporto di queste attività quali indagini cartacee o elettroniche, software di analisi statistica, siti web di indagini etc.</a:t>
            </a:r>
          </a:p>
        </p:txBody>
      </p:sp>
      <p:sp>
        <p:nvSpPr>
          <p:cNvPr id="5" name="Rettangolo arrotondato 4"/>
          <p:cNvSpPr/>
          <p:nvPr/>
        </p:nvSpPr>
        <p:spPr>
          <a:xfrm>
            <a:off x="1259632" y="692696"/>
            <a:ext cx="1728192"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di</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smtClean="0">
                <a:solidFill>
                  <a:srgbClr val="800000"/>
                </a:solidFill>
                <a:latin typeface="Times"/>
                <a:cs typeface="Times"/>
              </a:rPr>
              <a:t>Opportunità</a:t>
            </a:r>
            <a:endParaRPr lang="en-GB" sz="1100" b="1" dirty="0">
              <a:solidFill>
                <a:srgbClr val="800000"/>
              </a:solidFill>
              <a:latin typeface="Times"/>
              <a:cs typeface="Times"/>
            </a:endParaRPr>
          </a:p>
        </p:txBody>
      </p:sp>
      <p:sp>
        <p:nvSpPr>
          <p:cNvPr id="6" name="Ovale 5"/>
          <p:cNvSpPr/>
          <p:nvPr/>
        </p:nvSpPr>
        <p:spPr>
          <a:xfrm>
            <a:off x="971600" y="476672"/>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6858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a:t>
            </a:r>
            <a:r>
              <a:rPr lang="en-GB" sz="1900" b="1" dirty="0" smtClean="0">
                <a:solidFill>
                  <a:srgbClr val="800000"/>
                </a:solidFill>
                <a:latin typeface="Times"/>
                <a:cs typeface="Times"/>
              </a:rPr>
              <a:t>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Ricerca</a:t>
            </a:r>
            <a:r>
              <a:rPr lang="en-GB" sz="1900" b="1" dirty="0" smtClean="0">
                <a:solidFill>
                  <a:srgbClr val="800000"/>
                </a:solidFill>
                <a:latin typeface="Times"/>
                <a:cs typeface="Times"/>
              </a:rPr>
              <a:t> per </a:t>
            </a:r>
            <a:r>
              <a:rPr lang="en-GB" sz="1900" b="1" dirty="0" err="1">
                <a:solidFill>
                  <a:srgbClr val="800000"/>
                </a:solidFill>
                <a:latin typeface="Times"/>
                <a:cs typeface="Times"/>
              </a:rPr>
              <a:t>i</a:t>
            </a:r>
            <a:r>
              <a:rPr lang="en-GB" sz="1900" b="1" dirty="0" err="1" smtClean="0">
                <a:solidFill>
                  <a:srgbClr val="800000"/>
                </a:solidFill>
                <a:latin typeface="Times"/>
                <a:cs typeface="Times"/>
              </a:rPr>
              <a:t>ndagine</a:t>
            </a:r>
            <a:r>
              <a:rPr lang="en-GB" sz="1900" b="1" dirty="0" smtClean="0">
                <a:solidFill>
                  <a:srgbClr val="800000"/>
                </a:solidFill>
                <a:latin typeface="Times"/>
                <a:cs typeface="Times"/>
              </a:rPr>
              <a:t> </a:t>
            </a:r>
            <a:r>
              <a:rPr lang="en-GB" sz="1900" b="1" dirty="0" err="1">
                <a:solidFill>
                  <a:srgbClr val="800000"/>
                </a:solidFill>
                <a:latin typeface="Times"/>
                <a:cs typeface="Times"/>
              </a:rPr>
              <a:t>q</a:t>
            </a:r>
            <a:r>
              <a:rPr lang="en-GB" sz="1900" b="1" dirty="0" err="1" smtClean="0">
                <a:solidFill>
                  <a:srgbClr val="800000"/>
                </a:solidFill>
                <a:latin typeface="Times"/>
                <a:cs typeface="Times"/>
              </a:rPr>
              <a:t>uantitativa</a:t>
            </a:r>
            <a:r>
              <a:rPr lang="en-GB" sz="1900" b="1" dirty="0" smtClean="0">
                <a:solidFill>
                  <a:srgbClr val="800000"/>
                </a:solidFill>
                <a:latin typeface="Times"/>
                <a:cs typeface="Times"/>
              </a:rPr>
              <a:t>(2</a:t>
            </a:r>
            <a:r>
              <a:rPr lang="en-GB" sz="1900" b="1" dirty="0" smtClean="0">
                <a:solidFill>
                  <a:srgbClr val="800000"/>
                </a:solidFill>
                <a:latin typeface="Times"/>
                <a:cs typeface="Times"/>
              </a:rPr>
              <a:t>)</a:t>
            </a:r>
          </a:p>
        </p:txBody>
      </p:sp>
      <p:pic>
        <p:nvPicPr>
          <p:cNvPr id="16" name="Immagine 15" descr="quantitative.jpg"/>
          <p:cNvPicPr>
            <a:picLocks noChangeAspect="1"/>
          </p:cNvPicPr>
          <p:nvPr/>
        </p:nvPicPr>
        <p:blipFill>
          <a:blip r:embed="rId3" cstate="print"/>
          <a:stretch>
            <a:fillRect/>
          </a:stretch>
        </p:blipFill>
        <p:spPr>
          <a:xfrm>
            <a:off x="152400" y="2209800"/>
            <a:ext cx="1524000" cy="914400"/>
          </a:xfrm>
          <a:prstGeom prst="rect">
            <a:avLst/>
          </a:prstGeom>
        </p:spPr>
      </p:pic>
      <p:pic>
        <p:nvPicPr>
          <p:cNvPr id="15" name="Immagine 14" descr="blog-surveys_fade.jpg"/>
          <p:cNvPicPr>
            <a:picLocks noChangeAspect="1"/>
          </p:cNvPicPr>
          <p:nvPr/>
        </p:nvPicPr>
        <p:blipFill>
          <a:blip r:embed="rId4" cstate="print"/>
          <a:stretch>
            <a:fillRect/>
          </a:stretch>
        </p:blipFill>
        <p:spPr>
          <a:xfrm>
            <a:off x="304800" y="5486400"/>
            <a:ext cx="1447800" cy="780288"/>
          </a:xfrm>
          <a:prstGeom prst="rect">
            <a:avLst/>
          </a:prstGeom>
        </p:spPr>
      </p:pic>
      <p:pic>
        <p:nvPicPr>
          <p:cNvPr id="22" name="Immagine 21" descr="imgLaptop.png"/>
          <p:cNvPicPr>
            <a:picLocks noChangeAspect="1"/>
          </p:cNvPicPr>
          <p:nvPr/>
        </p:nvPicPr>
        <p:blipFill>
          <a:blip r:embed="rId5" cstate="print"/>
          <a:stretch>
            <a:fillRect/>
          </a:stretch>
        </p:blipFill>
        <p:spPr>
          <a:xfrm>
            <a:off x="6477000" y="4191000"/>
            <a:ext cx="1295400" cy="936592"/>
          </a:xfrm>
          <a:prstGeom prst="rect">
            <a:avLst/>
          </a:prstGeom>
        </p:spPr>
      </p:pic>
      <p:pic>
        <p:nvPicPr>
          <p:cNvPr id="23" name="Immagine 22" descr="quatitative.png"/>
          <p:cNvPicPr>
            <a:picLocks noChangeAspect="1"/>
          </p:cNvPicPr>
          <p:nvPr/>
        </p:nvPicPr>
        <p:blipFill>
          <a:blip r:embed="rId6" cstate="print"/>
          <a:stretch>
            <a:fillRect/>
          </a:stretch>
        </p:blipFill>
        <p:spPr>
          <a:xfrm>
            <a:off x="1447800" y="4267200"/>
            <a:ext cx="1221771" cy="762000"/>
          </a:xfrm>
          <a:prstGeom prst="rect">
            <a:avLst/>
          </a:prstGeom>
        </p:spPr>
      </p:pic>
      <p:pic>
        <p:nvPicPr>
          <p:cNvPr id="13" name="Immagine 12" descr="4-survey-tools-new.png"/>
          <p:cNvPicPr>
            <a:picLocks noChangeAspect="1"/>
          </p:cNvPicPr>
          <p:nvPr/>
        </p:nvPicPr>
        <p:blipFill>
          <a:blip r:embed="rId7" cstate="print"/>
          <a:stretch>
            <a:fillRect/>
          </a:stretch>
        </p:blipFill>
        <p:spPr>
          <a:xfrm>
            <a:off x="6502784" y="5334000"/>
            <a:ext cx="1646011" cy="990600"/>
          </a:xfrm>
          <a:prstGeom prst="rect">
            <a:avLst/>
          </a:prstGeom>
        </p:spPr>
      </p:pic>
      <p:pic>
        <p:nvPicPr>
          <p:cNvPr id="19" name="Immagine 18" descr="0106226.gif"/>
          <p:cNvPicPr>
            <a:picLocks noChangeAspect="1"/>
          </p:cNvPicPr>
          <p:nvPr/>
        </p:nvPicPr>
        <p:blipFill>
          <a:blip r:embed="rId8" cstate="print"/>
          <a:stretch>
            <a:fillRect/>
          </a:stretch>
        </p:blipFill>
        <p:spPr>
          <a:xfrm>
            <a:off x="457200" y="4114800"/>
            <a:ext cx="877015" cy="1219200"/>
          </a:xfrm>
          <a:prstGeom prst="rect">
            <a:avLst/>
          </a:prstGeom>
        </p:spPr>
      </p:pic>
      <p:pic>
        <p:nvPicPr>
          <p:cNvPr id="20" name="Immagine 19" descr="market-research-survey.jpg"/>
          <p:cNvPicPr>
            <a:picLocks noChangeAspect="1"/>
          </p:cNvPicPr>
          <p:nvPr/>
        </p:nvPicPr>
        <p:blipFill>
          <a:blip r:embed="rId9" cstate="print"/>
          <a:stretch>
            <a:fillRect/>
          </a:stretch>
        </p:blipFill>
        <p:spPr>
          <a:xfrm>
            <a:off x="3276600" y="4191000"/>
            <a:ext cx="1295400" cy="1219200"/>
          </a:xfrm>
          <a:prstGeom prst="rect">
            <a:avLst/>
          </a:prstGeom>
        </p:spPr>
      </p:pic>
      <p:pic>
        <p:nvPicPr>
          <p:cNvPr id="24" name="Immagine 23" descr="original.jpg"/>
          <p:cNvPicPr>
            <a:picLocks noChangeAspect="1"/>
          </p:cNvPicPr>
          <p:nvPr/>
        </p:nvPicPr>
        <p:blipFill>
          <a:blip r:embed="rId10" cstate="print"/>
          <a:stretch>
            <a:fillRect/>
          </a:stretch>
        </p:blipFill>
        <p:spPr>
          <a:xfrm>
            <a:off x="4572000" y="4191000"/>
            <a:ext cx="1676400" cy="1219200"/>
          </a:xfrm>
          <a:prstGeom prst="rect">
            <a:avLst/>
          </a:prstGeom>
        </p:spPr>
      </p:pic>
      <p:pic>
        <p:nvPicPr>
          <p:cNvPr id="11" name="Immagine 10" descr="Graph_0.jpg"/>
          <p:cNvPicPr>
            <a:picLocks noChangeAspect="1"/>
          </p:cNvPicPr>
          <p:nvPr/>
        </p:nvPicPr>
        <p:blipFill>
          <a:blip r:embed="rId11" cstate="print"/>
          <a:stretch>
            <a:fillRect/>
          </a:stretch>
        </p:blipFill>
        <p:spPr>
          <a:xfrm>
            <a:off x="7924800" y="4572000"/>
            <a:ext cx="960420" cy="685800"/>
          </a:xfrm>
          <a:prstGeom prst="rect">
            <a:avLst/>
          </a:prstGeom>
        </p:spPr>
      </p:pic>
      <p:pic>
        <p:nvPicPr>
          <p:cNvPr id="27" name="Immagine 26" descr="Image = Phone Survey.jpg"/>
          <p:cNvPicPr>
            <a:picLocks noChangeAspect="1"/>
          </p:cNvPicPr>
          <p:nvPr/>
        </p:nvPicPr>
        <p:blipFill>
          <a:blip r:embed="rId12" cstate="print"/>
          <a:stretch>
            <a:fillRect/>
          </a:stretch>
        </p:blipFill>
        <p:spPr>
          <a:xfrm>
            <a:off x="3276599" y="5410200"/>
            <a:ext cx="1295400" cy="1165860"/>
          </a:xfrm>
          <a:prstGeom prst="rect">
            <a:avLst/>
          </a:prstGeom>
        </p:spPr>
      </p:pic>
      <p:pic>
        <p:nvPicPr>
          <p:cNvPr id="28" name="Immagine 27" descr="1472-6947-4-7-2-l.jpg"/>
          <p:cNvPicPr>
            <a:picLocks noChangeAspect="1"/>
          </p:cNvPicPr>
          <p:nvPr/>
        </p:nvPicPr>
        <p:blipFill>
          <a:blip r:embed="rId13" cstate="print"/>
          <a:stretch>
            <a:fillRect/>
          </a:stretch>
        </p:blipFill>
        <p:spPr>
          <a:xfrm>
            <a:off x="1905000" y="5334000"/>
            <a:ext cx="918575" cy="838200"/>
          </a:xfrm>
          <a:prstGeom prst="rect">
            <a:avLst/>
          </a:prstGeom>
        </p:spPr>
      </p:pic>
      <p:pic>
        <p:nvPicPr>
          <p:cNvPr id="29" name="Immagine 28" descr="13500139249mLc97.jpg"/>
          <p:cNvPicPr>
            <a:picLocks noChangeAspect="1"/>
          </p:cNvPicPr>
          <p:nvPr/>
        </p:nvPicPr>
        <p:blipFill>
          <a:blip r:embed="rId14" cstate="print"/>
          <a:stretch>
            <a:fillRect/>
          </a:stretch>
        </p:blipFill>
        <p:spPr>
          <a:xfrm>
            <a:off x="4572001" y="5410200"/>
            <a:ext cx="1676400" cy="1143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057400" y="1905000"/>
            <a:ext cx="6629400" cy="1569660"/>
          </a:xfrm>
          <a:prstGeom prst="rect">
            <a:avLst/>
          </a:prstGeom>
          <a:noFill/>
        </p:spPr>
        <p:txBody>
          <a:bodyPr wrap="square" rtlCol="0">
            <a:spAutoFit/>
          </a:bodyPr>
          <a:lstStyle/>
          <a:p>
            <a:pPr algn="just"/>
            <a:r>
              <a:rPr lang="it-IT" sz="1600" b="1" dirty="0" smtClean="0">
                <a:solidFill>
                  <a:srgbClr val="800000"/>
                </a:solidFill>
                <a:latin typeface="Times"/>
                <a:cs typeface="Times"/>
              </a:rPr>
              <a:t>Ricerca a </a:t>
            </a:r>
            <a:r>
              <a:rPr lang="it-IT" sz="1600" b="1" dirty="0" smtClean="0">
                <a:solidFill>
                  <a:srgbClr val="800000"/>
                </a:solidFill>
                <a:latin typeface="Times"/>
                <a:cs typeface="Times"/>
              </a:rPr>
              <a:t>tavolino: </a:t>
            </a:r>
            <a:r>
              <a:rPr lang="it-IT" sz="1600" dirty="0" smtClean="0">
                <a:latin typeface="Times"/>
                <a:cs typeface="Times"/>
              </a:rPr>
              <a:t>riguarda lo sviluppo della comunità nel corso degli anni. Ciò include ricerche sulle delibere municipali a livello sia distrettuale che cittadino, così come sulle fonti locali di informazione (per esempio giornali, newsletter, radio, internet </a:t>
            </a:r>
            <a:r>
              <a:rPr lang="it-IT" sz="1600" dirty="0" err="1" smtClean="0">
                <a:latin typeface="Times"/>
                <a:cs typeface="Times"/>
              </a:rPr>
              <a:t>ecc</a:t>
            </a:r>
            <a:r>
              <a:rPr lang="it-IT" sz="1600" dirty="0" smtClean="0">
                <a:latin typeface="Times"/>
                <a:cs typeface="Times"/>
              </a:rPr>
              <a:t>). Include inoltre letture a proposito della storia del territorio  e della comunità per verificare se opportunità del passato sono nascoste o semplicemente ignorate.</a:t>
            </a:r>
          </a:p>
        </p:txBody>
      </p:sp>
      <p:sp>
        <p:nvSpPr>
          <p:cNvPr id="5" name="Rettangolo arrotondato 4"/>
          <p:cNvSpPr/>
          <p:nvPr/>
        </p:nvSpPr>
        <p:spPr>
          <a:xfrm>
            <a:off x="1331640" y="764704"/>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971600" y="476672"/>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6858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a:t>
            </a:r>
            <a:r>
              <a:rPr lang="en-GB" sz="1900" b="1" dirty="0" smtClean="0">
                <a:solidFill>
                  <a:srgbClr val="800000"/>
                </a:solidFill>
                <a:latin typeface="Times"/>
                <a:cs typeface="Times"/>
              </a:rPr>
              <a:t>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Ricerca</a:t>
            </a:r>
            <a:r>
              <a:rPr lang="en-GB" sz="1900" b="1" dirty="0" smtClean="0">
                <a:solidFill>
                  <a:srgbClr val="800000"/>
                </a:solidFill>
                <a:latin typeface="Times"/>
                <a:cs typeface="Times"/>
              </a:rPr>
              <a:t> a </a:t>
            </a:r>
            <a:r>
              <a:rPr lang="en-GB" sz="1900" b="1" dirty="0" err="1" smtClean="0">
                <a:solidFill>
                  <a:srgbClr val="800000"/>
                </a:solidFill>
                <a:latin typeface="Times"/>
                <a:cs typeface="Times"/>
              </a:rPr>
              <a:t>tavolino</a:t>
            </a:r>
            <a:r>
              <a:rPr lang="en-GB" sz="1900" b="1" dirty="0" smtClean="0">
                <a:solidFill>
                  <a:srgbClr val="800000"/>
                </a:solidFill>
                <a:latin typeface="Times"/>
                <a:cs typeface="Times"/>
              </a:rPr>
              <a:t> (1)</a:t>
            </a:r>
          </a:p>
        </p:txBody>
      </p:sp>
      <p:pic>
        <p:nvPicPr>
          <p:cNvPr id="12" name="Immagine 11" descr="teen with computer.JPG"/>
          <p:cNvPicPr>
            <a:picLocks noChangeAspect="1"/>
          </p:cNvPicPr>
          <p:nvPr/>
        </p:nvPicPr>
        <p:blipFill>
          <a:blip r:embed="rId3" cstate="print"/>
          <a:stretch>
            <a:fillRect/>
          </a:stretch>
        </p:blipFill>
        <p:spPr>
          <a:xfrm>
            <a:off x="228600" y="2209800"/>
            <a:ext cx="1602249" cy="1066800"/>
          </a:xfrm>
          <a:prstGeom prst="rect">
            <a:avLst/>
          </a:prstGeom>
        </p:spPr>
      </p:pic>
      <p:pic>
        <p:nvPicPr>
          <p:cNvPr id="11" name="Immagine 10" descr="images.jpeg"/>
          <p:cNvPicPr>
            <a:picLocks noChangeAspect="1"/>
          </p:cNvPicPr>
          <p:nvPr/>
        </p:nvPicPr>
        <p:blipFill>
          <a:blip r:embed="rId4" cstate="print"/>
          <a:stretch>
            <a:fillRect/>
          </a:stretch>
        </p:blipFill>
        <p:spPr>
          <a:xfrm>
            <a:off x="533400" y="3809999"/>
            <a:ext cx="381000" cy="424069"/>
          </a:xfrm>
          <a:prstGeom prst="rect">
            <a:avLst/>
          </a:prstGeom>
        </p:spPr>
      </p:pic>
      <p:pic>
        <p:nvPicPr>
          <p:cNvPr id="13" name="Immagine 12" descr="disadvantages-spread.jpg"/>
          <p:cNvPicPr>
            <a:picLocks noChangeAspect="1"/>
          </p:cNvPicPr>
          <p:nvPr/>
        </p:nvPicPr>
        <p:blipFill>
          <a:blip r:embed="rId5" cstate="print"/>
          <a:stretch>
            <a:fillRect/>
          </a:stretch>
        </p:blipFill>
        <p:spPr>
          <a:xfrm>
            <a:off x="7086600" y="3810000"/>
            <a:ext cx="342900" cy="381000"/>
          </a:xfrm>
          <a:prstGeom prst="rect">
            <a:avLst/>
          </a:prstGeom>
        </p:spPr>
      </p:pic>
      <p:sp>
        <p:nvSpPr>
          <p:cNvPr id="15" name="CasellaDiTesto 14"/>
          <p:cNvSpPr txBox="1"/>
          <p:nvPr/>
        </p:nvSpPr>
        <p:spPr>
          <a:xfrm>
            <a:off x="685800" y="3962400"/>
            <a:ext cx="1447800" cy="2339102"/>
          </a:xfrm>
          <a:prstGeom prst="rect">
            <a:avLst/>
          </a:prstGeom>
          <a:noFill/>
        </p:spPr>
        <p:txBody>
          <a:bodyPr wrap="square" rtlCol="0">
            <a:spAutoFit/>
          </a:bodyPr>
          <a:lstStyle/>
          <a:p>
            <a:pPr algn="ctr"/>
            <a:r>
              <a:rPr lang="it-IT" sz="1400" b="1" dirty="0" smtClean="0">
                <a:solidFill>
                  <a:srgbClr val="800000"/>
                </a:solidFill>
                <a:latin typeface="Times"/>
                <a:cs typeface="Times"/>
              </a:rPr>
              <a:t>Vantaggi</a:t>
            </a:r>
            <a:endParaRPr lang="it-IT" sz="1200" dirty="0" smtClean="0">
              <a:latin typeface="Times"/>
              <a:cs typeface="Times"/>
            </a:endParaRPr>
          </a:p>
          <a:p>
            <a:r>
              <a:rPr lang="it-IT" sz="1200" dirty="0" smtClean="0">
                <a:latin typeface="Times"/>
                <a:cs typeface="Times"/>
              </a:rPr>
              <a:t>Può fornire informazioni sullo stato dei problemi che la comunità ha da tempo riconosciuto</a:t>
            </a:r>
            <a:r>
              <a:rPr lang="it-IT" sz="1200" dirty="0" smtClean="0">
                <a:latin typeface="Times"/>
                <a:cs typeface="Times"/>
              </a:rPr>
              <a:t>, incluse </a:t>
            </a:r>
            <a:r>
              <a:rPr lang="it-IT" sz="1200" dirty="0" smtClean="0">
                <a:latin typeface="Times"/>
                <a:cs typeface="Times"/>
              </a:rPr>
              <a:t>le opportunità </a:t>
            </a:r>
            <a:r>
              <a:rPr lang="it-IT" sz="1200" dirty="0" smtClean="0">
                <a:latin typeface="Times"/>
                <a:cs typeface="Times"/>
              </a:rPr>
              <a:t>presenti nella comunità </a:t>
            </a:r>
            <a:r>
              <a:rPr lang="it-IT" sz="1200" dirty="0" smtClean="0">
                <a:latin typeface="Times"/>
                <a:cs typeface="Times"/>
              </a:rPr>
              <a:t>a livello c</a:t>
            </a:r>
            <a:r>
              <a:rPr lang="it-IT" sz="1200" dirty="0" smtClean="0">
                <a:latin typeface="Times"/>
                <a:cs typeface="Times"/>
              </a:rPr>
              <a:t>ulturale</a:t>
            </a:r>
            <a:r>
              <a:rPr lang="it-IT" sz="1200" dirty="0" smtClean="0">
                <a:latin typeface="Times"/>
                <a:cs typeface="Times"/>
              </a:rPr>
              <a:t>, turistico e </a:t>
            </a:r>
            <a:r>
              <a:rPr lang="it-IT" sz="1200" dirty="0" smtClean="0">
                <a:latin typeface="Times"/>
                <a:cs typeface="Times"/>
              </a:rPr>
              <a:t>sociale</a:t>
            </a:r>
            <a:r>
              <a:rPr lang="en-GB" sz="1200" dirty="0" smtClean="0">
                <a:latin typeface="Times"/>
                <a:cs typeface="Times"/>
              </a:rPr>
              <a:t>.</a:t>
            </a:r>
            <a:endParaRPr lang="en-GB" sz="1200" dirty="0" smtClean="0">
              <a:latin typeface="Times"/>
              <a:cs typeface="Times"/>
            </a:endParaRPr>
          </a:p>
        </p:txBody>
      </p:sp>
      <p:sp>
        <p:nvSpPr>
          <p:cNvPr id="17" name="Rettangolo 16"/>
          <p:cNvSpPr/>
          <p:nvPr/>
        </p:nvSpPr>
        <p:spPr>
          <a:xfrm>
            <a:off x="7315200" y="3810000"/>
            <a:ext cx="1447800" cy="1969770"/>
          </a:xfrm>
          <a:prstGeom prst="rect">
            <a:avLst/>
          </a:prstGeom>
        </p:spPr>
        <p:txBody>
          <a:bodyPr wrap="square">
            <a:spAutoFit/>
          </a:bodyPr>
          <a:lstStyle/>
          <a:p>
            <a:pPr algn="ctr"/>
            <a:r>
              <a:rPr lang="it-IT" sz="1400" b="1" dirty="0" smtClean="0">
                <a:solidFill>
                  <a:srgbClr val="800000"/>
                </a:solidFill>
                <a:latin typeface="Times"/>
                <a:cs typeface="Times"/>
              </a:rPr>
              <a:t>Limiti</a:t>
            </a:r>
            <a:endParaRPr lang="it-IT" sz="1400" dirty="0" smtClean="0">
              <a:latin typeface="Times"/>
              <a:cs typeface="Times"/>
            </a:endParaRPr>
          </a:p>
          <a:p>
            <a:r>
              <a:rPr lang="it-IT" sz="1200" dirty="0" smtClean="0">
                <a:latin typeface="Times"/>
                <a:cs typeface="Times"/>
              </a:rPr>
              <a:t>L’informazione proviene da fonti secondarie e non dirette. Potrebbe volerci molto tempo per trovare fonti multiple dove si è accumulato parecchio materiale</a:t>
            </a:r>
            <a:r>
              <a:rPr lang="en-GB" sz="1200" dirty="0" smtClean="0">
                <a:latin typeface="Times"/>
                <a:cs typeface="Times"/>
              </a:rPr>
              <a:t>.</a:t>
            </a:r>
          </a:p>
        </p:txBody>
      </p:sp>
      <p:pic>
        <p:nvPicPr>
          <p:cNvPr id="19" name="Immagine 18" descr="CARTOON_3.JPG"/>
          <p:cNvPicPr>
            <a:picLocks noChangeAspect="1"/>
          </p:cNvPicPr>
          <p:nvPr/>
        </p:nvPicPr>
        <p:blipFill>
          <a:blip r:embed="rId6" cstate="print"/>
          <a:stretch>
            <a:fillRect/>
          </a:stretch>
        </p:blipFill>
        <p:spPr>
          <a:xfrm>
            <a:off x="3048000" y="3657600"/>
            <a:ext cx="2910386" cy="2895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619672" y="1700808"/>
            <a:ext cx="7219528" cy="206210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600" b="1" dirty="0" smtClean="0">
                <a:solidFill>
                  <a:srgbClr val="800000"/>
                </a:solidFill>
                <a:latin typeface="Times"/>
                <a:cs typeface="Times"/>
              </a:rPr>
              <a:t>Ricerca a tavolino. </a:t>
            </a:r>
            <a:r>
              <a:rPr lang="it-IT" sz="1600" dirty="0" smtClean="0">
                <a:latin typeface="Times"/>
                <a:cs typeface="Times"/>
              </a:rPr>
              <a:t>L’organizzazione di una ricerca a tavolino deve identificare le fonti fisiche e in rete da indagare. </a:t>
            </a:r>
            <a:r>
              <a:rPr lang="it-IT" sz="1600" dirty="0">
                <a:latin typeface="Times"/>
                <a:cs typeface="Times"/>
              </a:rPr>
              <a:t>D</a:t>
            </a:r>
            <a:r>
              <a:rPr lang="it-IT" sz="1600" dirty="0" smtClean="0">
                <a:latin typeface="Times"/>
                <a:cs typeface="Times"/>
              </a:rPr>
              <a:t>ocumenti, news</a:t>
            </a:r>
            <a:r>
              <a:rPr lang="it-IT" sz="1600" dirty="0" smtClean="0">
                <a:latin typeface="Times"/>
                <a:cs typeface="Times"/>
              </a:rPr>
              <a:t>, libri, database che fanno al caso possono essere trovati nelle biblioteche o negli archivi che tengano registri ufficiali e storici. Grazie all’avvento di banche </a:t>
            </a:r>
            <a:r>
              <a:rPr lang="it-IT" sz="1600" dirty="0" smtClean="0">
                <a:latin typeface="Times"/>
                <a:cs typeface="Times"/>
              </a:rPr>
              <a:t>dati informative e di governo aperte  </a:t>
            </a:r>
            <a:r>
              <a:rPr lang="it-IT" sz="1600" dirty="0" smtClean="0">
                <a:latin typeface="Times"/>
                <a:cs typeface="Times"/>
              </a:rPr>
              <a:t>molte informazioni sono ora accessibili al pubblico. Queste attività richiedono persone competenti quali responsabili della gestione </a:t>
            </a:r>
            <a:r>
              <a:rPr lang="it-IT" sz="1600" dirty="0" smtClean="0">
                <a:latin typeface="Times"/>
                <a:cs typeface="Times"/>
              </a:rPr>
              <a:t>delle informazioni</a:t>
            </a:r>
            <a:r>
              <a:rPr lang="it-IT" sz="1600" dirty="0" smtClean="0">
                <a:latin typeface="Times"/>
                <a:cs typeface="Times"/>
              </a:rPr>
              <a:t>, ricercatori </a:t>
            </a:r>
            <a:r>
              <a:rPr lang="it-IT" sz="1600" dirty="0" smtClean="0">
                <a:latin typeface="Times"/>
                <a:cs typeface="Times"/>
              </a:rPr>
              <a:t>ecc</a:t>
            </a:r>
            <a:r>
              <a:rPr lang="it-IT" sz="1600" dirty="0" smtClean="0">
                <a:latin typeface="Times"/>
                <a:cs typeface="Times"/>
              </a:rPr>
              <a:t>. Esistono molti strumenti a supporto di queste </a:t>
            </a:r>
            <a:r>
              <a:rPr lang="it-IT" sz="1600" dirty="0" smtClean="0">
                <a:latin typeface="Times"/>
                <a:cs typeface="Times"/>
              </a:rPr>
              <a:t>attività: computer, </a:t>
            </a:r>
            <a:r>
              <a:rPr lang="it-IT" sz="1600" dirty="0" smtClean="0">
                <a:latin typeface="Times"/>
                <a:cs typeface="Times"/>
              </a:rPr>
              <a:t>database elettronici o cartacei, siti web di </a:t>
            </a:r>
            <a:r>
              <a:rPr lang="it-IT" sz="1600" dirty="0" smtClean="0">
                <a:latin typeface="Times"/>
                <a:cs typeface="Times"/>
              </a:rPr>
              <a:t>biblioteche, </a:t>
            </a:r>
            <a:r>
              <a:rPr lang="it-IT" sz="1600" dirty="0" smtClean="0">
                <a:latin typeface="Times"/>
                <a:cs typeface="Times"/>
              </a:rPr>
              <a:t>software di produttività, </a:t>
            </a:r>
            <a:r>
              <a:rPr lang="it-IT" sz="1600" dirty="0" smtClean="0">
                <a:latin typeface="Times"/>
                <a:cs typeface="Times"/>
              </a:rPr>
              <a:t>ecc</a:t>
            </a:r>
            <a:r>
              <a:rPr lang="it-IT" sz="1600" dirty="0" smtClean="0">
                <a:latin typeface="Times"/>
                <a:cs typeface="Times"/>
              </a:rPr>
              <a:t>.</a:t>
            </a:r>
            <a:r>
              <a:rPr lang="it-IT" sz="1600" b="1" dirty="0" smtClean="0">
                <a:solidFill>
                  <a:srgbClr val="800000"/>
                </a:solidFill>
                <a:latin typeface="Times"/>
                <a:cs typeface="Times"/>
              </a:rPr>
              <a:t> </a:t>
            </a:r>
            <a:endParaRPr lang="it-IT" sz="1600" dirty="0" smtClean="0">
              <a:latin typeface="Times"/>
              <a:cs typeface="Times"/>
            </a:endParaRPr>
          </a:p>
        </p:txBody>
      </p:sp>
      <p:sp>
        <p:nvSpPr>
          <p:cNvPr id="5" name="Rettangolo arrotondato 4"/>
          <p:cNvSpPr/>
          <p:nvPr/>
        </p:nvSpPr>
        <p:spPr>
          <a:xfrm>
            <a:off x="1187624" y="692696"/>
            <a:ext cx="1800200" cy="755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899592" y="54868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6858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Ricerca</a:t>
            </a:r>
            <a:r>
              <a:rPr lang="en-GB" sz="1900" b="1" dirty="0" smtClean="0">
                <a:solidFill>
                  <a:srgbClr val="800000"/>
                </a:solidFill>
                <a:latin typeface="Times"/>
                <a:cs typeface="Times"/>
              </a:rPr>
              <a:t> a </a:t>
            </a:r>
            <a:r>
              <a:rPr lang="en-GB" sz="1900" b="1" dirty="0" err="1" smtClean="0">
                <a:solidFill>
                  <a:srgbClr val="800000"/>
                </a:solidFill>
                <a:latin typeface="Times"/>
                <a:cs typeface="Times"/>
              </a:rPr>
              <a:t>tavolino</a:t>
            </a:r>
            <a:r>
              <a:rPr lang="en-GB" sz="1900" b="1" dirty="0" smtClean="0">
                <a:solidFill>
                  <a:srgbClr val="800000"/>
                </a:solidFill>
                <a:latin typeface="Times"/>
                <a:cs typeface="Times"/>
              </a:rPr>
              <a:t> (2)</a:t>
            </a:r>
          </a:p>
        </p:txBody>
      </p:sp>
      <p:pic>
        <p:nvPicPr>
          <p:cNvPr id="12" name="Immagine 11" descr="teen with computer.JPG"/>
          <p:cNvPicPr>
            <a:picLocks noChangeAspect="1"/>
          </p:cNvPicPr>
          <p:nvPr/>
        </p:nvPicPr>
        <p:blipFill>
          <a:blip r:embed="rId3" cstate="print"/>
          <a:stretch>
            <a:fillRect/>
          </a:stretch>
        </p:blipFill>
        <p:spPr>
          <a:xfrm>
            <a:off x="228600" y="2209800"/>
            <a:ext cx="1487803" cy="990600"/>
          </a:xfrm>
          <a:prstGeom prst="rect">
            <a:avLst/>
          </a:prstGeom>
        </p:spPr>
      </p:pic>
      <p:pic>
        <p:nvPicPr>
          <p:cNvPr id="14" name="Immagine 13" descr="beth2.jpg"/>
          <p:cNvPicPr>
            <a:picLocks noChangeAspect="1"/>
          </p:cNvPicPr>
          <p:nvPr/>
        </p:nvPicPr>
        <p:blipFill>
          <a:blip r:embed="rId4" cstate="print"/>
          <a:stretch>
            <a:fillRect/>
          </a:stretch>
        </p:blipFill>
        <p:spPr>
          <a:xfrm>
            <a:off x="4876800" y="3962400"/>
            <a:ext cx="1317038" cy="1066800"/>
          </a:xfrm>
          <a:prstGeom prst="rect">
            <a:avLst/>
          </a:prstGeom>
        </p:spPr>
      </p:pic>
      <p:pic>
        <p:nvPicPr>
          <p:cNvPr id="16" name="Immagine 15" descr="images-1.jpeg"/>
          <p:cNvPicPr>
            <a:picLocks noChangeAspect="1"/>
          </p:cNvPicPr>
          <p:nvPr/>
        </p:nvPicPr>
        <p:blipFill>
          <a:blip r:embed="rId5" cstate="print"/>
          <a:stretch>
            <a:fillRect/>
          </a:stretch>
        </p:blipFill>
        <p:spPr>
          <a:xfrm>
            <a:off x="2895600" y="3962400"/>
            <a:ext cx="1966511" cy="1073818"/>
          </a:xfrm>
          <a:prstGeom prst="rect">
            <a:avLst/>
          </a:prstGeom>
        </p:spPr>
      </p:pic>
      <p:pic>
        <p:nvPicPr>
          <p:cNvPr id="18" name="Immagine 17" descr="5290713491_d7b3134752.jpg"/>
          <p:cNvPicPr>
            <a:picLocks noChangeAspect="1"/>
          </p:cNvPicPr>
          <p:nvPr/>
        </p:nvPicPr>
        <p:blipFill>
          <a:blip r:embed="rId6" cstate="print"/>
          <a:stretch>
            <a:fillRect/>
          </a:stretch>
        </p:blipFill>
        <p:spPr>
          <a:xfrm>
            <a:off x="2895600" y="5105400"/>
            <a:ext cx="1930400" cy="1447800"/>
          </a:xfrm>
          <a:prstGeom prst="rect">
            <a:avLst/>
          </a:prstGeom>
        </p:spPr>
      </p:pic>
      <p:pic>
        <p:nvPicPr>
          <p:cNvPr id="20" name="Immagine 19" descr="online_desk_research.jpg"/>
          <p:cNvPicPr>
            <a:picLocks noChangeAspect="1"/>
          </p:cNvPicPr>
          <p:nvPr/>
        </p:nvPicPr>
        <p:blipFill>
          <a:blip r:embed="rId7" cstate="print"/>
          <a:stretch>
            <a:fillRect/>
          </a:stretch>
        </p:blipFill>
        <p:spPr>
          <a:xfrm>
            <a:off x="152400" y="4800600"/>
            <a:ext cx="1295400" cy="860516"/>
          </a:xfrm>
          <a:prstGeom prst="rect">
            <a:avLst/>
          </a:prstGeom>
        </p:spPr>
      </p:pic>
      <p:pic>
        <p:nvPicPr>
          <p:cNvPr id="21" name="Immagine 20" descr="ask.jpg"/>
          <p:cNvPicPr>
            <a:picLocks noChangeAspect="1"/>
          </p:cNvPicPr>
          <p:nvPr/>
        </p:nvPicPr>
        <p:blipFill>
          <a:blip r:embed="rId8" cstate="print"/>
          <a:stretch>
            <a:fillRect/>
          </a:stretch>
        </p:blipFill>
        <p:spPr>
          <a:xfrm>
            <a:off x="4876800" y="5105399"/>
            <a:ext cx="1371600" cy="1434303"/>
          </a:xfrm>
          <a:prstGeom prst="rect">
            <a:avLst/>
          </a:prstGeom>
        </p:spPr>
      </p:pic>
      <p:pic>
        <p:nvPicPr>
          <p:cNvPr id="15" name="Immagine 14" descr="Lithuania-4a(1).JPG"/>
          <p:cNvPicPr>
            <a:picLocks noChangeAspect="1"/>
          </p:cNvPicPr>
          <p:nvPr/>
        </p:nvPicPr>
        <p:blipFill>
          <a:blip r:embed="rId9" cstate="print"/>
          <a:stretch>
            <a:fillRect/>
          </a:stretch>
        </p:blipFill>
        <p:spPr>
          <a:xfrm>
            <a:off x="1676400" y="4876800"/>
            <a:ext cx="838200" cy="670560"/>
          </a:xfrm>
          <a:prstGeom prst="rect">
            <a:avLst/>
          </a:prstGeom>
        </p:spPr>
      </p:pic>
      <p:pic>
        <p:nvPicPr>
          <p:cNvPr id="17" name="Immagine 16" descr="legal documents.jpg"/>
          <p:cNvPicPr>
            <a:picLocks noChangeAspect="1"/>
          </p:cNvPicPr>
          <p:nvPr/>
        </p:nvPicPr>
        <p:blipFill>
          <a:blip r:embed="rId10" cstate="print"/>
          <a:stretch>
            <a:fillRect/>
          </a:stretch>
        </p:blipFill>
        <p:spPr>
          <a:xfrm>
            <a:off x="685800" y="3886200"/>
            <a:ext cx="1219200" cy="1025548"/>
          </a:xfrm>
          <a:prstGeom prst="rect">
            <a:avLst/>
          </a:prstGeom>
        </p:spPr>
      </p:pic>
      <p:pic>
        <p:nvPicPr>
          <p:cNvPr id="19" name="Immagine 18" descr="historical-archive_2_large.jpg"/>
          <p:cNvPicPr>
            <a:picLocks noChangeAspect="1"/>
          </p:cNvPicPr>
          <p:nvPr/>
        </p:nvPicPr>
        <p:blipFill>
          <a:blip r:embed="rId11" cstate="print"/>
          <a:stretch>
            <a:fillRect/>
          </a:stretch>
        </p:blipFill>
        <p:spPr>
          <a:xfrm>
            <a:off x="6629400" y="4191000"/>
            <a:ext cx="914400" cy="611733"/>
          </a:xfrm>
          <a:prstGeom prst="rect">
            <a:avLst/>
          </a:prstGeom>
        </p:spPr>
      </p:pic>
      <p:pic>
        <p:nvPicPr>
          <p:cNvPr id="22" name="Immagine 21" descr="Databases.jpg"/>
          <p:cNvPicPr>
            <a:picLocks noChangeAspect="1"/>
          </p:cNvPicPr>
          <p:nvPr/>
        </p:nvPicPr>
        <p:blipFill>
          <a:blip r:embed="rId12" cstate="print"/>
          <a:stretch>
            <a:fillRect/>
          </a:stretch>
        </p:blipFill>
        <p:spPr>
          <a:xfrm>
            <a:off x="7696200" y="5638800"/>
            <a:ext cx="1150223" cy="533400"/>
          </a:xfrm>
          <a:prstGeom prst="rect">
            <a:avLst/>
          </a:prstGeom>
        </p:spPr>
      </p:pic>
      <p:pic>
        <p:nvPicPr>
          <p:cNvPr id="23" name="Immagine 22" descr="1365002020622_open-data2.jpg"/>
          <p:cNvPicPr>
            <a:picLocks noChangeAspect="1"/>
          </p:cNvPicPr>
          <p:nvPr/>
        </p:nvPicPr>
        <p:blipFill>
          <a:blip r:embed="rId13" cstate="print"/>
          <a:stretch>
            <a:fillRect/>
          </a:stretch>
        </p:blipFill>
        <p:spPr>
          <a:xfrm>
            <a:off x="6705600" y="5334000"/>
            <a:ext cx="838200" cy="614680"/>
          </a:xfrm>
          <a:prstGeom prst="rect">
            <a:avLst/>
          </a:prstGeom>
        </p:spPr>
      </p:pic>
      <p:pic>
        <p:nvPicPr>
          <p:cNvPr id="25" name="Immagine 24" descr="forouhi20110218012937640.jpg"/>
          <p:cNvPicPr>
            <a:picLocks noChangeAspect="1"/>
          </p:cNvPicPr>
          <p:nvPr/>
        </p:nvPicPr>
        <p:blipFill>
          <a:blip r:embed="rId14" cstate="print"/>
          <a:stretch>
            <a:fillRect/>
          </a:stretch>
        </p:blipFill>
        <p:spPr>
          <a:xfrm>
            <a:off x="990600" y="5791200"/>
            <a:ext cx="923925" cy="615950"/>
          </a:xfrm>
          <a:prstGeom prst="rect">
            <a:avLst/>
          </a:prstGeom>
        </p:spPr>
      </p:pic>
      <p:pic>
        <p:nvPicPr>
          <p:cNvPr id="26" name="Immagine 25" descr="University_Administration_Mobile_Compact_Filing_Storage_05.jpg"/>
          <p:cNvPicPr>
            <a:picLocks noChangeAspect="1"/>
          </p:cNvPicPr>
          <p:nvPr/>
        </p:nvPicPr>
        <p:blipFill>
          <a:blip r:embed="rId15" cstate="print"/>
          <a:stretch>
            <a:fillRect/>
          </a:stretch>
        </p:blipFill>
        <p:spPr>
          <a:xfrm>
            <a:off x="7696200" y="4495800"/>
            <a:ext cx="1085088" cy="60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835696" y="1700808"/>
            <a:ext cx="6477000" cy="2062103"/>
          </a:xfrm>
          <a:prstGeom prst="rect">
            <a:avLst/>
          </a:prstGeom>
          <a:noFill/>
        </p:spPr>
        <p:txBody>
          <a:bodyPr wrap="square" rtlCol="0">
            <a:spAutoFit/>
          </a:bodyPr>
          <a:lstStyle/>
          <a:p>
            <a:pPr algn="just"/>
            <a:r>
              <a:rPr lang="it-IT" sz="1600" b="1" dirty="0" smtClean="0">
                <a:solidFill>
                  <a:srgbClr val="800000"/>
                </a:solidFill>
                <a:latin typeface="Times"/>
                <a:cs typeface="Times"/>
              </a:rPr>
              <a:t>Ricerca </a:t>
            </a:r>
            <a:r>
              <a:rPr lang="it-IT" sz="1600" b="1" dirty="0" smtClean="0">
                <a:solidFill>
                  <a:srgbClr val="800000"/>
                </a:solidFill>
                <a:latin typeface="Times"/>
                <a:cs typeface="Times"/>
              </a:rPr>
              <a:t>legata al caso e all’</a:t>
            </a:r>
            <a:r>
              <a:rPr lang="it-IT" sz="1600" b="1" dirty="0" smtClean="0">
                <a:solidFill>
                  <a:srgbClr val="800000"/>
                </a:solidFill>
                <a:latin typeface="Times"/>
                <a:cs typeface="Times"/>
              </a:rPr>
              <a:t>ispirazione</a:t>
            </a:r>
            <a:r>
              <a:rPr lang="it-IT" sz="1600" b="1" dirty="0" smtClean="0">
                <a:solidFill>
                  <a:srgbClr val="800000"/>
                </a:solidFill>
                <a:latin typeface="Times"/>
                <a:cs typeface="Times"/>
              </a:rPr>
              <a:t>. </a:t>
            </a:r>
            <a:r>
              <a:rPr lang="it-IT" sz="1600" dirty="0" smtClean="0">
                <a:latin typeface="Times"/>
                <a:cs typeface="Times"/>
              </a:rPr>
              <a:t>E’ adatta a scoprire fortunosamente idee innovative che possono essere utili al miglioramento della comunità.  La serendipità infatti viene definita come un “talento di fare scoperte fortunate inaspettatamente, per caso o per via di coincidenze”. La ricerca per ispirazione è un caso particolare di ricerca di idee o progetti di innovazione sociale che sono stati prodotti, sviluppati o applicati in altre realtà. Esistono molti siti web con informazioni a proposito di progetti di innovazione sociale nel mondo.</a:t>
            </a:r>
          </a:p>
        </p:txBody>
      </p:sp>
      <p:sp>
        <p:nvSpPr>
          <p:cNvPr id="5" name="Rettangolo arrotondato 4"/>
          <p:cNvSpPr/>
          <p:nvPr/>
        </p:nvSpPr>
        <p:spPr>
          <a:xfrm>
            <a:off x="1259632" y="685800"/>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971600" y="54868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6858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Ricerca</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legata</a:t>
            </a:r>
            <a:r>
              <a:rPr lang="en-GB" sz="1900" b="1" dirty="0" smtClean="0">
                <a:solidFill>
                  <a:srgbClr val="800000"/>
                </a:solidFill>
                <a:latin typeface="Times"/>
                <a:cs typeface="Times"/>
              </a:rPr>
              <a:t> al </a:t>
            </a:r>
            <a:r>
              <a:rPr lang="en-GB" sz="1900" b="1" dirty="0" err="1" smtClean="0">
                <a:solidFill>
                  <a:srgbClr val="800000"/>
                </a:solidFill>
                <a:latin typeface="Times"/>
                <a:cs typeface="Times"/>
              </a:rPr>
              <a:t>caso</a:t>
            </a:r>
            <a:r>
              <a:rPr lang="en-GB" sz="1900" b="1" dirty="0" smtClean="0">
                <a:solidFill>
                  <a:srgbClr val="800000"/>
                </a:solidFill>
                <a:latin typeface="Times"/>
                <a:cs typeface="Times"/>
              </a:rPr>
              <a:t> e </a:t>
            </a:r>
            <a:r>
              <a:rPr lang="en-GB" sz="1900" b="1" dirty="0" err="1" smtClean="0">
                <a:solidFill>
                  <a:srgbClr val="800000"/>
                </a:solidFill>
                <a:latin typeface="Times"/>
                <a:cs typeface="Times"/>
              </a:rPr>
              <a:t>all’ispirazione</a:t>
            </a:r>
            <a:r>
              <a:rPr lang="en-GB" sz="1900" b="1" dirty="0" smtClean="0">
                <a:solidFill>
                  <a:srgbClr val="800000"/>
                </a:solidFill>
                <a:latin typeface="Times"/>
                <a:cs typeface="Times"/>
              </a:rPr>
              <a:t> (1</a:t>
            </a:r>
            <a:r>
              <a:rPr lang="en-GB" sz="1900" b="1" dirty="0" smtClean="0">
                <a:solidFill>
                  <a:srgbClr val="800000"/>
                </a:solidFill>
                <a:latin typeface="Times"/>
                <a:cs typeface="Times"/>
              </a:rPr>
              <a:t>) </a:t>
            </a:r>
          </a:p>
        </p:txBody>
      </p:sp>
      <p:pic>
        <p:nvPicPr>
          <p:cNvPr id="7" name="Immagine 6" descr="images.jpeg"/>
          <p:cNvPicPr>
            <a:picLocks noChangeAspect="1"/>
          </p:cNvPicPr>
          <p:nvPr/>
        </p:nvPicPr>
        <p:blipFill>
          <a:blip r:embed="rId3" cstate="print"/>
          <a:stretch>
            <a:fillRect/>
          </a:stretch>
        </p:blipFill>
        <p:spPr>
          <a:xfrm>
            <a:off x="533400" y="3809999"/>
            <a:ext cx="381000" cy="424069"/>
          </a:xfrm>
          <a:prstGeom prst="rect">
            <a:avLst/>
          </a:prstGeom>
        </p:spPr>
      </p:pic>
      <p:pic>
        <p:nvPicPr>
          <p:cNvPr id="8" name="Immagine 7" descr="disadvantages-spread.jpg"/>
          <p:cNvPicPr>
            <a:picLocks noChangeAspect="1"/>
          </p:cNvPicPr>
          <p:nvPr/>
        </p:nvPicPr>
        <p:blipFill>
          <a:blip r:embed="rId4" cstate="print"/>
          <a:stretch>
            <a:fillRect/>
          </a:stretch>
        </p:blipFill>
        <p:spPr>
          <a:xfrm>
            <a:off x="7086600" y="3810000"/>
            <a:ext cx="342900" cy="381000"/>
          </a:xfrm>
          <a:prstGeom prst="rect">
            <a:avLst/>
          </a:prstGeom>
        </p:spPr>
      </p:pic>
      <p:sp>
        <p:nvSpPr>
          <p:cNvPr id="11" name="CasellaDiTesto 10"/>
          <p:cNvSpPr txBox="1"/>
          <p:nvPr/>
        </p:nvSpPr>
        <p:spPr>
          <a:xfrm>
            <a:off x="683568" y="4005064"/>
            <a:ext cx="1447800" cy="1969770"/>
          </a:xfrm>
          <a:prstGeom prst="rect">
            <a:avLst/>
          </a:prstGeom>
          <a:noFill/>
        </p:spPr>
        <p:txBody>
          <a:bodyPr wrap="square" rtlCol="0">
            <a:spAutoFit/>
          </a:bodyPr>
          <a:lstStyle/>
          <a:p>
            <a:pPr algn="ctr"/>
            <a:r>
              <a:rPr lang="it-IT" sz="1400" b="1" dirty="0" smtClean="0">
                <a:solidFill>
                  <a:srgbClr val="800000"/>
                </a:solidFill>
                <a:latin typeface="Times"/>
                <a:cs typeface="Times"/>
              </a:rPr>
              <a:t>Vantaggi</a:t>
            </a:r>
            <a:endParaRPr lang="it-IT" sz="1200" dirty="0" smtClean="0">
              <a:latin typeface="Times"/>
              <a:cs typeface="Times"/>
            </a:endParaRPr>
          </a:p>
          <a:p>
            <a:r>
              <a:rPr lang="it-IT" sz="1200" dirty="0" smtClean="0">
                <a:latin typeface="Times"/>
                <a:cs typeface="Times"/>
              </a:rPr>
              <a:t>Intercettando informazioni distribuite a livello globale, può generare intuizioni su opportunità innovative e modi di migliorare la comunità. </a:t>
            </a:r>
          </a:p>
        </p:txBody>
      </p:sp>
      <p:sp>
        <p:nvSpPr>
          <p:cNvPr id="12" name="Rettangolo 11"/>
          <p:cNvSpPr/>
          <p:nvPr/>
        </p:nvSpPr>
        <p:spPr>
          <a:xfrm>
            <a:off x="7380312" y="4077072"/>
            <a:ext cx="1447800" cy="1415772"/>
          </a:xfrm>
          <a:prstGeom prst="rect">
            <a:avLst/>
          </a:prstGeom>
        </p:spPr>
        <p:txBody>
          <a:bodyPr wrap="square">
            <a:spAutoFit/>
          </a:bodyPr>
          <a:lstStyle/>
          <a:p>
            <a:pPr algn="ctr"/>
            <a:r>
              <a:rPr lang="it-IT" sz="1400" b="1" dirty="0" smtClean="0">
                <a:solidFill>
                  <a:srgbClr val="800000"/>
                </a:solidFill>
                <a:latin typeface="Times"/>
                <a:cs typeface="Times"/>
              </a:rPr>
              <a:t>Limiti</a:t>
            </a:r>
            <a:endParaRPr lang="it-IT" sz="1400" dirty="0" smtClean="0">
              <a:latin typeface="Times"/>
              <a:cs typeface="Times"/>
            </a:endParaRPr>
          </a:p>
          <a:p>
            <a:r>
              <a:rPr lang="it-IT" sz="1200" dirty="0" smtClean="0">
                <a:latin typeface="Times"/>
                <a:cs typeface="Times"/>
              </a:rPr>
              <a:t>Non c’è garanzia che si trovino le risorse necessarie e  le intuizioni adatte alle caratteristiche della comunità.</a:t>
            </a:r>
          </a:p>
        </p:txBody>
      </p:sp>
      <p:pic>
        <p:nvPicPr>
          <p:cNvPr id="16" name="Immagine 15" descr="bron1697l.jpg"/>
          <p:cNvPicPr>
            <a:picLocks noChangeAspect="1"/>
          </p:cNvPicPr>
          <p:nvPr/>
        </p:nvPicPr>
        <p:blipFill>
          <a:blip r:embed="rId5" cstate="print"/>
          <a:stretch>
            <a:fillRect/>
          </a:stretch>
        </p:blipFill>
        <p:spPr>
          <a:xfrm>
            <a:off x="2895600" y="3733800"/>
            <a:ext cx="3581400" cy="2829306"/>
          </a:xfrm>
          <a:prstGeom prst="rect">
            <a:avLst/>
          </a:prstGeom>
        </p:spPr>
      </p:pic>
      <p:pic>
        <p:nvPicPr>
          <p:cNvPr id="13" name="Immagine 12" descr="creative-web-22.jpg"/>
          <p:cNvPicPr>
            <a:picLocks noChangeAspect="1"/>
          </p:cNvPicPr>
          <p:nvPr/>
        </p:nvPicPr>
        <p:blipFill>
          <a:blip r:embed="rId6" cstate="print"/>
          <a:stretch>
            <a:fillRect/>
          </a:stretch>
        </p:blipFill>
        <p:spPr>
          <a:xfrm>
            <a:off x="395536" y="1844824"/>
            <a:ext cx="1371600" cy="137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609600"/>
            <a:ext cx="4796753" cy="533400"/>
          </a:xfrm>
        </p:spPr>
        <p:txBody>
          <a:bodyPr>
            <a:normAutofit/>
          </a:bodyPr>
          <a:lstStyle/>
          <a:p>
            <a:r>
              <a:rPr lang="en-GB" sz="2300" b="1" dirty="0" err="1" smtClean="0">
                <a:solidFill>
                  <a:srgbClr val="800000"/>
                </a:solidFill>
                <a:latin typeface="Times"/>
                <a:cs typeface="Times"/>
              </a:rPr>
              <a:t>Suggerimenti</a:t>
            </a:r>
            <a:r>
              <a:rPr lang="en-GB" sz="2300" b="1" dirty="0" smtClean="0">
                <a:solidFill>
                  <a:srgbClr val="800000"/>
                </a:solidFill>
                <a:latin typeface="Times"/>
                <a:cs typeface="Times"/>
              </a:rPr>
              <a:t> </a:t>
            </a:r>
            <a:r>
              <a:rPr lang="en-GB" sz="2300" b="1" dirty="0" err="1" smtClean="0">
                <a:solidFill>
                  <a:srgbClr val="800000"/>
                </a:solidFill>
                <a:latin typeface="Times"/>
                <a:cs typeface="Times"/>
              </a:rPr>
              <a:t>didattici</a:t>
            </a:r>
            <a:r>
              <a:rPr lang="en-GB" sz="2300" b="1" dirty="0" smtClean="0">
                <a:solidFill>
                  <a:srgbClr val="800000"/>
                </a:solidFill>
                <a:latin typeface="Times"/>
                <a:cs typeface="Times"/>
              </a:rPr>
              <a:t> (1)</a:t>
            </a:r>
            <a:endParaRPr lang="en-GB" sz="2300" b="1" dirty="0">
              <a:solidFill>
                <a:srgbClr val="800000"/>
              </a:solidFill>
              <a:latin typeface="Times"/>
              <a:cs typeface="Times"/>
            </a:endParaRPr>
          </a:p>
        </p:txBody>
      </p:sp>
      <p:sp>
        <p:nvSpPr>
          <p:cNvPr id="5" name="CasellaDiTesto 4"/>
          <p:cNvSpPr txBox="1"/>
          <p:nvPr/>
        </p:nvSpPr>
        <p:spPr>
          <a:xfrm>
            <a:off x="990600" y="2514600"/>
            <a:ext cx="7162800" cy="3600986"/>
          </a:xfrm>
          <a:prstGeom prst="rect">
            <a:avLst/>
          </a:prstGeom>
          <a:noFill/>
        </p:spPr>
        <p:txBody>
          <a:bodyPr wrap="square" rtlCol="0">
            <a:spAutoFit/>
          </a:bodyPr>
          <a:lstStyle/>
          <a:p>
            <a:r>
              <a:rPr lang="en-GB" sz="1600" b="1" dirty="0" smtClean="0">
                <a:latin typeface="Times"/>
                <a:cs typeface="Times"/>
              </a:rPr>
              <a:t>I) </a:t>
            </a:r>
            <a:r>
              <a:rPr lang="it-IT" sz="1600" b="1" dirty="0" smtClean="0">
                <a:latin typeface="Times"/>
                <a:cs typeface="Times"/>
              </a:rPr>
              <a:t> Per iniziare provate a mettervi in contatto con lo stato attuale della conoscenza e dell’esperienza dei singoli nel gruppo</a:t>
            </a:r>
            <a:endParaRPr lang="it-IT" sz="1600" dirty="0" smtClean="0">
              <a:latin typeface="Times"/>
              <a:cs typeface="Times"/>
            </a:endParaRPr>
          </a:p>
          <a:p>
            <a:pPr marL="342900" indent="-342900">
              <a:buAutoNum type="arabicParenBoth"/>
            </a:pPr>
            <a:r>
              <a:rPr lang="it-IT" sz="1600" dirty="0" smtClean="0">
                <a:latin typeface="Times"/>
                <a:cs typeface="Times"/>
              </a:rPr>
              <a:t>Organizzate gli studenti in gruppi di 4 o 5. </a:t>
            </a:r>
          </a:p>
          <a:p>
            <a:endParaRPr lang="it-IT" sz="1500" dirty="0" smtClean="0">
              <a:latin typeface="Times"/>
              <a:cs typeface="Times"/>
            </a:endParaRPr>
          </a:p>
          <a:p>
            <a:pPr marL="342900" indent="-342900">
              <a:buAutoNum type="arabicParenBoth" startAt="2"/>
            </a:pPr>
            <a:r>
              <a:rPr lang="it-IT" sz="1500" dirty="0" smtClean="0">
                <a:latin typeface="Times"/>
                <a:cs typeface="Times"/>
              </a:rPr>
              <a:t>Chiedete ai partecipanti del gruppo di iniziare una discussione di gruppo, selezionando il luogo e gli strumenti più appropriati  ai partecipanti. Guardate le </a:t>
            </a:r>
            <a:r>
              <a:rPr lang="it-IT" sz="1500" dirty="0" err="1" smtClean="0">
                <a:latin typeface="Times"/>
                <a:cs typeface="Times"/>
              </a:rPr>
              <a:t>slides</a:t>
            </a:r>
            <a:r>
              <a:rPr lang="it-IT" sz="1500" dirty="0" smtClean="0">
                <a:latin typeface="Times"/>
                <a:cs typeface="Times"/>
              </a:rPr>
              <a:t> sul gruppo di discussione.</a:t>
            </a:r>
          </a:p>
          <a:p>
            <a:pPr marL="342900" indent="-342900"/>
            <a:endParaRPr lang="it-IT" sz="1500" dirty="0" smtClean="0">
              <a:latin typeface="Times"/>
              <a:cs typeface="Times"/>
            </a:endParaRPr>
          </a:p>
          <a:p>
            <a:pPr marL="342900" indent="-342900">
              <a:buAutoNum type="arabicParenBoth" startAt="3"/>
            </a:pPr>
            <a:r>
              <a:rPr lang="it-IT" sz="1500" dirty="0" smtClean="0">
                <a:latin typeface="Times"/>
                <a:cs typeface="Times"/>
              </a:rPr>
              <a:t>Chiedete ai gruppi di identificare uno o più problemi/opportunità per migliorare le loro comunità o territori, basandosi solo sulla loro propria conoscenza, esperienza, talento etc. Organizzate i risultati della discussione usando per esempio una tabella word o una mappa mentale. </a:t>
            </a:r>
          </a:p>
          <a:p>
            <a:pPr marL="342900" indent="-342900">
              <a:buAutoNum type="arabicParenBoth" startAt="3"/>
            </a:pPr>
            <a:endParaRPr lang="it-IT" sz="1500" dirty="0" smtClean="0">
              <a:latin typeface="Times"/>
              <a:cs typeface="Times"/>
            </a:endParaRPr>
          </a:p>
          <a:p>
            <a:pPr marL="342900" indent="-342900">
              <a:buAutoNum type="arabicParenBoth" startAt="3"/>
            </a:pPr>
            <a:r>
              <a:rPr lang="it-IT" sz="1500" dirty="0" smtClean="0">
                <a:latin typeface="Times"/>
                <a:cs typeface="Times"/>
              </a:rPr>
              <a:t>Tutti i gruppi si riuniscono e ogni gruppo presenta i risultati agli altri spiegando le ragioni delle scelte dei problemi/opportunità. Discussione generale</a:t>
            </a:r>
            <a:r>
              <a:rPr lang="en-GB" sz="1500" dirty="0" smtClean="0">
                <a:latin typeface="Times"/>
                <a:cs typeface="Times"/>
              </a:rPr>
              <a:t>.</a:t>
            </a:r>
          </a:p>
        </p:txBody>
      </p:sp>
      <p:sp>
        <p:nvSpPr>
          <p:cNvPr id="10" name="Rettangolo arrotondato 9"/>
          <p:cNvSpPr/>
          <p:nvPr/>
        </p:nvSpPr>
        <p:spPr>
          <a:xfrm>
            <a:off x="611560" y="1052736"/>
            <a:ext cx="7920880" cy="1157064"/>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latin typeface="Times"/>
                <a:cs typeface="Times"/>
              </a:rPr>
              <a:t>Questi sono solo suggerimenti, ogni gruppo di studenti può sperimentare liberamente l’uso del micro-modulo. Le caratteristiche, il numero e l’ordine con cui vengono usati gli elementi del micro-modulo possono essere scelti a piacimento. Inoltre, a seconda della strategia di apprendimento, alcuni elementi possono essere aggiunti o eliminati. Per questa ragione, infatti, i micro-moduli possono essere copiati e modificati.</a:t>
            </a:r>
            <a:endParaRPr lang="it-IT" sz="1600" dirty="0">
              <a:latin typeface="Times"/>
              <a:cs typeface="Times"/>
            </a:endParaRPr>
          </a:p>
        </p:txBody>
      </p:sp>
      <p:sp>
        <p:nvSpPr>
          <p:cNvPr id="11" name="Rettangolo arrotondato 10"/>
          <p:cNvSpPr/>
          <p:nvPr/>
        </p:nvSpPr>
        <p:spPr>
          <a:xfrm>
            <a:off x="762000" y="2438400"/>
            <a:ext cx="7467600" cy="37338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763688" y="1556792"/>
            <a:ext cx="7075512" cy="2062103"/>
          </a:xfrm>
          <a:prstGeom prst="rect">
            <a:avLst/>
          </a:prstGeom>
          <a:noFill/>
        </p:spPr>
        <p:txBody>
          <a:bodyPr wrap="square" rtlCol="0">
            <a:spAutoFit/>
          </a:bodyPr>
          <a:lstStyle/>
          <a:p>
            <a:pPr algn="just"/>
            <a:r>
              <a:rPr lang="it-IT" sz="1600" b="1" dirty="0" smtClean="0">
                <a:solidFill>
                  <a:srgbClr val="800000"/>
                </a:solidFill>
                <a:latin typeface="Times"/>
                <a:cs typeface="Times"/>
              </a:rPr>
              <a:t>Ricerca </a:t>
            </a:r>
            <a:r>
              <a:rPr lang="it-IT" sz="1600" b="1" dirty="0" smtClean="0">
                <a:solidFill>
                  <a:srgbClr val="800000"/>
                </a:solidFill>
                <a:latin typeface="Times"/>
                <a:cs typeface="Times"/>
              </a:rPr>
              <a:t>legata al caso e all’ispirazione.</a:t>
            </a:r>
            <a:r>
              <a:rPr lang="it-IT" sz="1600" dirty="0" smtClean="0">
                <a:latin typeface="Times"/>
                <a:cs typeface="Times"/>
              </a:rPr>
              <a:t> </a:t>
            </a:r>
            <a:r>
              <a:rPr lang="it-IT" sz="1600" dirty="0" smtClean="0">
                <a:latin typeface="Times"/>
                <a:cs typeface="Times"/>
              </a:rPr>
              <a:t>L’organizzazione di una tale ricerca deve identificare le risorse fisiche e in rete di potenziali idee fortunate. </a:t>
            </a:r>
            <a:r>
              <a:rPr lang="it-IT" sz="1600" dirty="0" smtClean="0">
                <a:latin typeface="Times"/>
                <a:cs typeface="Times"/>
              </a:rPr>
              <a:t>Le fonti </a:t>
            </a:r>
            <a:r>
              <a:rPr lang="it-IT" sz="1600" dirty="0" smtClean="0">
                <a:latin typeface="Times"/>
                <a:cs typeface="Times"/>
              </a:rPr>
              <a:t>possono essere biblioteche, internet, ritrovi creativi, luoghi di relax, negozi di curiosità, strade...il mondo. L’attività di ricerca richiede un grado alto di attenzione e di allerta per adocchiare idee che abbiano un buon potenziale di adattabilità a contesti di comunità diversi. Esistono molti strumenti a supporto di queste </a:t>
            </a:r>
            <a:r>
              <a:rPr lang="it-IT" sz="1600" dirty="0" smtClean="0">
                <a:latin typeface="Times"/>
                <a:cs typeface="Times"/>
              </a:rPr>
              <a:t>attività: computer, </a:t>
            </a:r>
            <a:r>
              <a:rPr lang="it-IT" sz="1600" dirty="0" smtClean="0">
                <a:latin typeface="Times"/>
                <a:cs typeface="Times"/>
              </a:rPr>
              <a:t>biblioteche, siti di progetti, generatori di immagini parole e numeri, software di produttività, etc.</a:t>
            </a:r>
            <a:r>
              <a:rPr lang="it-IT" sz="1600" b="1" dirty="0" smtClean="0">
                <a:solidFill>
                  <a:srgbClr val="800000"/>
                </a:solidFill>
                <a:latin typeface="Times"/>
                <a:cs typeface="Times"/>
              </a:rPr>
              <a:t> </a:t>
            </a:r>
            <a:endParaRPr lang="it-IT" sz="1600" dirty="0" smtClean="0">
              <a:latin typeface="Times"/>
              <a:cs typeface="Times"/>
            </a:endParaRPr>
          </a:p>
        </p:txBody>
      </p:sp>
      <p:sp>
        <p:nvSpPr>
          <p:cNvPr id="5" name="Rettangolo arrotondato 4"/>
          <p:cNvSpPr/>
          <p:nvPr/>
        </p:nvSpPr>
        <p:spPr>
          <a:xfrm>
            <a:off x="1259632" y="692696"/>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971600" y="54868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6858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a:solidFill>
                  <a:srgbClr val="800000"/>
                </a:solidFill>
                <a:latin typeface="Times"/>
                <a:cs typeface="Times"/>
              </a:rPr>
              <a:t>p</a:t>
            </a:r>
            <a:r>
              <a:rPr lang="en-GB" sz="1900" b="1" dirty="0" err="1" smtClean="0">
                <a:solidFill>
                  <a:srgbClr val="800000"/>
                </a:solidFill>
                <a:latin typeface="Times"/>
                <a:cs typeface="Times"/>
              </a:rPr>
              <a:t>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Ricerca</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legata</a:t>
            </a:r>
            <a:r>
              <a:rPr lang="en-GB" sz="1900" b="1" dirty="0" smtClean="0">
                <a:solidFill>
                  <a:srgbClr val="800000"/>
                </a:solidFill>
                <a:latin typeface="Times"/>
                <a:cs typeface="Times"/>
              </a:rPr>
              <a:t> al </a:t>
            </a:r>
            <a:r>
              <a:rPr lang="en-GB" sz="1900" b="1" dirty="0" err="1" smtClean="0">
                <a:solidFill>
                  <a:srgbClr val="800000"/>
                </a:solidFill>
                <a:latin typeface="Times"/>
                <a:cs typeface="Times"/>
              </a:rPr>
              <a:t>caso</a:t>
            </a:r>
            <a:r>
              <a:rPr lang="en-GB" sz="1900" b="1" dirty="0" smtClean="0">
                <a:solidFill>
                  <a:srgbClr val="800000"/>
                </a:solidFill>
                <a:latin typeface="Times"/>
                <a:cs typeface="Times"/>
              </a:rPr>
              <a:t> e </a:t>
            </a:r>
            <a:r>
              <a:rPr lang="en-GB" sz="1900" b="1" dirty="0" err="1" smtClean="0">
                <a:solidFill>
                  <a:srgbClr val="800000"/>
                </a:solidFill>
                <a:latin typeface="Times"/>
                <a:cs typeface="Times"/>
              </a:rPr>
              <a:t>all’</a:t>
            </a:r>
            <a:r>
              <a:rPr lang="en-GB" sz="1900" b="1" dirty="0" err="1" smtClean="0">
                <a:solidFill>
                  <a:srgbClr val="800000"/>
                </a:solidFill>
                <a:latin typeface="Times"/>
                <a:cs typeface="Times"/>
              </a:rPr>
              <a:t>ispirazione</a:t>
            </a:r>
            <a:r>
              <a:rPr lang="en-GB" sz="1900" b="1" dirty="0" smtClean="0">
                <a:solidFill>
                  <a:srgbClr val="800000"/>
                </a:solidFill>
                <a:latin typeface="Times"/>
                <a:cs typeface="Times"/>
              </a:rPr>
              <a:t> </a:t>
            </a:r>
            <a:r>
              <a:rPr lang="en-GB" sz="1900" b="1" dirty="0" smtClean="0">
                <a:solidFill>
                  <a:srgbClr val="800000"/>
                </a:solidFill>
                <a:latin typeface="Times"/>
                <a:cs typeface="Times"/>
              </a:rPr>
              <a:t>(2) </a:t>
            </a:r>
          </a:p>
        </p:txBody>
      </p:sp>
      <p:pic>
        <p:nvPicPr>
          <p:cNvPr id="12" name="Immagine 11" descr="serendipity-arts-cafe.jpg"/>
          <p:cNvPicPr>
            <a:picLocks noChangeAspect="1"/>
          </p:cNvPicPr>
          <p:nvPr/>
        </p:nvPicPr>
        <p:blipFill>
          <a:blip r:embed="rId3" cstate="print"/>
          <a:stretch>
            <a:fillRect/>
          </a:stretch>
        </p:blipFill>
        <p:spPr>
          <a:xfrm>
            <a:off x="8077200" y="304800"/>
            <a:ext cx="789001" cy="591034"/>
          </a:xfrm>
          <a:prstGeom prst="rect">
            <a:avLst/>
          </a:prstGeom>
        </p:spPr>
      </p:pic>
      <p:pic>
        <p:nvPicPr>
          <p:cNvPr id="17" name="Immagine 16" descr="SaltKenSanders_540x242.jpg"/>
          <p:cNvPicPr>
            <a:picLocks noChangeAspect="1"/>
          </p:cNvPicPr>
          <p:nvPr/>
        </p:nvPicPr>
        <p:blipFill>
          <a:blip r:embed="rId4" cstate="print"/>
          <a:stretch>
            <a:fillRect/>
          </a:stretch>
        </p:blipFill>
        <p:spPr>
          <a:xfrm>
            <a:off x="2438400" y="4114800"/>
            <a:ext cx="2380462" cy="1066800"/>
          </a:xfrm>
          <a:prstGeom prst="rect">
            <a:avLst/>
          </a:prstGeom>
        </p:spPr>
      </p:pic>
      <p:pic>
        <p:nvPicPr>
          <p:cNvPr id="19" name="Immagine 18" descr="creative-web-22.jpg"/>
          <p:cNvPicPr>
            <a:picLocks noChangeAspect="1"/>
          </p:cNvPicPr>
          <p:nvPr/>
        </p:nvPicPr>
        <p:blipFill>
          <a:blip r:embed="rId5" cstate="print"/>
          <a:stretch>
            <a:fillRect/>
          </a:stretch>
        </p:blipFill>
        <p:spPr>
          <a:xfrm>
            <a:off x="533400" y="1828800"/>
            <a:ext cx="1143000" cy="1143000"/>
          </a:xfrm>
          <a:prstGeom prst="rect">
            <a:avLst/>
          </a:prstGeom>
        </p:spPr>
      </p:pic>
      <p:pic>
        <p:nvPicPr>
          <p:cNvPr id="20" name="Immagine 19" descr="internet-online-web-creativity-e1357672957636.jpg"/>
          <p:cNvPicPr>
            <a:picLocks noChangeAspect="1"/>
          </p:cNvPicPr>
          <p:nvPr/>
        </p:nvPicPr>
        <p:blipFill>
          <a:blip r:embed="rId6" cstate="print"/>
          <a:stretch>
            <a:fillRect/>
          </a:stretch>
        </p:blipFill>
        <p:spPr>
          <a:xfrm>
            <a:off x="304800" y="5410200"/>
            <a:ext cx="1752600" cy="777921"/>
          </a:xfrm>
          <a:prstGeom prst="rect">
            <a:avLst/>
          </a:prstGeom>
        </p:spPr>
      </p:pic>
      <p:pic>
        <p:nvPicPr>
          <p:cNvPr id="21" name="Immagine 20" descr="unleashyourcreativity.jpg"/>
          <p:cNvPicPr>
            <a:picLocks noChangeAspect="1"/>
          </p:cNvPicPr>
          <p:nvPr/>
        </p:nvPicPr>
        <p:blipFill>
          <a:blip r:embed="rId7" cstate="print"/>
          <a:stretch>
            <a:fillRect/>
          </a:stretch>
        </p:blipFill>
        <p:spPr>
          <a:xfrm>
            <a:off x="4876800" y="3810000"/>
            <a:ext cx="1354667" cy="1417885"/>
          </a:xfrm>
          <a:prstGeom prst="rect">
            <a:avLst/>
          </a:prstGeom>
        </p:spPr>
      </p:pic>
      <p:pic>
        <p:nvPicPr>
          <p:cNvPr id="22" name="Immagine 21" descr="images-1.jpeg"/>
          <p:cNvPicPr>
            <a:picLocks noChangeAspect="1"/>
          </p:cNvPicPr>
          <p:nvPr/>
        </p:nvPicPr>
        <p:blipFill>
          <a:blip r:embed="rId8" cstate="print"/>
          <a:stretch>
            <a:fillRect/>
          </a:stretch>
        </p:blipFill>
        <p:spPr>
          <a:xfrm>
            <a:off x="2514600" y="5257800"/>
            <a:ext cx="1862667" cy="1239520"/>
          </a:xfrm>
          <a:prstGeom prst="rect">
            <a:avLst/>
          </a:prstGeom>
        </p:spPr>
      </p:pic>
      <p:pic>
        <p:nvPicPr>
          <p:cNvPr id="23" name="Immagine 22" descr="lego-play_01.jpg"/>
          <p:cNvPicPr>
            <a:picLocks noChangeAspect="1"/>
          </p:cNvPicPr>
          <p:nvPr/>
        </p:nvPicPr>
        <p:blipFill>
          <a:blip r:embed="rId9" cstate="print"/>
          <a:stretch>
            <a:fillRect/>
          </a:stretch>
        </p:blipFill>
        <p:spPr>
          <a:xfrm>
            <a:off x="1143000" y="4495800"/>
            <a:ext cx="914400" cy="685800"/>
          </a:xfrm>
          <a:prstGeom prst="rect">
            <a:avLst/>
          </a:prstGeom>
        </p:spPr>
      </p:pic>
      <p:pic>
        <p:nvPicPr>
          <p:cNvPr id="24" name="Immagine 23" descr="thinkubator_space.jpg"/>
          <p:cNvPicPr>
            <a:picLocks noChangeAspect="1"/>
          </p:cNvPicPr>
          <p:nvPr/>
        </p:nvPicPr>
        <p:blipFill>
          <a:blip r:embed="rId10" cstate="print"/>
          <a:stretch>
            <a:fillRect/>
          </a:stretch>
        </p:blipFill>
        <p:spPr>
          <a:xfrm>
            <a:off x="6553200" y="4648200"/>
            <a:ext cx="1143000" cy="760229"/>
          </a:xfrm>
          <a:prstGeom prst="rect">
            <a:avLst/>
          </a:prstGeom>
        </p:spPr>
      </p:pic>
      <p:pic>
        <p:nvPicPr>
          <p:cNvPr id="28" name="Immagine 27" descr="sidewalk.jpg"/>
          <p:cNvPicPr>
            <a:picLocks noChangeAspect="1"/>
          </p:cNvPicPr>
          <p:nvPr/>
        </p:nvPicPr>
        <p:blipFill>
          <a:blip r:embed="rId11" cstate="print"/>
          <a:stretch>
            <a:fillRect/>
          </a:stretch>
        </p:blipFill>
        <p:spPr>
          <a:xfrm>
            <a:off x="4495800" y="5257800"/>
            <a:ext cx="1676400" cy="1257300"/>
          </a:xfrm>
          <a:prstGeom prst="rect">
            <a:avLst/>
          </a:prstGeom>
        </p:spPr>
      </p:pic>
      <p:pic>
        <p:nvPicPr>
          <p:cNvPr id="29" name="Immagine 28" descr="B51.0b.jpg"/>
          <p:cNvPicPr>
            <a:picLocks noChangeAspect="1"/>
          </p:cNvPicPr>
          <p:nvPr/>
        </p:nvPicPr>
        <p:blipFill>
          <a:blip r:embed="rId12" cstate="print"/>
          <a:stretch>
            <a:fillRect/>
          </a:stretch>
        </p:blipFill>
        <p:spPr>
          <a:xfrm>
            <a:off x="7772400" y="4343400"/>
            <a:ext cx="914400" cy="701216"/>
          </a:xfrm>
          <a:prstGeom prst="rect">
            <a:avLst/>
          </a:prstGeom>
        </p:spPr>
      </p:pic>
      <p:pic>
        <p:nvPicPr>
          <p:cNvPr id="30" name="Immagine 29" descr="artjamz2-300x300.jpg"/>
          <p:cNvPicPr>
            <a:picLocks noChangeAspect="1"/>
          </p:cNvPicPr>
          <p:nvPr/>
        </p:nvPicPr>
        <p:blipFill>
          <a:blip r:embed="rId13" cstate="print"/>
          <a:stretch>
            <a:fillRect/>
          </a:stretch>
        </p:blipFill>
        <p:spPr>
          <a:xfrm>
            <a:off x="7924800" y="5410200"/>
            <a:ext cx="914400" cy="914400"/>
          </a:xfrm>
          <a:prstGeom prst="rect">
            <a:avLst/>
          </a:prstGeom>
        </p:spPr>
      </p:pic>
      <p:pic>
        <p:nvPicPr>
          <p:cNvPr id="25" name="Immagine 24" descr="images-3.jpeg"/>
          <p:cNvPicPr>
            <a:picLocks noChangeAspect="1"/>
          </p:cNvPicPr>
          <p:nvPr/>
        </p:nvPicPr>
        <p:blipFill>
          <a:blip r:embed="rId14" cstate="print"/>
          <a:stretch>
            <a:fillRect/>
          </a:stretch>
        </p:blipFill>
        <p:spPr>
          <a:xfrm>
            <a:off x="6553200" y="5638800"/>
            <a:ext cx="1224643" cy="685800"/>
          </a:xfrm>
          <a:prstGeom prst="rect">
            <a:avLst/>
          </a:prstGeom>
        </p:spPr>
      </p:pic>
      <p:pic>
        <p:nvPicPr>
          <p:cNvPr id="26" name="Immagine 25" descr="Slots-Random-Number-Generator.jpg"/>
          <p:cNvPicPr>
            <a:picLocks noChangeAspect="1"/>
          </p:cNvPicPr>
          <p:nvPr/>
        </p:nvPicPr>
        <p:blipFill>
          <a:blip r:embed="rId15" cstate="print"/>
          <a:stretch>
            <a:fillRect/>
          </a:stretch>
        </p:blipFill>
        <p:spPr>
          <a:xfrm>
            <a:off x="228600" y="4495800"/>
            <a:ext cx="844581" cy="685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known.jpeg"/>
          <p:cNvPicPr>
            <a:picLocks noChangeAspect="1"/>
          </p:cNvPicPr>
          <p:nvPr/>
        </p:nvPicPr>
        <p:blipFill>
          <a:blip r:embed="rId2" cstate="print"/>
          <a:stretch>
            <a:fillRect/>
          </a:stretch>
        </p:blipFill>
        <p:spPr>
          <a:xfrm>
            <a:off x="3276600" y="2667000"/>
            <a:ext cx="2397719" cy="1660642"/>
          </a:xfrm>
          <a:prstGeom prst="rect">
            <a:avLst/>
          </a:prstGeom>
        </p:spPr>
      </p:pic>
      <p:sp>
        <p:nvSpPr>
          <p:cNvPr id="18" name="Rettangolo 17"/>
          <p:cNvSpPr/>
          <p:nvPr/>
        </p:nvSpPr>
        <p:spPr>
          <a:xfrm>
            <a:off x="1752600" y="609600"/>
            <a:ext cx="5246436" cy="800219"/>
          </a:xfrm>
          <a:prstGeom prst="rect">
            <a:avLst/>
          </a:prstGeom>
        </p:spPr>
        <p:txBody>
          <a:bodyPr wrap="none">
            <a:spAutoFit/>
          </a:bodyPr>
          <a:lstStyle/>
          <a:p>
            <a:r>
              <a:rPr lang="en-GB" sz="2300" b="1" dirty="0" err="1" smtClean="0">
                <a:solidFill>
                  <a:srgbClr val="800000"/>
                </a:solidFill>
                <a:latin typeface="Times"/>
                <a:cs typeface="Times"/>
              </a:rPr>
              <a:t>Identificazione</a:t>
            </a:r>
            <a:r>
              <a:rPr lang="en-GB" sz="2300" b="1" dirty="0" smtClean="0">
                <a:solidFill>
                  <a:srgbClr val="800000"/>
                </a:solidFill>
                <a:latin typeface="Times"/>
                <a:cs typeface="Times"/>
              </a:rPr>
              <a:t> di </a:t>
            </a:r>
            <a:r>
              <a:rPr lang="en-GB" sz="2300" b="1" dirty="0" err="1" smtClean="0">
                <a:solidFill>
                  <a:srgbClr val="800000"/>
                </a:solidFill>
                <a:latin typeface="Times"/>
                <a:cs typeface="Times"/>
              </a:rPr>
              <a:t>problemi</a:t>
            </a:r>
            <a:r>
              <a:rPr lang="en-GB" sz="2300" b="1" dirty="0" smtClean="0">
                <a:solidFill>
                  <a:srgbClr val="800000"/>
                </a:solidFill>
                <a:latin typeface="Times"/>
                <a:cs typeface="Times"/>
              </a:rPr>
              <a:t>/</a:t>
            </a:r>
            <a:r>
              <a:rPr lang="en-GB" sz="2300" b="1" dirty="0" err="1" smtClean="0">
                <a:solidFill>
                  <a:srgbClr val="800000"/>
                </a:solidFill>
                <a:latin typeface="Times"/>
                <a:cs typeface="Times"/>
              </a:rPr>
              <a:t>opportunità</a:t>
            </a:r>
            <a:r>
              <a:rPr lang="en-GB" sz="2300" b="1" dirty="0" smtClean="0">
                <a:solidFill>
                  <a:srgbClr val="800000"/>
                </a:solidFill>
                <a:latin typeface="Times"/>
                <a:cs typeface="Times"/>
              </a:rPr>
              <a:t> </a:t>
            </a:r>
          </a:p>
          <a:p>
            <a:pPr algn="ctr"/>
            <a:r>
              <a:rPr lang="en-GB" sz="2300" b="1" dirty="0" err="1" smtClean="0">
                <a:solidFill>
                  <a:srgbClr val="800000"/>
                </a:solidFill>
                <a:latin typeface="Times"/>
                <a:cs typeface="Times"/>
              </a:rPr>
              <a:t>Citazioni</a:t>
            </a:r>
            <a:endParaRPr lang="en-GB" sz="2300" dirty="0"/>
          </a:p>
        </p:txBody>
      </p:sp>
      <p:sp>
        <p:nvSpPr>
          <p:cNvPr id="11" name="Rettangolo 10"/>
          <p:cNvSpPr/>
          <p:nvPr/>
        </p:nvSpPr>
        <p:spPr>
          <a:xfrm>
            <a:off x="6096000" y="2057400"/>
            <a:ext cx="2667000" cy="646331"/>
          </a:xfrm>
          <a:prstGeom prst="rect">
            <a:avLst/>
          </a:prstGeom>
        </p:spPr>
        <p:txBody>
          <a:bodyPr wrap="square">
            <a:spAutoFit/>
          </a:bodyPr>
          <a:lstStyle/>
          <a:p>
            <a:r>
              <a:rPr lang="en-GB" sz="1200" i="1" dirty="0" err="1" smtClean="0">
                <a:latin typeface="Times"/>
                <a:cs typeface="Times"/>
              </a:rPr>
              <a:t>L’innovazione</a:t>
            </a:r>
            <a:r>
              <a:rPr lang="en-GB" sz="1200" i="1" dirty="0" smtClean="0">
                <a:latin typeface="Times"/>
                <a:cs typeface="Times"/>
              </a:rPr>
              <a:t> è </a:t>
            </a:r>
            <a:r>
              <a:rPr lang="en-GB" sz="1200" i="1" dirty="0" err="1" smtClean="0">
                <a:latin typeface="Times"/>
                <a:cs typeface="Times"/>
              </a:rPr>
              <a:t>serendipità</a:t>
            </a:r>
            <a:r>
              <a:rPr lang="en-GB" sz="1200" i="1" dirty="0" smtClean="0">
                <a:latin typeface="Times"/>
                <a:cs typeface="Times"/>
              </a:rPr>
              <a:t>, non </a:t>
            </a:r>
            <a:r>
              <a:rPr lang="en-GB" sz="1200" i="1" dirty="0" err="1" smtClean="0">
                <a:latin typeface="Times"/>
                <a:cs typeface="Times"/>
              </a:rPr>
              <a:t>sapete</a:t>
            </a:r>
            <a:r>
              <a:rPr lang="en-GB" sz="1200" i="1" dirty="0" smtClean="0">
                <a:latin typeface="Times"/>
                <a:cs typeface="Times"/>
              </a:rPr>
              <a:t> </a:t>
            </a:r>
            <a:r>
              <a:rPr lang="en-GB" sz="1200" i="1" dirty="0" err="1" smtClean="0">
                <a:latin typeface="Times"/>
                <a:cs typeface="Times"/>
              </a:rPr>
              <a:t>quello</a:t>
            </a:r>
            <a:r>
              <a:rPr lang="en-GB" sz="1200" i="1" dirty="0" smtClean="0">
                <a:latin typeface="Times"/>
                <a:cs typeface="Times"/>
              </a:rPr>
              <a:t> </a:t>
            </a:r>
            <a:r>
              <a:rPr lang="en-GB" sz="1200" i="1" dirty="0" err="1" smtClean="0">
                <a:latin typeface="Times"/>
                <a:cs typeface="Times"/>
              </a:rPr>
              <a:t>che</a:t>
            </a:r>
            <a:r>
              <a:rPr lang="en-GB" sz="1200" i="1" dirty="0" smtClean="0">
                <a:latin typeface="Times"/>
                <a:cs typeface="Times"/>
              </a:rPr>
              <a:t> </a:t>
            </a:r>
            <a:r>
              <a:rPr lang="en-GB" sz="1200" i="1" dirty="0" err="1" smtClean="0">
                <a:latin typeface="Times"/>
                <a:cs typeface="Times"/>
              </a:rPr>
              <a:t>sarà</a:t>
            </a:r>
            <a:r>
              <a:rPr lang="en-GB" sz="1200" i="1" dirty="0" smtClean="0">
                <a:latin typeface="Times"/>
                <a:cs typeface="Times"/>
              </a:rPr>
              <a:t> </a:t>
            </a:r>
            <a:r>
              <a:rPr lang="en-GB" sz="1200" i="1" dirty="0" err="1" smtClean="0">
                <a:latin typeface="Times"/>
                <a:cs typeface="Times"/>
              </a:rPr>
              <a:t>fatto</a:t>
            </a:r>
            <a:r>
              <a:rPr lang="en-GB" sz="1200" i="1" dirty="0" smtClean="0">
                <a:latin typeface="Times"/>
                <a:cs typeface="Times"/>
              </a:rPr>
              <a:t>.</a:t>
            </a:r>
            <a:endParaRPr lang="en-GB" sz="1200" i="1" dirty="0" smtClean="0">
              <a:latin typeface="Times"/>
              <a:cs typeface="Times"/>
            </a:endParaRPr>
          </a:p>
          <a:p>
            <a:r>
              <a:rPr lang="it-IT" sz="1200" dirty="0" smtClean="0">
                <a:latin typeface="Times"/>
                <a:cs typeface="Times"/>
              </a:rPr>
              <a:t>Tim Berners Lee </a:t>
            </a:r>
          </a:p>
        </p:txBody>
      </p:sp>
      <p:sp>
        <p:nvSpPr>
          <p:cNvPr id="13" name="Rettangolo 12"/>
          <p:cNvSpPr/>
          <p:nvPr/>
        </p:nvSpPr>
        <p:spPr>
          <a:xfrm>
            <a:off x="533400" y="3810000"/>
            <a:ext cx="2514600" cy="1200329"/>
          </a:xfrm>
          <a:prstGeom prst="rect">
            <a:avLst/>
          </a:prstGeom>
        </p:spPr>
        <p:txBody>
          <a:bodyPr wrap="square">
            <a:spAutoFit/>
          </a:bodyPr>
          <a:lstStyle/>
          <a:p>
            <a:r>
              <a:rPr lang="it-IT" sz="1200" i="1" dirty="0" smtClean="0">
                <a:latin typeface="Times"/>
                <a:cs typeface="Times"/>
              </a:rPr>
              <a:t>Potete usare tutti i dati quantitativi che avete a disposizione, e però non dovete fidarvi fino in fondo di essi e piuttosto usare la vostra intelligenza e  di capacità giudizio.</a:t>
            </a:r>
          </a:p>
          <a:p>
            <a:r>
              <a:rPr lang="it-IT" sz="1200" dirty="0" err="1" smtClean="0">
                <a:latin typeface="Times"/>
                <a:cs typeface="Times"/>
              </a:rPr>
              <a:t>Alvin</a:t>
            </a:r>
            <a:r>
              <a:rPr lang="it-IT" sz="1200" dirty="0" smtClean="0">
                <a:latin typeface="Times"/>
                <a:cs typeface="Times"/>
              </a:rPr>
              <a:t> </a:t>
            </a:r>
            <a:r>
              <a:rPr lang="it-IT" sz="1200" dirty="0" err="1" smtClean="0">
                <a:latin typeface="Times"/>
                <a:cs typeface="Times"/>
              </a:rPr>
              <a:t>Toffler</a:t>
            </a:r>
            <a:endParaRPr lang="it-IT" sz="1200" dirty="0" smtClean="0">
              <a:latin typeface="Times"/>
              <a:cs typeface="Times"/>
            </a:endParaRPr>
          </a:p>
        </p:txBody>
      </p:sp>
      <p:sp>
        <p:nvSpPr>
          <p:cNvPr id="15" name="Rettangolo 14"/>
          <p:cNvSpPr/>
          <p:nvPr/>
        </p:nvSpPr>
        <p:spPr>
          <a:xfrm>
            <a:off x="5334000" y="5105400"/>
            <a:ext cx="2286000" cy="830997"/>
          </a:xfrm>
          <a:prstGeom prst="rect">
            <a:avLst/>
          </a:prstGeom>
        </p:spPr>
        <p:txBody>
          <a:bodyPr wrap="square">
            <a:spAutoFit/>
          </a:bodyPr>
          <a:lstStyle/>
          <a:p>
            <a:r>
              <a:rPr lang="en-GB" sz="1200" i="1" dirty="0" smtClean="0">
                <a:latin typeface="Times"/>
                <a:cs typeface="Times"/>
              </a:rPr>
              <a:t>In termini </a:t>
            </a:r>
            <a:r>
              <a:rPr lang="en-GB" sz="1200" i="1" dirty="0" err="1" smtClean="0">
                <a:latin typeface="Times"/>
                <a:cs typeface="Times"/>
              </a:rPr>
              <a:t>di</a:t>
            </a:r>
            <a:r>
              <a:rPr lang="en-GB" sz="1200" i="1" dirty="0" smtClean="0">
                <a:latin typeface="Times"/>
                <a:cs typeface="Times"/>
              </a:rPr>
              <a:t> </a:t>
            </a:r>
            <a:r>
              <a:rPr lang="en-GB" sz="1200" i="1" dirty="0" err="1" smtClean="0">
                <a:latin typeface="Times"/>
                <a:cs typeface="Times"/>
              </a:rPr>
              <a:t>progresso</a:t>
            </a:r>
            <a:r>
              <a:rPr lang="en-GB" sz="1200" i="1" dirty="0" smtClean="0">
                <a:latin typeface="Times"/>
                <a:cs typeface="Times"/>
              </a:rPr>
              <a:t> </a:t>
            </a:r>
            <a:r>
              <a:rPr lang="en-GB" sz="1200" i="1" dirty="0" err="1" smtClean="0">
                <a:latin typeface="Times"/>
                <a:cs typeface="Times"/>
              </a:rPr>
              <a:t>tecnologico</a:t>
            </a:r>
            <a:r>
              <a:rPr lang="en-GB" sz="1200" i="1" dirty="0" smtClean="0">
                <a:latin typeface="Times"/>
                <a:cs typeface="Times"/>
              </a:rPr>
              <a:t> </a:t>
            </a:r>
            <a:r>
              <a:rPr lang="en-GB" sz="1200" i="1" dirty="0" err="1" smtClean="0">
                <a:latin typeface="Times"/>
                <a:cs typeface="Times"/>
              </a:rPr>
              <a:t>il</a:t>
            </a:r>
            <a:r>
              <a:rPr lang="en-GB" sz="1200" i="1" dirty="0" smtClean="0">
                <a:latin typeface="Times"/>
                <a:cs typeface="Times"/>
              </a:rPr>
              <a:t> </a:t>
            </a:r>
            <a:r>
              <a:rPr lang="en-GB" sz="1200" i="1" dirty="0" err="1" smtClean="0">
                <a:latin typeface="Times"/>
                <a:cs typeface="Times"/>
              </a:rPr>
              <a:t>pubblico</a:t>
            </a:r>
            <a:r>
              <a:rPr lang="en-GB" sz="1200" i="1" dirty="0" smtClean="0">
                <a:latin typeface="Times"/>
                <a:cs typeface="Times"/>
              </a:rPr>
              <a:t> è </a:t>
            </a:r>
            <a:r>
              <a:rPr lang="en-GB" sz="1200" i="1" dirty="0" err="1" smtClean="0">
                <a:latin typeface="Times"/>
                <a:cs typeface="Times"/>
              </a:rPr>
              <a:t>più</a:t>
            </a:r>
            <a:r>
              <a:rPr lang="en-GB" sz="1200" i="1" dirty="0" smtClean="0">
                <a:latin typeface="Times"/>
                <a:cs typeface="Times"/>
              </a:rPr>
              <a:t> lento </a:t>
            </a:r>
            <a:r>
              <a:rPr lang="en-GB" sz="1200" i="1" dirty="0" err="1" smtClean="0">
                <a:latin typeface="Times"/>
                <a:cs typeface="Times"/>
              </a:rPr>
              <a:t>di</a:t>
            </a:r>
            <a:r>
              <a:rPr lang="en-GB" sz="1200" i="1" dirty="0" smtClean="0">
                <a:latin typeface="Times"/>
                <a:cs typeface="Times"/>
              </a:rPr>
              <a:t> un </a:t>
            </a:r>
            <a:r>
              <a:rPr lang="en-GB" sz="1200" i="1" dirty="0" err="1" smtClean="0">
                <a:latin typeface="Times"/>
                <a:cs typeface="Times"/>
              </a:rPr>
              <a:t>gruppo</a:t>
            </a:r>
            <a:r>
              <a:rPr lang="en-GB" sz="1200" i="1" dirty="0" smtClean="0">
                <a:latin typeface="Times"/>
                <a:cs typeface="Times"/>
              </a:rPr>
              <a:t> </a:t>
            </a:r>
            <a:r>
              <a:rPr lang="en-GB" sz="1200" i="1" dirty="0" err="1" smtClean="0">
                <a:latin typeface="Times"/>
                <a:cs typeface="Times"/>
              </a:rPr>
              <a:t>di</a:t>
            </a:r>
            <a:r>
              <a:rPr lang="en-GB" sz="1200" i="1" dirty="0" smtClean="0">
                <a:latin typeface="Times"/>
                <a:cs typeface="Times"/>
              </a:rPr>
              <a:t> </a:t>
            </a:r>
            <a:r>
              <a:rPr lang="en-GB" sz="1200" i="1" dirty="0" err="1" smtClean="0">
                <a:latin typeface="Times"/>
                <a:cs typeface="Times"/>
              </a:rPr>
              <a:t>discussione</a:t>
            </a:r>
            <a:r>
              <a:rPr lang="en-GB" sz="1200" i="1" dirty="0" smtClean="0">
                <a:latin typeface="Times"/>
                <a:cs typeface="Times"/>
              </a:rPr>
              <a:t>. </a:t>
            </a:r>
          </a:p>
          <a:p>
            <a:r>
              <a:rPr lang="it-IT" sz="1200" dirty="0" err="1" smtClean="0">
                <a:latin typeface="Times"/>
                <a:cs typeface="Times"/>
              </a:rPr>
              <a:t>Toba</a:t>
            </a:r>
            <a:r>
              <a:rPr lang="it-IT" sz="1200" dirty="0" smtClean="0">
                <a:latin typeface="Times"/>
                <a:cs typeface="Times"/>
              </a:rPr>
              <a:t> Beta</a:t>
            </a:r>
          </a:p>
        </p:txBody>
      </p:sp>
      <p:sp>
        <p:nvSpPr>
          <p:cNvPr id="17" name="Rettangolo 16"/>
          <p:cNvSpPr/>
          <p:nvPr/>
        </p:nvSpPr>
        <p:spPr>
          <a:xfrm>
            <a:off x="2514600" y="4876800"/>
            <a:ext cx="2286000" cy="646331"/>
          </a:xfrm>
          <a:prstGeom prst="rect">
            <a:avLst/>
          </a:prstGeom>
        </p:spPr>
        <p:txBody>
          <a:bodyPr wrap="square">
            <a:spAutoFit/>
          </a:bodyPr>
          <a:lstStyle/>
          <a:p>
            <a:r>
              <a:rPr lang="en-GB" sz="1200" i="1" dirty="0" err="1" smtClean="0">
                <a:latin typeface="Times"/>
                <a:cs typeface="Times"/>
              </a:rPr>
              <a:t>Ci</a:t>
            </a:r>
            <a:r>
              <a:rPr lang="en-GB" sz="1200" i="1" dirty="0" smtClean="0">
                <a:latin typeface="Times"/>
                <a:cs typeface="Times"/>
              </a:rPr>
              <a:t> </a:t>
            </a:r>
            <a:r>
              <a:rPr lang="en-GB" sz="1200" i="1" dirty="0" err="1" smtClean="0">
                <a:latin typeface="Times"/>
                <a:cs typeface="Times"/>
              </a:rPr>
              <a:t>sono</a:t>
            </a:r>
            <a:r>
              <a:rPr lang="en-GB" sz="1200" i="1" dirty="0" smtClean="0">
                <a:latin typeface="Times"/>
                <a:cs typeface="Times"/>
              </a:rPr>
              <a:t> </a:t>
            </a:r>
            <a:r>
              <a:rPr lang="en-GB" sz="1200" i="1" dirty="0" err="1" smtClean="0">
                <a:latin typeface="Times"/>
                <a:cs typeface="Times"/>
              </a:rPr>
              <a:t>tante</a:t>
            </a:r>
            <a:r>
              <a:rPr lang="en-GB" sz="1200" i="1" dirty="0" smtClean="0">
                <a:latin typeface="Times"/>
                <a:cs typeface="Times"/>
              </a:rPr>
              <a:t> </a:t>
            </a:r>
            <a:r>
              <a:rPr lang="en-GB" sz="1200" i="1" dirty="0" err="1" smtClean="0">
                <a:latin typeface="Times"/>
                <a:cs typeface="Times"/>
              </a:rPr>
              <a:t>opinione</a:t>
            </a:r>
            <a:r>
              <a:rPr lang="en-GB" sz="1200" i="1" dirty="0" smtClean="0">
                <a:latin typeface="Times"/>
                <a:cs typeface="Times"/>
              </a:rPr>
              <a:t> </a:t>
            </a:r>
            <a:r>
              <a:rPr lang="en-GB" sz="1200" i="1" dirty="0" err="1" smtClean="0">
                <a:latin typeface="Times"/>
                <a:cs typeface="Times"/>
              </a:rPr>
              <a:t>quanti</a:t>
            </a:r>
            <a:r>
              <a:rPr lang="en-GB" sz="1200" i="1" dirty="0" smtClean="0">
                <a:latin typeface="Times"/>
                <a:cs typeface="Times"/>
              </a:rPr>
              <a:t> </a:t>
            </a:r>
            <a:r>
              <a:rPr lang="en-GB" sz="1200" i="1" dirty="0" err="1" smtClean="0">
                <a:latin typeface="Times"/>
                <a:cs typeface="Times"/>
              </a:rPr>
              <a:t>esperti</a:t>
            </a:r>
            <a:r>
              <a:rPr lang="en-GB" sz="1200" i="1" dirty="0" smtClean="0">
                <a:latin typeface="Times"/>
                <a:cs typeface="Times"/>
              </a:rPr>
              <a:t>.</a:t>
            </a:r>
          </a:p>
          <a:p>
            <a:r>
              <a:rPr lang="it-IT" sz="1200" dirty="0" smtClean="0">
                <a:latin typeface="Times"/>
                <a:cs typeface="Times"/>
              </a:rPr>
              <a:t>Franklin D. Roosevelt</a:t>
            </a:r>
            <a:endParaRPr lang="it-IT" sz="1200" i="1" dirty="0" smtClean="0">
              <a:latin typeface="Times"/>
              <a:cs typeface="Times"/>
            </a:endParaRPr>
          </a:p>
        </p:txBody>
      </p:sp>
      <p:sp>
        <p:nvSpPr>
          <p:cNvPr id="19" name="Rettangolo 18"/>
          <p:cNvSpPr/>
          <p:nvPr/>
        </p:nvSpPr>
        <p:spPr>
          <a:xfrm>
            <a:off x="4114800" y="1371600"/>
            <a:ext cx="2133600" cy="646331"/>
          </a:xfrm>
          <a:prstGeom prst="rect">
            <a:avLst/>
          </a:prstGeom>
        </p:spPr>
        <p:txBody>
          <a:bodyPr wrap="square">
            <a:spAutoFit/>
          </a:bodyPr>
          <a:lstStyle/>
          <a:p>
            <a:r>
              <a:rPr lang="it-IT" sz="1200" i="1" dirty="0" smtClean="0">
                <a:latin typeface="Times"/>
                <a:cs typeface="Times"/>
              </a:rPr>
              <a:t>Nelle scoperte la serendipità c’entra sempre.</a:t>
            </a:r>
            <a:endParaRPr lang="it-IT" sz="1200" i="1" dirty="0" smtClean="0">
              <a:latin typeface="Times"/>
              <a:cs typeface="Times"/>
            </a:endParaRPr>
          </a:p>
          <a:p>
            <a:r>
              <a:rPr lang="it-IT" sz="1200" dirty="0" smtClean="0">
                <a:latin typeface="Times"/>
                <a:cs typeface="Times"/>
              </a:rPr>
              <a:t>Jeff </a:t>
            </a:r>
            <a:r>
              <a:rPr lang="it-IT" sz="1200" dirty="0" err="1" smtClean="0">
                <a:latin typeface="Times"/>
                <a:cs typeface="Times"/>
              </a:rPr>
              <a:t>Bezos</a:t>
            </a:r>
            <a:endParaRPr lang="it-IT" sz="1200" dirty="0" smtClean="0">
              <a:latin typeface="Times"/>
              <a:cs typeface="Times"/>
            </a:endParaRPr>
          </a:p>
        </p:txBody>
      </p:sp>
      <p:sp>
        <p:nvSpPr>
          <p:cNvPr id="10" name="Rettangolo 9"/>
          <p:cNvSpPr/>
          <p:nvPr/>
        </p:nvSpPr>
        <p:spPr>
          <a:xfrm>
            <a:off x="5867400" y="3352800"/>
            <a:ext cx="3124200" cy="1569660"/>
          </a:xfrm>
          <a:prstGeom prst="rect">
            <a:avLst/>
          </a:prstGeom>
        </p:spPr>
        <p:txBody>
          <a:bodyPr wrap="square">
            <a:spAutoFit/>
          </a:bodyPr>
          <a:lstStyle/>
          <a:p>
            <a:r>
              <a:rPr lang="it-IT" sz="1200" i="1" dirty="0" smtClean="0">
                <a:latin typeface="Times"/>
                <a:cs typeface="Times"/>
              </a:rPr>
              <a:t>La forza di un gruppo di discussione sta nella sua abilità di fare leva su canali multipli di comunicazione e di pensiero. Quando vi mettete di buzzo buono ad esplorare davvero le molte facce di una possibile innovazione dell’organizzazione, siete più capaci di prendere buone decisioni.</a:t>
            </a:r>
            <a:endParaRPr lang="en-GB" sz="1200" i="1" dirty="0" smtClean="0">
              <a:latin typeface="Times"/>
              <a:cs typeface="Times"/>
            </a:endParaRPr>
          </a:p>
          <a:p>
            <a:r>
              <a:rPr lang="it-IT" sz="1200" dirty="0" smtClean="0">
                <a:latin typeface="Times"/>
                <a:cs typeface="Times"/>
              </a:rPr>
              <a:t>Craig Cochran </a:t>
            </a:r>
            <a:endParaRPr lang="en-GB" sz="1200" dirty="0">
              <a:latin typeface="Times"/>
              <a:cs typeface="Times"/>
            </a:endParaRPr>
          </a:p>
        </p:txBody>
      </p:sp>
      <p:sp>
        <p:nvSpPr>
          <p:cNvPr id="12" name="Rettangolo 11"/>
          <p:cNvSpPr/>
          <p:nvPr/>
        </p:nvSpPr>
        <p:spPr>
          <a:xfrm>
            <a:off x="685800" y="1447800"/>
            <a:ext cx="2590800" cy="1569660"/>
          </a:xfrm>
          <a:prstGeom prst="rect">
            <a:avLst/>
          </a:prstGeom>
        </p:spPr>
        <p:txBody>
          <a:bodyPr wrap="square">
            <a:spAutoFit/>
          </a:bodyPr>
          <a:lstStyle/>
          <a:p>
            <a:r>
              <a:rPr lang="it-IT" sz="1200" i="1" dirty="0" smtClean="0">
                <a:latin typeface="Times"/>
                <a:cs typeface="Times"/>
              </a:rPr>
              <a:t>Non interpellare le  vostre paure ma le vostre speranze e i vostri sogni. Non pensate alle vostre frustrazioni ma al vostro potenziale non ancora sfruttato. Non preoccupatevi di ciò che avete tentato e mancato, ma di ciò che è ancora possibile fare.</a:t>
            </a:r>
          </a:p>
          <a:p>
            <a:r>
              <a:rPr lang="it-IT" sz="1200" dirty="0" smtClean="0">
                <a:latin typeface="Times"/>
                <a:cs typeface="Times"/>
              </a:rPr>
              <a:t>Pope John XXIII</a:t>
            </a:r>
          </a:p>
        </p:txBody>
      </p:sp>
      <p:sp>
        <p:nvSpPr>
          <p:cNvPr id="14" name="Rettangolo 13"/>
          <p:cNvSpPr/>
          <p:nvPr/>
        </p:nvSpPr>
        <p:spPr>
          <a:xfrm>
            <a:off x="838200" y="5791200"/>
            <a:ext cx="2209800" cy="646331"/>
          </a:xfrm>
          <a:prstGeom prst="rect">
            <a:avLst/>
          </a:prstGeom>
        </p:spPr>
        <p:txBody>
          <a:bodyPr wrap="square">
            <a:spAutoFit/>
          </a:bodyPr>
          <a:lstStyle/>
          <a:p>
            <a:r>
              <a:rPr lang="en-GB" sz="1200" i="1" dirty="0" err="1" smtClean="0">
                <a:latin typeface="Times"/>
                <a:cs typeface="Times"/>
              </a:rPr>
              <a:t>Siamo</a:t>
            </a:r>
            <a:r>
              <a:rPr lang="en-GB" sz="1200" i="1" dirty="0" smtClean="0">
                <a:latin typeface="Times"/>
                <a:cs typeface="Times"/>
              </a:rPr>
              <a:t> </a:t>
            </a:r>
            <a:r>
              <a:rPr lang="en-GB" sz="1200" i="1" dirty="0" err="1" smtClean="0">
                <a:latin typeface="Times"/>
                <a:cs typeface="Times"/>
              </a:rPr>
              <a:t>tutti</a:t>
            </a:r>
            <a:r>
              <a:rPr lang="en-GB" sz="1200" i="1" dirty="0" smtClean="0">
                <a:latin typeface="Times"/>
                <a:cs typeface="Times"/>
              </a:rPr>
              <a:t> </a:t>
            </a:r>
            <a:r>
              <a:rPr lang="en-GB" sz="1200" i="1" dirty="0" err="1" smtClean="0">
                <a:latin typeface="Times"/>
                <a:cs typeface="Times"/>
              </a:rPr>
              <a:t>esperti</a:t>
            </a:r>
            <a:r>
              <a:rPr lang="en-GB" sz="1200" i="1" dirty="0" smtClean="0">
                <a:latin typeface="Times"/>
                <a:cs typeface="Times"/>
              </a:rPr>
              <a:t> </a:t>
            </a:r>
            <a:r>
              <a:rPr lang="en-GB" sz="1200" i="1" dirty="0" err="1" smtClean="0">
                <a:latin typeface="Times"/>
                <a:cs typeface="Times"/>
              </a:rPr>
              <a:t>nella</a:t>
            </a:r>
            <a:r>
              <a:rPr lang="en-GB" sz="1200" i="1" dirty="0" smtClean="0">
                <a:latin typeface="Times"/>
                <a:cs typeface="Times"/>
              </a:rPr>
              <a:t> nostra </a:t>
            </a:r>
            <a:r>
              <a:rPr lang="en-GB" sz="1200" i="1" dirty="0" err="1" smtClean="0">
                <a:latin typeface="Times"/>
                <a:cs typeface="Times"/>
              </a:rPr>
              <a:t>piccola</a:t>
            </a:r>
            <a:r>
              <a:rPr lang="en-GB" sz="1200" i="1" dirty="0" smtClean="0">
                <a:latin typeface="Times"/>
                <a:cs typeface="Times"/>
              </a:rPr>
              <a:t> </a:t>
            </a:r>
            <a:r>
              <a:rPr lang="en-GB" sz="1200" i="1" dirty="0" err="1" smtClean="0">
                <a:latin typeface="Times"/>
                <a:cs typeface="Times"/>
              </a:rPr>
              <a:t>nicchia</a:t>
            </a:r>
            <a:r>
              <a:rPr lang="en-GB" sz="1200" i="1" dirty="0" smtClean="0">
                <a:latin typeface="Times"/>
                <a:cs typeface="Times"/>
              </a:rPr>
              <a:t>..</a:t>
            </a:r>
          </a:p>
          <a:p>
            <a:r>
              <a:rPr lang="it-IT" sz="1200" dirty="0" smtClean="0">
                <a:latin typeface="Times"/>
                <a:cs typeface="Times"/>
              </a:rPr>
              <a:t>Alex </a:t>
            </a:r>
            <a:r>
              <a:rPr lang="it-IT" sz="1200" dirty="0" err="1" smtClean="0">
                <a:latin typeface="Times"/>
                <a:cs typeface="Times"/>
              </a:rPr>
              <a:t>Trebek</a:t>
            </a:r>
            <a:endParaRPr lang="en-GB" sz="1200" dirty="0">
              <a:latin typeface="Times"/>
              <a:cs typeface="Time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poet.png"/>
          <p:cNvPicPr>
            <a:picLocks noChangeAspect="1"/>
          </p:cNvPicPr>
          <p:nvPr/>
        </p:nvPicPr>
        <p:blipFill>
          <a:blip r:embed="rId2" cstate="print"/>
          <a:stretch>
            <a:fillRect/>
          </a:stretch>
        </p:blipFill>
        <p:spPr>
          <a:xfrm>
            <a:off x="4114800" y="2971800"/>
            <a:ext cx="1324609" cy="1655761"/>
          </a:xfrm>
          <a:prstGeom prst="rect">
            <a:avLst/>
          </a:prstGeom>
        </p:spPr>
      </p:pic>
      <p:sp>
        <p:nvSpPr>
          <p:cNvPr id="5" name="Rettangolo 4"/>
          <p:cNvSpPr/>
          <p:nvPr/>
        </p:nvSpPr>
        <p:spPr>
          <a:xfrm>
            <a:off x="838200" y="2133600"/>
            <a:ext cx="2869704" cy="2492990"/>
          </a:xfrm>
          <a:prstGeom prst="rect">
            <a:avLst/>
          </a:prstGeom>
        </p:spPr>
        <p:txBody>
          <a:bodyPr wrap="square">
            <a:spAutoFit/>
          </a:bodyPr>
          <a:lstStyle/>
          <a:p>
            <a:r>
              <a:rPr lang="en-GB" sz="1200" b="1" dirty="0" err="1" smtClean="0">
                <a:latin typeface="Times"/>
                <a:cs typeface="Times"/>
              </a:rPr>
              <a:t>Serendipità</a:t>
            </a:r>
            <a:endParaRPr lang="en-GB" sz="1200" b="1" dirty="0" smtClean="0">
              <a:latin typeface="Times"/>
              <a:cs typeface="Times"/>
            </a:endParaRPr>
          </a:p>
          <a:p>
            <a:endParaRPr lang="it-IT" sz="1200" dirty="0" smtClean="0">
              <a:latin typeface="Times"/>
              <a:cs typeface="Times"/>
            </a:endParaRPr>
          </a:p>
          <a:p>
            <a:r>
              <a:rPr lang="it-IT" sz="1200" dirty="0" smtClean="0">
                <a:latin typeface="Times"/>
                <a:cs typeface="Times"/>
              </a:rPr>
              <a:t>A volte non puoi sapere,</a:t>
            </a:r>
          </a:p>
          <a:p>
            <a:r>
              <a:rPr lang="it-IT" sz="1200" dirty="0" smtClean="0">
                <a:latin typeface="Times"/>
                <a:cs typeface="Times"/>
              </a:rPr>
              <a:t>Dove e quando apparirà. Potrebbe coglierti di sorpresa. Non lo sa mai per certo, potrebbe anche essere travestita. Se ancora non lo hai fatto, guardati bene attorno. Se ne dubiti, probabilmente l’hai già trovata.</a:t>
            </a:r>
          </a:p>
          <a:p>
            <a:r>
              <a:rPr lang="it-IT" sz="1200" dirty="0" smtClean="0">
                <a:latin typeface="Times"/>
                <a:cs typeface="Times"/>
              </a:rPr>
              <a:t>Abbi fede che la troverai…Potresti avere un brivido, dovendo attendere</a:t>
            </a:r>
            <a:r>
              <a:rPr lang="it-IT" sz="1200" dirty="0" smtClean="0">
                <a:latin typeface="Times"/>
                <a:cs typeface="Times"/>
              </a:rPr>
              <a:t>, Potrebbe solo trattarsi del Fato. </a:t>
            </a:r>
            <a:endParaRPr lang="it-IT" sz="1200" dirty="0" smtClean="0">
              <a:latin typeface="Times"/>
              <a:cs typeface="Times"/>
            </a:endParaRPr>
          </a:p>
          <a:p>
            <a:endParaRPr lang="it-IT" sz="1200" dirty="0" smtClean="0">
              <a:latin typeface="Times"/>
              <a:cs typeface="Times"/>
            </a:endParaRPr>
          </a:p>
          <a:p>
            <a:r>
              <a:rPr lang="it-IT" sz="1200" dirty="0" smtClean="0">
                <a:latin typeface="Times"/>
                <a:cs typeface="Times"/>
              </a:rPr>
              <a:t>David Joel Rodriguez</a:t>
            </a:r>
            <a:endParaRPr lang="en-GB" sz="1200" dirty="0">
              <a:latin typeface="Times"/>
              <a:cs typeface="Times"/>
            </a:endParaRPr>
          </a:p>
        </p:txBody>
      </p:sp>
      <p:sp>
        <p:nvSpPr>
          <p:cNvPr id="9" name="Rettangolo 8"/>
          <p:cNvSpPr/>
          <p:nvPr/>
        </p:nvSpPr>
        <p:spPr>
          <a:xfrm>
            <a:off x="5940152" y="2204864"/>
            <a:ext cx="2590800" cy="1938992"/>
          </a:xfrm>
          <a:prstGeom prst="rect">
            <a:avLst/>
          </a:prstGeom>
        </p:spPr>
        <p:txBody>
          <a:bodyPr wrap="square">
            <a:spAutoFit/>
          </a:bodyPr>
          <a:lstStyle/>
          <a:p>
            <a:r>
              <a:rPr lang="en-GB" sz="1200" b="1" dirty="0" err="1" smtClean="0">
                <a:latin typeface="Times"/>
                <a:cs typeface="Times"/>
              </a:rPr>
              <a:t>Esperti</a:t>
            </a:r>
            <a:endParaRPr lang="en-GB" sz="1200" b="1" dirty="0" smtClean="0">
              <a:latin typeface="Times"/>
              <a:cs typeface="Times"/>
            </a:endParaRPr>
          </a:p>
          <a:p>
            <a:endParaRPr lang="it-IT" sz="1200" dirty="0" smtClean="0">
              <a:latin typeface="Times"/>
              <a:cs typeface="Times"/>
            </a:endParaRPr>
          </a:p>
          <a:p>
            <a:r>
              <a:rPr lang="it-IT" sz="1200" dirty="0" smtClean="0">
                <a:latin typeface="Times"/>
                <a:cs typeface="Times"/>
              </a:rPr>
              <a:t>Sono preziosi gli esperti che hanno fiducia nella vita, che amano imparare.  Gli esperti non possono vivere come noi se sono separati. </a:t>
            </a:r>
            <a:endParaRPr lang="it-IT" sz="1200" dirty="0" smtClean="0">
              <a:latin typeface="Times"/>
              <a:cs typeface="Times"/>
            </a:endParaRPr>
          </a:p>
          <a:p>
            <a:r>
              <a:rPr lang="it-IT" sz="1200" dirty="0" err="1" smtClean="0">
                <a:latin typeface="Times"/>
                <a:cs typeface="Times"/>
              </a:rPr>
              <a:t>Impare</a:t>
            </a:r>
            <a:r>
              <a:rPr lang="it-IT" sz="1200" dirty="0" smtClean="0">
                <a:latin typeface="Times"/>
                <a:cs typeface="Times"/>
              </a:rPr>
              <a:t> </a:t>
            </a:r>
            <a:r>
              <a:rPr lang="it-IT" sz="1200" dirty="0" smtClean="0">
                <a:latin typeface="Times"/>
                <a:cs typeface="Times"/>
              </a:rPr>
              <a:t>le </a:t>
            </a:r>
            <a:r>
              <a:rPr lang="it-IT" sz="1200" dirty="0" err="1" smtClean="0">
                <a:latin typeface="Times"/>
                <a:cs typeface="Times"/>
              </a:rPr>
              <a:t>compenze</a:t>
            </a:r>
            <a:r>
              <a:rPr lang="it-IT" sz="1200" dirty="0" smtClean="0">
                <a:latin typeface="Times"/>
                <a:cs typeface="Times"/>
              </a:rPr>
              <a:t> che sono reali e sii diligente </a:t>
            </a:r>
            <a:r>
              <a:rPr lang="it-IT" sz="1200" dirty="0" smtClean="0">
                <a:latin typeface="Times"/>
                <a:cs typeface="Times"/>
              </a:rPr>
              <a:t>quando apprendi.</a:t>
            </a:r>
          </a:p>
          <a:p>
            <a:endParaRPr lang="it-IT" sz="1200" dirty="0" smtClean="0">
              <a:latin typeface="Times"/>
              <a:cs typeface="Times"/>
            </a:endParaRPr>
          </a:p>
          <a:p>
            <a:r>
              <a:rPr lang="it-IT" sz="1200" dirty="0" err="1" smtClean="0">
                <a:latin typeface="Times"/>
                <a:cs typeface="Times"/>
              </a:rPr>
              <a:t>Naveed</a:t>
            </a:r>
            <a:r>
              <a:rPr lang="it-IT" sz="1200" dirty="0" smtClean="0">
                <a:latin typeface="Times"/>
                <a:cs typeface="Times"/>
              </a:rPr>
              <a:t> </a:t>
            </a:r>
            <a:r>
              <a:rPr lang="it-IT" sz="1200" dirty="0" err="1" smtClean="0">
                <a:latin typeface="Times"/>
                <a:cs typeface="Times"/>
              </a:rPr>
              <a:t>Akram</a:t>
            </a:r>
            <a:endParaRPr lang="en-GB" sz="1200" dirty="0">
              <a:latin typeface="Times"/>
              <a:cs typeface="Times"/>
            </a:endParaRPr>
          </a:p>
        </p:txBody>
      </p:sp>
      <p:sp>
        <p:nvSpPr>
          <p:cNvPr id="7" name="Rettangolo 6"/>
          <p:cNvSpPr/>
          <p:nvPr/>
        </p:nvSpPr>
        <p:spPr>
          <a:xfrm>
            <a:off x="1752600" y="609600"/>
            <a:ext cx="5246436" cy="800219"/>
          </a:xfrm>
          <a:prstGeom prst="rect">
            <a:avLst/>
          </a:prstGeom>
        </p:spPr>
        <p:txBody>
          <a:bodyPr wrap="none">
            <a:spAutoFit/>
          </a:bodyPr>
          <a:lstStyle/>
          <a:p>
            <a:r>
              <a:rPr lang="en-GB" sz="2300" b="1" dirty="0" err="1" smtClean="0">
                <a:solidFill>
                  <a:srgbClr val="800000"/>
                </a:solidFill>
                <a:latin typeface="Times"/>
                <a:cs typeface="Times"/>
              </a:rPr>
              <a:t>Identificazione</a:t>
            </a:r>
            <a:r>
              <a:rPr lang="en-GB" sz="2300" b="1" dirty="0" smtClean="0">
                <a:solidFill>
                  <a:srgbClr val="800000"/>
                </a:solidFill>
                <a:latin typeface="Times"/>
                <a:cs typeface="Times"/>
              </a:rPr>
              <a:t> di </a:t>
            </a:r>
            <a:r>
              <a:rPr lang="en-GB" sz="2300" b="1" dirty="0" err="1" smtClean="0">
                <a:solidFill>
                  <a:srgbClr val="800000"/>
                </a:solidFill>
                <a:latin typeface="Times"/>
                <a:cs typeface="Times"/>
              </a:rPr>
              <a:t>problemi</a:t>
            </a:r>
            <a:r>
              <a:rPr lang="en-GB" sz="2300" b="1" dirty="0" smtClean="0">
                <a:solidFill>
                  <a:srgbClr val="800000"/>
                </a:solidFill>
                <a:latin typeface="Times"/>
                <a:cs typeface="Times"/>
              </a:rPr>
              <a:t>/</a:t>
            </a:r>
            <a:r>
              <a:rPr lang="en-GB" sz="2300" b="1" dirty="0" err="1" smtClean="0">
                <a:solidFill>
                  <a:srgbClr val="800000"/>
                </a:solidFill>
                <a:latin typeface="Times"/>
                <a:cs typeface="Times"/>
              </a:rPr>
              <a:t>opportunità</a:t>
            </a:r>
            <a:r>
              <a:rPr lang="en-GB" sz="2300" b="1" dirty="0" smtClean="0">
                <a:solidFill>
                  <a:srgbClr val="800000"/>
                </a:solidFill>
                <a:latin typeface="Times"/>
                <a:cs typeface="Times"/>
              </a:rPr>
              <a:t> </a:t>
            </a:r>
          </a:p>
          <a:p>
            <a:pPr algn="ctr"/>
            <a:r>
              <a:rPr lang="en-GB" sz="2300" b="1" dirty="0" err="1">
                <a:solidFill>
                  <a:srgbClr val="800000"/>
                </a:solidFill>
                <a:latin typeface="Times"/>
                <a:cs typeface="Times"/>
              </a:rPr>
              <a:t>Poesia</a:t>
            </a:r>
            <a:endParaRPr lang="en-GB" sz="2300" b="1" dirty="0">
              <a:solidFill>
                <a:srgbClr val="800000"/>
              </a:solidFill>
              <a:latin typeface="Times"/>
              <a:cs typeface="Time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762000"/>
            <a:ext cx="4796753" cy="577679"/>
          </a:xfrm>
        </p:spPr>
        <p:txBody>
          <a:bodyPr>
            <a:normAutofit/>
          </a:bodyPr>
          <a:lstStyle/>
          <a:p>
            <a:r>
              <a:rPr lang="en-GB" sz="2300" b="1" dirty="0" err="1" smtClean="0">
                <a:solidFill>
                  <a:srgbClr val="800000"/>
                </a:solidFill>
                <a:latin typeface="Times"/>
                <a:cs typeface="Times"/>
              </a:rPr>
              <a:t>Breve</a:t>
            </a:r>
            <a:r>
              <a:rPr lang="en-GB" sz="2300" b="1" dirty="0" smtClean="0">
                <a:solidFill>
                  <a:srgbClr val="800000"/>
                </a:solidFill>
                <a:latin typeface="Times"/>
                <a:cs typeface="Times"/>
              </a:rPr>
              <a:t> </a:t>
            </a:r>
            <a:r>
              <a:rPr lang="en-GB" sz="2300" b="1" dirty="0" err="1" smtClean="0">
                <a:solidFill>
                  <a:srgbClr val="800000"/>
                </a:solidFill>
                <a:latin typeface="Times"/>
                <a:cs typeface="Times"/>
              </a:rPr>
              <a:t>Questionario</a:t>
            </a:r>
            <a:endParaRPr lang="en-GB" sz="2300" b="1" dirty="0">
              <a:solidFill>
                <a:srgbClr val="800000"/>
              </a:solidFill>
              <a:latin typeface="Times"/>
              <a:cs typeface="Times"/>
            </a:endParaRPr>
          </a:p>
        </p:txBody>
      </p:sp>
      <p:graphicFrame>
        <p:nvGraphicFramePr>
          <p:cNvPr id="4" name="Tabella 3"/>
          <p:cNvGraphicFramePr>
            <a:graphicFrameLocks noGrp="1"/>
          </p:cNvGraphicFramePr>
          <p:nvPr/>
        </p:nvGraphicFramePr>
        <p:xfrm>
          <a:off x="1331640" y="1406925"/>
          <a:ext cx="6516960" cy="3611017"/>
        </p:xfrm>
        <a:graphic>
          <a:graphicData uri="http://schemas.openxmlformats.org/drawingml/2006/table">
            <a:tbl>
              <a:tblPr firstRow="1" bandRow="1">
                <a:tableStyleId>{5C22544A-7EE6-4342-B048-85BDC9FD1C3A}</a:tableStyleId>
              </a:tblPr>
              <a:tblGrid>
                <a:gridCol w="1211553"/>
                <a:gridCol w="960767"/>
                <a:gridCol w="1086160"/>
                <a:gridCol w="1086160"/>
                <a:gridCol w="1086160"/>
                <a:gridCol w="1086160"/>
              </a:tblGrid>
              <a:tr h="60271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baseline="0" dirty="0" smtClean="0">
                          <a:solidFill>
                            <a:srgbClr val="FFFF00"/>
                          </a:solidFill>
                          <a:latin typeface="Times"/>
                          <a:cs typeface="Times"/>
                        </a:rPr>
                        <a:t>Come </a:t>
                      </a:r>
                      <a:r>
                        <a:rPr lang="en-GB" sz="1700" baseline="0" dirty="0" err="1" smtClean="0">
                          <a:solidFill>
                            <a:srgbClr val="FFFF00"/>
                          </a:solidFill>
                          <a:latin typeface="Times"/>
                          <a:cs typeface="Times"/>
                        </a:rPr>
                        <a:t>valuti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l’utilità</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dei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seguenti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elementi</a:t>
                      </a:r>
                      <a:r>
                        <a:rPr lang="en-GB" sz="1700" baseline="0" dirty="0" smtClean="0">
                          <a:solidFill>
                            <a:srgbClr val="FFFF00"/>
                          </a:solidFill>
                          <a:latin typeface="Times"/>
                          <a:cs typeface="Times"/>
                        </a:rPr>
                        <a:t> per </a:t>
                      </a:r>
                      <a:r>
                        <a:rPr lang="en-GB" sz="1700" baseline="0" dirty="0" err="1" smtClean="0">
                          <a:solidFill>
                            <a:srgbClr val="FFFF00"/>
                          </a:solidFill>
                          <a:latin typeface="Times"/>
                          <a:cs typeface="Times"/>
                        </a:rPr>
                        <a:t>il</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tuo</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apprendimento</a:t>
                      </a:r>
                      <a:r>
                        <a:rPr lang="en-GB" sz="1700" baseline="0" dirty="0" smtClean="0">
                          <a:solidFill>
                            <a:srgbClr val="FFFF00"/>
                          </a:solidFill>
                          <a:latin typeface="Times"/>
                          <a:cs typeface="Times"/>
                        </a:rPr>
                        <a:t>?</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pPr algn="ctr"/>
                      <a:endParaRPr lang="en-GB" sz="1500" dirty="0">
                        <a:solidFill>
                          <a:srgbClr val="FFFF00"/>
                        </a:solidFill>
                        <a:latin typeface="Times"/>
                        <a:cs typeface="Times"/>
                      </a:endParaRPr>
                    </a:p>
                  </a:txBody>
                  <a:tcPr>
                    <a:solidFill>
                      <a:schemeClr val="tx2"/>
                    </a:solidFill>
                  </a:tcPr>
                </a:tc>
              </a:tr>
              <a:tr h="512309">
                <a:tc>
                  <a:txBody>
                    <a:bodyPr/>
                    <a:lstStyle/>
                    <a:p>
                      <a:pPr algn="ctr"/>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err="1" smtClean="0">
                          <a:latin typeface="Times"/>
                          <a:cs typeface="Times"/>
                        </a:rPr>
                        <a:t>Molto</a:t>
                      </a:r>
                      <a:r>
                        <a:rPr lang="en-GB" sz="1400" b="1" dirty="0" smtClean="0">
                          <a:latin typeface="Times"/>
                          <a:cs typeface="Times"/>
                        </a:rPr>
                        <a:t> basso</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Basso</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Moderato</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Alto</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baseline="0" dirty="0" err="1" smtClean="0">
                          <a:latin typeface="Times"/>
                          <a:cs typeface="Times"/>
                        </a:rPr>
                        <a:t>Molto</a:t>
                      </a:r>
                      <a:r>
                        <a:rPr lang="en-GB" sz="1400" b="1" baseline="0" dirty="0" smtClean="0">
                          <a:latin typeface="Times"/>
                          <a:cs typeface="Times"/>
                        </a:rPr>
                        <a:t> alto</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3872">
                <a:tc>
                  <a:txBody>
                    <a:bodyPr/>
                    <a:lstStyle/>
                    <a:p>
                      <a:r>
                        <a:rPr lang="en-GB" sz="1400" b="1" dirty="0" err="1" smtClean="0">
                          <a:latin typeface="Times"/>
                          <a:cs typeface="Times"/>
                        </a:rPr>
                        <a:t>Definizione</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3872">
                <a:tc>
                  <a:txBody>
                    <a:bodyPr/>
                    <a:lstStyle/>
                    <a:p>
                      <a:r>
                        <a:rPr lang="en-GB" sz="1400" b="1" dirty="0" err="1" smtClean="0">
                          <a:latin typeface="Times"/>
                          <a:cs typeface="Times"/>
                        </a:rPr>
                        <a:t>Citazioni</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512309">
                <a:tc>
                  <a:txBody>
                    <a:bodyPr/>
                    <a:lstStyle/>
                    <a:p>
                      <a:r>
                        <a:rPr lang="en-GB" sz="1400" b="1" dirty="0" smtClean="0">
                          <a:latin typeface="Times"/>
                          <a:cs typeface="Times"/>
                        </a:rPr>
                        <a:t>Divertimento</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4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Times"/>
                          <a:cs typeface="Times"/>
                        </a:rPr>
                        <a:t>Poesia</a:t>
                      </a:r>
                      <a:endParaRPr lang="en-GB" sz="1400" b="1" dirty="0" smtClean="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723259">
                <a:tc>
                  <a:txBody>
                    <a:bodyPr/>
                    <a:lstStyle/>
                    <a:p>
                      <a:r>
                        <a:rPr lang="en-GB" sz="1400" b="1" dirty="0" err="1" smtClean="0">
                          <a:latin typeface="Times"/>
                          <a:cs typeface="Times"/>
                        </a:rPr>
                        <a:t>Strumento</a:t>
                      </a:r>
                      <a:r>
                        <a:rPr lang="en-GB" sz="1400" b="1" dirty="0" smtClean="0">
                          <a:latin typeface="Times"/>
                          <a:cs typeface="Times"/>
                        </a:rPr>
                        <a:t> </a:t>
                      </a:r>
                      <a:r>
                        <a:rPr lang="en-GB" sz="1400" b="1" dirty="0" err="1" smtClean="0">
                          <a:latin typeface="Times"/>
                          <a:cs typeface="Times"/>
                        </a:rPr>
                        <a:t>di</a:t>
                      </a:r>
                      <a:r>
                        <a:rPr lang="en-GB" sz="1400" b="1" dirty="0" smtClean="0">
                          <a:latin typeface="Times"/>
                          <a:cs typeface="Times"/>
                        </a:rPr>
                        <a:t> </a:t>
                      </a:r>
                      <a:r>
                        <a:rPr lang="en-GB" sz="1400" b="1" dirty="0" err="1" smtClean="0">
                          <a:latin typeface="Times"/>
                          <a:cs typeface="Times"/>
                        </a:rPr>
                        <a:t>valutazione</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1331640" y="5013176"/>
          <a:ext cx="6552728" cy="1097280"/>
        </p:xfrm>
        <a:graphic>
          <a:graphicData uri="http://schemas.openxmlformats.org/drawingml/2006/table">
            <a:tbl>
              <a:tblPr firstRow="1" bandRow="1">
                <a:tableStyleId>{5C22544A-7EE6-4342-B048-85BDC9FD1C3A}</a:tableStyleId>
              </a:tblPr>
              <a:tblGrid>
                <a:gridCol w="6552728"/>
              </a:tblGrid>
              <a:tr h="350520">
                <a:tc>
                  <a:txBody>
                    <a:bodyPr/>
                    <a:lstStyle/>
                    <a:p>
                      <a:pPr algn="ctr"/>
                      <a:r>
                        <a:rPr lang="en-GB" sz="1700" baseline="0" dirty="0" err="1" smtClean="0">
                          <a:solidFill>
                            <a:srgbClr val="FFFF00"/>
                          </a:solidFill>
                          <a:latin typeface="Times"/>
                          <a:cs typeface="Times"/>
                        </a:rPr>
                        <a:t>Quali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altri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elementi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vorresti</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avere</a:t>
                      </a:r>
                      <a:r>
                        <a:rPr lang="en-GB" sz="1700" baseline="0" dirty="0" smtClean="0">
                          <a:solidFill>
                            <a:srgbClr val="FFFF00"/>
                          </a:solidFill>
                          <a:latin typeface="Times"/>
                          <a:cs typeface="Times"/>
                        </a:rPr>
                        <a:t> </a:t>
                      </a:r>
                      <a:r>
                        <a:rPr lang="en-GB" sz="1700" baseline="0" dirty="0" err="1" smtClean="0">
                          <a:solidFill>
                            <a:srgbClr val="FFFF00"/>
                          </a:solidFill>
                          <a:latin typeface="Times"/>
                          <a:cs typeface="Times"/>
                        </a:rPr>
                        <a:t>nel</a:t>
                      </a:r>
                      <a:r>
                        <a:rPr lang="en-GB" sz="1700" baseline="0" dirty="0" smtClean="0">
                          <a:solidFill>
                            <a:srgbClr val="FFFF00"/>
                          </a:solidFill>
                          <a:latin typeface="Times"/>
                          <a:cs typeface="Times"/>
                        </a:rPr>
                        <a:t> micro-modulo?</a:t>
                      </a:r>
                      <a:endParaRPr lang="en-GB" sz="1700" dirty="0">
                        <a:solidFill>
                          <a:srgbClr val="FFFF00"/>
                        </a:solidFill>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r>
              <a:tr h="746760">
                <a:tc>
                  <a:txBody>
                    <a:bodyPr/>
                    <a:lstStyle/>
                    <a:p>
                      <a:pPr algn="l"/>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914400"/>
            <a:ext cx="4796753" cy="724560"/>
          </a:xfrm>
        </p:spPr>
        <p:txBody>
          <a:bodyPr>
            <a:normAutofit/>
          </a:bodyPr>
          <a:lstStyle/>
          <a:p>
            <a:r>
              <a:rPr lang="en-GB" sz="2700" b="1" dirty="0" smtClean="0">
                <a:solidFill>
                  <a:srgbClr val="800000"/>
                </a:solidFill>
                <a:latin typeface="Times"/>
                <a:cs typeface="Times"/>
              </a:rPr>
              <a:t>Credits</a:t>
            </a:r>
            <a:endParaRPr lang="en-GB" sz="2700" b="1" dirty="0">
              <a:solidFill>
                <a:srgbClr val="800000"/>
              </a:solidFill>
              <a:latin typeface="Times"/>
              <a:cs typeface="Times"/>
            </a:endParaRPr>
          </a:p>
        </p:txBody>
      </p:sp>
      <p:sp>
        <p:nvSpPr>
          <p:cNvPr id="5" name="CasellaDiTesto 4"/>
          <p:cNvSpPr txBox="1"/>
          <p:nvPr/>
        </p:nvSpPr>
        <p:spPr>
          <a:xfrm>
            <a:off x="1676400" y="1981200"/>
            <a:ext cx="6244769" cy="3554819"/>
          </a:xfrm>
          <a:prstGeom prst="rect">
            <a:avLst/>
          </a:prstGeom>
          <a:noFill/>
        </p:spPr>
        <p:txBody>
          <a:bodyPr wrap="square" rtlCol="0">
            <a:spAutoFit/>
          </a:bodyPr>
          <a:lstStyle/>
          <a:p>
            <a:r>
              <a:rPr lang="en-GB" sz="1500" b="1" dirty="0" err="1" smtClean="0">
                <a:latin typeface="Times"/>
                <a:cs typeface="Times"/>
              </a:rPr>
              <a:t>Sviluppato</a:t>
            </a:r>
            <a:r>
              <a:rPr lang="en-GB" sz="1500" b="1" dirty="0" smtClean="0">
                <a:latin typeface="Times"/>
                <a:cs typeface="Times"/>
              </a:rPr>
              <a:t> </a:t>
            </a:r>
            <a:r>
              <a:rPr lang="en-GB" sz="1500" b="1" dirty="0" err="1" smtClean="0">
                <a:latin typeface="Times"/>
                <a:cs typeface="Times"/>
              </a:rPr>
              <a:t>da</a:t>
            </a:r>
            <a:r>
              <a:rPr lang="en-GB" sz="1500" b="1" dirty="0" smtClean="0">
                <a:latin typeface="Times"/>
                <a:cs typeface="Times"/>
              </a:rPr>
              <a:t>  </a:t>
            </a:r>
          </a:p>
          <a:p>
            <a:r>
              <a:rPr lang="en-GB" sz="1500" dirty="0" smtClean="0">
                <a:latin typeface="Times"/>
                <a:cs typeface="Times"/>
              </a:rPr>
              <a:t>Alfonso Molina</a:t>
            </a:r>
          </a:p>
          <a:p>
            <a:endParaRPr lang="en-GB" sz="1500" dirty="0" smtClean="0">
              <a:latin typeface="Times"/>
              <a:cs typeface="Times"/>
            </a:endParaRPr>
          </a:p>
          <a:p>
            <a:r>
              <a:rPr lang="en-GB" sz="1500" b="1" dirty="0" err="1" smtClean="0">
                <a:latin typeface="Times"/>
                <a:cs typeface="Times"/>
              </a:rPr>
              <a:t>Fonti</a:t>
            </a:r>
            <a:endParaRPr lang="en-GB" sz="1500" b="1" dirty="0" smtClean="0">
              <a:latin typeface="Times"/>
              <a:cs typeface="Times"/>
            </a:endParaRPr>
          </a:p>
          <a:p>
            <a:r>
              <a:rPr lang="en-GB" sz="1500" dirty="0" err="1" smtClean="0">
                <a:latin typeface="Times"/>
                <a:cs typeface="Times"/>
              </a:rPr>
              <a:t>Citazioni</a:t>
            </a:r>
            <a:r>
              <a:rPr lang="en-GB" sz="1500" dirty="0" smtClean="0">
                <a:latin typeface="Times"/>
                <a:cs typeface="Times"/>
              </a:rPr>
              <a:t> </a:t>
            </a:r>
            <a:r>
              <a:rPr lang="en-GB" sz="1500" dirty="0" err="1" smtClean="0">
                <a:latin typeface="Times"/>
                <a:cs typeface="Times"/>
              </a:rPr>
              <a:t>varie</a:t>
            </a:r>
            <a:r>
              <a:rPr lang="en-GB" sz="1500" dirty="0" smtClean="0">
                <a:latin typeface="Times"/>
                <a:cs typeface="Times"/>
              </a:rPr>
              <a:t> </a:t>
            </a:r>
            <a:r>
              <a:rPr lang="en-GB" sz="1500" dirty="0" err="1" smtClean="0">
                <a:latin typeface="Times"/>
                <a:cs typeface="Times"/>
              </a:rPr>
              <a:t>dal</a:t>
            </a:r>
            <a:r>
              <a:rPr lang="en-GB" sz="1500" dirty="0" smtClean="0">
                <a:latin typeface="Times"/>
                <a:cs typeface="Times"/>
              </a:rPr>
              <a:t> Web</a:t>
            </a:r>
          </a:p>
          <a:p>
            <a:r>
              <a:rPr lang="en-GB" sz="1500" dirty="0" err="1" smtClean="0">
                <a:latin typeface="Times"/>
                <a:cs typeface="Times"/>
              </a:rPr>
              <a:t>Siti</a:t>
            </a:r>
            <a:r>
              <a:rPr lang="en-GB" sz="1500" dirty="0" smtClean="0">
                <a:latin typeface="Times"/>
                <a:cs typeface="Times"/>
              </a:rPr>
              <a:t> web </a:t>
            </a:r>
            <a:r>
              <a:rPr lang="en-GB" sz="1500" dirty="0" err="1" smtClean="0">
                <a:latin typeface="Times"/>
                <a:cs typeface="Times"/>
              </a:rPr>
              <a:t>vari</a:t>
            </a:r>
            <a:r>
              <a:rPr lang="en-GB" sz="1500" dirty="0" smtClean="0">
                <a:latin typeface="Times"/>
                <a:cs typeface="Times"/>
              </a:rPr>
              <a:t> </a:t>
            </a:r>
            <a:r>
              <a:rPr lang="en-GB" sz="1500" dirty="0" err="1" smtClean="0">
                <a:latin typeface="Times"/>
                <a:cs typeface="Times"/>
              </a:rPr>
              <a:t>di</a:t>
            </a:r>
            <a:r>
              <a:rPr lang="en-GB" sz="1500" dirty="0" smtClean="0">
                <a:latin typeface="Times"/>
                <a:cs typeface="Times"/>
              </a:rPr>
              <a:t> </a:t>
            </a:r>
            <a:r>
              <a:rPr lang="en-GB" sz="1500" dirty="0" err="1" smtClean="0">
                <a:latin typeface="Times"/>
                <a:cs typeface="Times"/>
              </a:rPr>
              <a:t>poesia</a:t>
            </a:r>
            <a:endParaRPr lang="en-GB" sz="1500" dirty="0" smtClean="0">
              <a:latin typeface="Times"/>
              <a:cs typeface="Times"/>
            </a:endParaRPr>
          </a:p>
          <a:p>
            <a:r>
              <a:rPr lang="en-GB" sz="1500" dirty="0" err="1" smtClean="0">
                <a:latin typeface="Times"/>
                <a:cs typeface="Times"/>
              </a:rPr>
              <a:t>Vari</a:t>
            </a:r>
            <a:r>
              <a:rPr lang="en-GB" sz="1500" dirty="0" smtClean="0">
                <a:latin typeface="Times"/>
                <a:cs typeface="Times"/>
              </a:rPr>
              <a:t> </a:t>
            </a:r>
            <a:r>
              <a:rPr lang="en-GB" sz="1500" dirty="0" err="1" smtClean="0">
                <a:latin typeface="Times"/>
                <a:cs typeface="Times"/>
              </a:rPr>
              <a:t>siti</a:t>
            </a:r>
            <a:r>
              <a:rPr lang="en-GB" sz="1500" dirty="0" smtClean="0">
                <a:latin typeface="Times"/>
                <a:cs typeface="Times"/>
              </a:rPr>
              <a:t> web con </a:t>
            </a:r>
            <a:r>
              <a:rPr lang="en-GB" sz="1500" dirty="0" err="1" smtClean="0">
                <a:latin typeface="Times"/>
                <a:cs typeface="Times"/>
              </a:rPr>
              <a:t>immagini</a:t>
            </a:r>
            <a:r>
              <a:rPr lang="en-GB" sz="1500" dirty="0" smtClean="0">
                <a:latin typeface="Times"/>
                <a:cs typeface="Times"/>
              </a:rPr>
              <a:t> relative al </a:t>
            </a:r>
            <a:r>
              <a:rPr lang="en-GB" sz="1500" dirty="0" err="1" smtClean="0">
                <a:latin typeface="Times"/>
                <a:cs typeface="Times"/>
              </a:rPr>
              <a:t>concetto</a:t>
            </a:r>
            <a:r>
              <a:rPr lang="en-GB" sz="1500" dirty="0" smtClean="0">
                <a:latin typeface="Times"/>
                <a:cs typeface="Times"/>
              </a:rPr>
              <a:t> di </a:t>
            </a:r>
            <a:r>
              <a:rPr lang="en-GB" sz="1500" dirty="0" err="1">
                <a:latin typeface="Times"/>
                <a:cs typeface="Times"/>
              </a:rPr>
              <a:t>i</a:t>
            </a:r>
            <a:r>
              <a:rPr lang="en-GB" sz="1500" dirty="0" err="1" smtClean="0">
                <a:latin typeface="Times"/>
                <a:cs typeface="Times"/>
              </a:rPr>
              <a:t>deazione</a:t>
            </a:r>
            <a:endParaRPr lang="en-GB" sz="1500" dirty="0" smtClean="0">
              <a:latin typeface="Times"/>
              <a:cs typeface="Times"/>
            </a:endParaRPr>
          </a:p>
          <a:p>
            <a:endParaRPr lang="en-GB" sz="1500" dirty="0" smtClean="0">
              <a:latin typeface="Times"/>
              <a:cs typeface="Times"/>
            </a:endParaRPr>
          </a:p>
          <a:p>
            <a:endParaRPr lang="en-GB" sz="1500" dirty="0" smtClean="0">
              <a:latin typeface="Times"/>
              <a:cs typeface="Times"/>
            </a:endParaRPr>
          </a:p>
          <a:p>
            <a:r>
              <a:rPr lang="en-GB" sz="1500" b="1" dirty="0" smtClean="0">
                <a:latin typeface="Times"/>
                <a:cs typeface="Times"/>
              </a:rPr>
              <a:t>Copyright</a:t>
            </a:r>
          </a:p>
          <a:p>
            <a:r>
              <a:rPr lang="en-GB" sz="1500" dirty="0" err="1" smtClean="0">
                <a:latin typeface="Times"/>
                <a:cs typeface="Times"/>
              </a:rPr>
              <a:t>Questo</a:t>
            </a:r>
            <a:r>
              <a:rPr lang="en-GB" sz="1500" dirty="0" smtClean="0">
                <a:latin typeface="Times"/>
                <a:cs typeface="Times"/>
              </a:rPr>
              <a:t> micro-modulo è </a:t>
            </a:r>
            <a:r>
              <a:rPr lang="en-GB" sz="1500" dirty="0" err="1" smtClean="0">
                <a:latin typeface="Times"/>
                <a:cs typeface="Times"/>
              </a:rPr>
              <a:t>stato</a:t>
            </a:r>
            <a:r>
              <a:rPr lang="en-GB" sz="1500" dirty="0" smtClean="0">
                <a:latin typeface="Times"/>
                <a:cs typeface="Times"/>
              </a:rPr>
              <a:t> </a:t>
            </a:r>
            <a:r>
              <a:rPr lang="en-GB" sz="1500" dirty="0" err="1" smtClean="0">
                <a:latin typeface="Times"/>
                <a:cs typeface="Times"/>
              </a:rPr>
              <a:t>sviluppato</a:t>
            </a:r>
            <a:r>
              <a:rPr lang="en-GB" sz="1500" dirty="0" smtClean="0">
                <a:latin typeface="Times"/>
                <a:cs typeface="Times"/>
              </a:rPr>
              <a:t> con </a:t>
            </a:r>
            <a:r>
              <a:rPr lang="en-GB" sz="1500" dirty="0" err="1" smtClean="0">
                <a:latin typeface="Times"/>
                <a:cs typeface="Times"/>
              </a:rPr>
              <a:t>il</a:t>
            </a:r>
            <a:r>
              <a:rPr lang="en-GB" sz="1500" dirty="0" smtClean="0">
                <a:latin typeface="Times"/>
                <a:cs typeface="Times"/>
              </a:rPr>
              <a:t> fine di </a:t>
            </a:r>
            <a:r>
              <a:rPr lang="en-GB" sz="1500" dirty="0" err="1" smtClean="0">
                <a:latin typeface="Times"/>
                <a:cs typeface="Times"/>
              </a:rPr>
              <a:t>contribuire</a:t>
            </a:r>
            <a:r>
              <a:rPr lang="en-GB" sz="1500" dirty="0" smtClean="0">
                <a:latin typeface="Times"/>
                <a:cs typeface="Times"/>
              </a:rPr>
              <a:t> </a:t>
            </a:r>
            <a:r>
              <a:rPr lang="en-GB" sz="1500" dirty="0" err="1" smtClean="0">
                <a:latin typeface="Times"/>
                <a:cs typeface="Times"/>
              </a:rPr>
              <a:t>alla</a:t>
            </a:r>
            <a:r>
              <a:rPr lang="en-GB" sz="1500" dirty="0" smtClean="0">
                <a:latin typeface="Times"/>
                <a:cs typeface="Times"/>
              </a:rPr>
              <a:t> </a:t>
            </a:r>
            <a:r>
              <a:rPr lang="en-GB" sz="1500" dirty="0" err="1" smtClean="0">
                <a:latin typeface="Times"/>
                <a:cs typeface="Times"/>
              </a:rPr>
              <a:t>crescita</a:t>
            </a:r>
            <a:r>
              <a:rPr lang="en-GB" sz="1500" dirty="0" smtClean="0">
                <a:latin typeface="Times"/>
                <a:cs typeface="Times"/>
              </a:rPr>
              <a:t> </a:t>
            </a:r>
            <a:r>
              <a:rPr lang="en-GB" sz="1500" dirty="0" err="1" smtClean="0">
                <a:latin typeface="Times"/>
                <a:cs typeface="Times"/>
              </a:rPr>
              <a:t>personale</a:t>
            </a:r>
            <a:r>
              <a:rPr lang="en-GB" sz="1500" dirty="0" smtClean="0">
                <a:latin typeface="Times"/>
                <a:cs typeface="Times"/>
              </a:rPr>
              <a:t> e </a:t>
            </a:r>
            <a:r>
              <a:rPr lang="en-GB" sz="1500" dirty="0" err="1" smtClean="0">
                <a:latin typeface="Times"/>
                <a:cs typeface="Times"/>
              </a:rPr>
              <a:t>collettiva</a:t>
            </a:r>
            <a:r>
              <a:rPr lang="en-GB" sz="1500" dirty="0" smtClean="0">
                <a:latin typeface="Times"/>
                <a:cs typeface="Times"/>
              </a:rPr>
              <a:t> di </a:t>
            </a:r>
            <a:r>
              <a:rPr lang="en-GB" sz="1500" dirty="0" err="1" smtClean="0">
                <a:latin typeface="Times"/>
                <a:cs typeface="Times"/>
              </a:rPr>
              <a:t>tutte</a:t>
            </a:r>
            <a:r>
              <a:rPr lang="en-GB" sz="1500" dirty="0" smtClean="0">
                <a:latin typeface="Times"/>
                <a:cs typeface="Times"/>
              </a:rPr>
              <a:t> le </a:t>
            </a:r>
            <a:r>
              <a:rPr lang="en-GB" sz="1500" dirty="0" err="1" smtClean="0">
                <a:latin typeface="Times"/>
                <a:cs typeface="Times"/>
              </a:rPr>
              <a:t>persone</a:t>
            </a:r>
            <a:r>
              <a:rPr lang="en-GB" sz="1500" dirty="0" smtClean="0">
                <a:latin typeface="Times"/>
                <a:cs typeface="Times"/>
              </a:rPr>
              <a:t>, </a:t>
            </a:r>
            <a:r>
              <a:rPr lang="en-GB" sz="1500" dirty="0" err="1" smtClean="0">
                <a:latin typeface="Times"/>
                <a:cs typeface="Times"/>
              </a:rPr>
              <a:t>giovani</a:t>
            </a:r>
            <a:r>
              <a:rPr lang="en-GB" sz="1500" dirty="0" smtClean="0">
                <a:latin typeface="Times"/>
                <a:cs typeface="Times"/>
              </a:rPr>
              <a:t> e </a:t>
            </a:r>
            <a:r>
              <a:rPr lang="en-GB" sz="1500" dirty="0" err="1" smtClean="0">
                <a:latin typeface="Times"/>
                <a:cs typeface="Times"/>
              </a:rPr>
              <a:t>anziane</a:t>
            </a:r>
            <a:r>
              <a:rPr lang="en-GB" sz="1500" dirty="0" smtClean="0">
                <a:latin typeface="Times"/>
                <a:cs typeface="Times"/>
              </a:rPr>
              <a:t>. </a:t>
            </a:r>
            <a:r>
              <a:rPr lang="en-GB" sz="1500" dirty="0" smtClean="0">
                <a:latin typeface="Times"/>
                <a:cs typeface="Times"/>
              </a:rPr>
              <a:t>Il </a:t>
            </a:r>
            <a:r>
              <a:rPr lang="en-GB" sz="1500" dirty="0" err="1" smtClean="0">
                <a:latin typeface="Times"/>
                <a:cs typeface="Times"/>
              </a:rPr>
              <a:t>suo</a:t>
            </a:r>
            <a:r>
              <a:rPr lang="en-GB" sz="1500" dirty="0" smtClean="0">
                <a:latin typeface="Times"/>
                <a:cs typeface="Times"/>
              </a:rPr>
              <a:t> </a:t>
            </a:r>
            <a:r>
              <a:rPr lang="en-GB" sz="1500" dirty="0" err="1" smtClean="0">
                <a:latin typeface="Times"/>
                <a:cs typeface="Times"/>
              </a:rPr>
              <a:t>uso</a:t>
            </a:r>
            <a:r>
              <a:rPr lang="en-GB" sz="1500" dirty="0" smtClean="0">
                <a:latin typeface="Times"/>
                <a:cs typeface="Times"/>
              </a:rPr>
              <a:t> è </a:t>
            </a:r>
            <a:r>
              <a:rPr lang="en-GB" sz="1500" dirty="0" err="1" smtClean="0">
                <a:latin typeface="Times"/>
                <a:cs typeface="Times"/>
              </a:rPr>
              <a:t>gratuito</a:t>
            </a:r>
            <a:r>
              <a:rPr lang="en-GB" sz="1500" dirty="0" smtClean="0">
                <a:latin typeface="Times"/>
                <a:cs typeface="Times"/>
              </a:rPr>
              <a:t>. Ho </a:t>
            </a:r>
            <a:r>
              <a:rPr lang="en-GB" sz="1500" dirty="0" err="1" smtClean="0">
                <a:latin typeface="Times"/>
                <a:cs typeface="Times"/>
              </a:rPr>
              <a:t>preso</a:t>
            </a:r>
            <a:r>
              <a:rPr lang="en-GB" sz="1500" dirty="0" smtClean="0">
                <a:latin typeface="Times"/>
                <a:cs typeface="Times"/>
              </a:rPr>
              <a:t> </a:t>
            </a:r>
            <a:r>
              <a:rPr lang="en-GB" sz="1500" dirty="0" err="1" smtClean="0">
                <a:latin typeface="Times"/>
                <a:cs typeface="Times"/>
              </a:rPr>
              <a:t>materiale</a:t>
            </a:r>
            <a:r>
              <a:rPr lang="en-GB" sz="1500" dirty="0" smtClean="0">
                <a:latin typeface="Times"/>
                <a:cs typeface="Times"/>
              </a:rPr>
              <a:t> </a:t>
            </a:r>
            <a:r>
              <a:rPr lang="en-GB" sz="1500" dirty="0" err="1" smtClean="0">
                <a:latin typeface="Times"/>
                <a:cs typeface="Times"/>
              </a:rPr>
              <a:t>liberamente</a:t>
            </a:r>
            <a:r>
              <a:rPr lang="en-GB" sz="1500" dirty="0" smtClean="0">
                <a:latin typeface="Times"/>
                <a:cs typeface="Times"/>
              </a:rPr>
              <a:t> </a:t>
            </a:r>
            <a:r>
              <a:rPr lang="en-GB" sz="1500" dirty="0" err="1" smtClean="0">
                <a:latin typeface="Times"/>
                <a:cs typeface="Times"/>
              </a:rPr>
              <a:t>dal</a:t>
            </a:r>
            <a:r>
              <a:rPr lang="en-GB" sz="1500" dirty="0" smtClean="0">
                <a:latin typeface="Times"/>
                <a:cs typeface="Times"/>
              </a:rPr>
              <a:t> web, </a:t>
            </a:r>
            <a:r>
              <a:rPr lang="en-GB" sz="1500" dirty="0" err="1" smtClean="0">
                <a:latin typeface="Times"/>
                <a:cs typeface="Times"/>
              </a:rPr>
              <a:t>senza</a:t>
            </a:r>
            <a:r>
              <a:rPr lang="en-GB" sz="1500" dirty="0" smtClean="0">
                <a:latin typeface="Times"/>
                <a:cs typeface="Times"/>
              </a:rPr>
              <a:t> </a:t>
            </a:r>
            <a:r>
              <a:rPr lang="en-GB" sz="1500" dirty="0" err="1" smtClean="0">
                <a:latin typeface="Times"/>
                <a:cs typeface="Times"/>
              </a:rPr>
              <a:t>riguardo</a:t>
            </a:r>
            <a:r>
              <a:rPr lang="en-GB" sz="1500" dirty="0" smtClean="0">
                <a:latin typeface="Times"/>
                <a:cs typeface="Times"/>
              </a:rPr>
              <a:t> al copyright, </a:t>
            </a:r>
            <a:r>
              <a:rPr lang="en-GB" sz="1500" dirty="0" err="1" smtClean="0">
                <a:latin typeface="Times"/>
                <a:cs typeface="Times"/>
              </a:rPr>
              <a:t>nella</a:t>
            </a:r>
            <a:r>
              <a:rPr lang="en-GB" sz="1500" dirty="0" smtClean="0">
                <a:latin typeface="Times"/>
                <a:cs typeface="Times"/>
              </a:rPr>
              <a:t> </a:t>
            </a:r>
            <a:r>
              <a:rPr lang="en-GB" sz="1500" dirty="0" err="1" smtClean="0">
                <a:latin typeface="Times"/>
                <a:cs typeface="Times"/>
              </a:rPr>
              <a:t>speranza</a:t>
            </a:r>
            <a:r>
              <a:rPr lang="en-GB" sz="1500" dirty="0" smtClean="0">
                <a:latin typeface="Times"/>
                <a:cs typeface="Times"/>
              </a:rPr>
              <a:t> </a:t>
            </a:r>
            <a:r>
              <a:rPr lang="en-GB" sz="1500" dirty="0" err="1" smtClean="0">
                <a:latin typeface="Times"/>
                <a:cs typeface="Times"/>
              </a:rPr>
              <a:t>che</a:t>
            </a:r>
            <a:r>
              <a:rPr lang="en-GB" sz="1500" dirty="0" smtClean="0">
                <a:latin typeface="Times"/>
                <a:cs typeface="Times"/>
              </a:rPr>
              <a:t> </a:t>
            </a:r>
            <a:r>
              <a:rPr lang="en-GB" sz="1500" dirty="0" err="1" smtClean="0">
                <a:latin typeface="Times"/>
                <a:cs typeface="Times"/>
              </a:rPr>
              <a:t>tutti</a:t>
            </a:r>
            <a:r>
              <a:rPr lang="en-GB" sz="1500" dirty="0" smtClean="0">
                <a:latin typeface="Times"/>
                <a:cs typeface="Times"/>
              </a:rPr>
              <a:t> </a:t>
            </a:r>
            <a:r>
              <a:rPr lang="en-GB" sz="1500" dirty="0" err="1" smtClean="0">
                <a:latin typeface="Times"/>
                <a:cs typeface="Times"/>
              </a:rPr>
              <a:t>gli</a:t>
            </a:r>
            <a:r>
              <a:rPr lang="en-GB" sz="1500" dirty="0" smtClean="0">
                <a:latin typeface="Times"/>
                <a:cs typeface="Times"/>
              </a:rPr>
              <a:t> </a:t>
            </a:r>
            <a:r>
              <a:rPr lang="en-GB" sz="1500" dirty="0" err="1" smtClean="0">
                <a:latin typeface="Times"/>
                <a:cs typeface="Times"/>
              </a:rPr>
              <a:t>autori</a:t>
            </a:r>
            <a:r>
              <a:rPr lang="en-GB" sz="1500" dirty="0" smtClean="0">
                <a:latin typeface="Times"/>
                <a:cs typeface="Times"/>
              </a:rPr>
              <a:t> </a:t>
            </a:r>
            <a:r>
              <a:rPr lang="en-GB" sz="1500" dirty="0" err="1" smtClean="0">
                <a:latin typeface="Times"/>
                <a:cs typeface="Times"/>
              </a:rPr>
              <a:t>siano</a:t>
            </a:r>
            <a:r>
              <a:rPr lang="en-GB" sz="1500" dirty="0" smtClean="0">
                <a:latin typeface="Times"/>
                <a:cs typeface="Times"/>
              </a:rPr>
              <a:t> </a:t>
            </a:r>
            <a:r>
              <a:rPr lang="en-GB" sz="1500" dirty="0" err="1" smtClean="0">
                <a:latin typeface="Times"/>
                <a:cs typeface="Times"/>
              </a:rPr>
              <a:t>felici</a:t>
            </a:r>
            <a:r>
              <a:rPr lang="en-GB" sz="1500" dirty="0" smtClean="0">
                <a:latin typeface="Times"/>
                <a:cs typeface="Times"/>
              </a:rPr>
              <a:t> </a:t>
            </a:r>
            <a:r>
              <a:rPr lang="en-GB" sz="1500" dirty="0" err="1" smtClean="0">
                <a:latin typeface="Times"/>
                <a:cs typeface="Times"/>
              </a:rPr>
              <a:t>di</a:t>
            </a:r>
            <a:r>
              <a:rPr lang="en-GB" sz="1500" dirty="0" smtClean="0">
                <a:latin typeface="Times"/>
                <a:cs typeface="Times"/>
              </a:rPr>
              <a:t> </a:t>
            </a:r>
            <a:r>
              <a:rPr lang="en-GB" sz="1500" dirty="0" err="1" smtClean="0">
                <a:latin typeface="Times"/>
                <a:cs typeface="Times"/>
              </a:rPr>
              <a:t>contribuire</a:t>
            </a:r>
            <a:r>
              <a:rPr lang="en-GB" sz="1500" dirty="0" smtClean="0">
                <a:latin typeface="Times"/>
                <a:cs typeface="Times"/>
              </a:rPr>
              <a:t> a </a:t>
            </a:r>
            <a:r>
              <a:rPr lang="en-GB" sz="1500" dirty="0" err="1" smtClean="0">
                <a:latin typeface="Times"/>
                <a:cs typeface="Times"/>
              </a:rPr>
              <a:t>questo</a:t>
            </a:r>
            <a:r>
              <a:rPr lang="en-GB" sz="1500" dirty="0" smtClean="0">
                <a:latin typeface="Times"/>
                <a:cs typeface="Times"/>
              </a:rPr>
              <a:t> </a:t>
            </a:r>
            <a:r>
              <a:rPr lang="en-GB" sz="1500" dirty="0" err="1" smtClean="0">
                <a:latin typeface="Times"/>
                <a:cs typeface="Times"/>
              </a:rPr>
              <a:t>scopo</a:t>
            </a:r>
            <a:r>
              <a:rPr lang="en-GB" sz="1500" dirty="0" smtClean="0">
                <a:latin typeface="Times"/>
                <a:cs typeface="Times"/>
              </a:rPr>
              <a:t>. Se </a:t>
            </a:r>
            <a:r>
              <a:rPr lang="en-GB" sz="1500" dirty="0" err="1" smtClean="0">
                <a:latin typeface="Times"/>
                <a:cs typeface="Times"/>
              </a:rPr>
              <a:t>così</a:t>
            </a:r>
            <a:r>
              <a:rPr lang="en-GB" sz="1500" dirty="0" smtClean="0">
                <a:latin typeface="Times"/>
                <a:cs typeface="Times"/>
              </a:rPr>
              <a:t> non fosse vi </a:t>
            </a:r>
            <a:r>
              <a:rPr lang="en-GB" sz="1500" dirty="0" err="1" smtClean="0">
                <a:latin typeface="Times"/>
                <a:cs typeface="Times"/>
              </a:rPr>
              <a:t>prego</a:t>
            </a:r>
            <a:r>
              <a:rPr lang="en-GB" sz="1500" dirty="0" smtClean="0">
                <a:latin typeface="Times"/>
                <a:cs typeface="Times"/>
              </a:rPr>
              <a:t> </a:t>
            </a:r>
            <a:r>
              <a:rPr lang="en-GB" sz="1500" dirty="0" err="1" smtClean="0">
                <a:latin typeface="Times"/>
                <a:cs typeface="Times"/>
              </a:rPr>
              <a:t>di</a:t>
            </a:r>
            <a:r>
              <a:rPr lang="en-GB" sz="1500" dirty="0" smtClean="0">
                <a:latin typeface="Times"/>
                <a:cs typeface="Times"/>
              </a:rPr>
              <a:t> </a:t>
            </a:r>
            <a:r>
              <a:rPr lang="en-GB" sz="1500" dirty="0" err="1" smtClean="0">
                <a:latin typeface="Times"/>
                <a:cs typeface="Times"/>
              </a:rPr>
              <a:t>contattarmi</a:t>
            </a:r>
            <a:r>
              <a:rPr lang="en-GB" sz="1500" dirty="0" smtClean="0">
                <a:latin typeface="Times"/>
                <a:cs typeface="Times"/>
              </a:rPr>
              <a:t> </a:t>
            </a:r>
            <a:r>
              <a:rPr lang="en-GB" sz="1500" dirty="0" err="1" smtClean="0">
                <a:latin typeface="Times"/>
                <a:cs typeface="Times"/>
              </a:rPr>
              <a:t>all’indirizzo</a:t>
            </a:r>
            <a:r>
              <a:rPr lang="en-GB" sz="1500" dirty="0" smtClean="0">
                <a:latin typeface="Times"/>
                <a:cs typeface="Times"/>
              </a:rPr>
              <a:t> A.Molina@ed.ac.uk</a:t>
            </a:r>
            <a:endParaRPr lang="en-GB" sz="1500" dirty="0">
              <a:latin typeface="Times"/>
              <a:cs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609600"/>
            <a:ext cx="4796753" cy="533400"/>
          </a:xfrm>
        </p:spPr>
        <p:txBody>
          <a:bodyPr>
            <a:normAutofit/>
          </a:bodyPr>
          <a:lstStyle/>
          <a:p>
            <a:r>
              <a:rPr lang="en-GB" sz="2300" b="1" dirty="0" err="1" smtClean="0">
                <a:solidFill>
                  <a:srgbClr val="800000"/>
                </a:solidFill>
                <a:latin typeface="Times"/>
                <a:cs typeface="Times"/>
              </a:rPr>
              <a:t>Suggerimenti</a:t>
            </a:r>
            <a:r>
              <a:rPr lang="en-GB" sz="2300" b="1" dirty="0" smtClean="0">
                <a:solidFill>
                  <a:srgbClr val="800000"/>
                </a:solidFill>
                <a:latin typeface="Times"/>
                <a:cs typeface="Times"/>
              </a:rPr>
              <a:t> </a:t>
            </a:r>
            <a:r>
              <a:rPr lang="en-GB" sz="2300" b="1" dirty="0" err="1" smtClean="0">
                <a:solidFill>
                  <a:srgbClr val="800000"/>
                </a:solidFill>
                <a:latin typeface="Times"/>
                <a:cs typeface="Times"/>
              </a:rPr>
              <a:t>didattici</a:t>
            </a:r>
            <a:r>
              <a:rPr lang="en-GB" sz="2300" b="1" dirty="0" smtClean="0">
                <a:solidFill>
                  <a:srgbClr val="800000"/>
                </a:solidFill>
                <a:latin typeface="Times"/>
                <a:cs typeface="Times"/>
              </a:rPr>
              <a:t> (1a)</a:t>
            </a:r>
            <a:endParaRPr lang="en-GB" sz="2300" b="1" dirty="0">
              <a:solidFill>
                <a:srgbClr val="800000"/>
              </a:solidFill>
              <a:latin typeface="Times"/>
              <a:cs typeface="Times"/>
            </a:endParaRPr>
          </a:p>
        </p:txBody>
      </p:sp>
      <p:sp>
        <p:nvSpPr>
          <p:cNvPr id="5" name="CasellaDiTesto 4"/>
          <p:cNvSpPr txBox="1"/>
          <p:nvPr/>
        </p:nvSpPr>
        <p:spPr>
          <a:xfrm>
            <a:off x="990600" y="2438400"/>
            <a:ext cx="7162800" cy="4201150"/>
          </a:xfrm>
          <a:prstGeom prst="rect">
            <a:avLst/>
          </a:prstGeom>
          <a:noFill/>
        </p:spPr>
        <p:txBody>
          <a:bodyPr wrap="square" rtlCol="0">
            <a:spAutoFit/>
          </a:bodyPr>
          <a:lstStyle/>
          <a:p>
            <a:pPr marL="400050" indent="-400050">
              <a:buAutoNum type="romanUcParenBoth"/>
            </a:pPr>
            <a:r>
              <a:rPr lang="it-IT" sz="1500" b="1" dirty="0" smtClean="0">
                <a:latin typeface="Times"/>
                <a:cs typeface="Times"/>
              </a:rPr>
              <a:t>Continuazione</a:t>
            </a:r>
          </a:p>
          <a:p>
            <a:pPr marL="400050" indent="-400050">
              <a:buAutoNum type="romanUcParenBoth"/>
            </a:pPr>
            <a:endParaRPr lang="it-IT" sz="1400" dirty="0" smtClean="0">
              <a:latin typeface="Times"/>
              <a:cs typeface="Times"/>
            </a:endParaRPr>
          </a:p>
          <a:p>
            <a:pPr marL="342900" indent="-342900">
              <a:buAutoNum type="arabicParenBoth" startAt="5"/>
            </a:pPr>
            <a:r>
              <a:rPr lang="it-IT" sz="1400" dirty="0" smtClean="0">
                <a:latin typeface="Times"/>
                <a:cs typeface="Times"/>
              </a:rPr>
              <a:t>Chiedete ad ogni gruppo di riflettere su quali altri metodi di identificazione del problema avrebbero voluto applicare per arricchire e/o confrontare la loro lista con problemi identificati con altri metodi..</a:t>
            </a:r>
          </a:p>
          <a:p>
            <a:pPr marL="342900" indent="-342900">
              <a:buAutoNum type="arabicParenBoth" startAt="5"/>
            </a:pPr>
            <a:endParaRPr lang="it-IT" sz="1400" dirty="0" smtClean="0">
              <a:latin typeface="Times"/>
              <a:cs typeface="Times"/>
            </a:endParaRPr>
          </a:p>
          <a:p>
            <a:pPr marL="342900" indent="-342900">
              <a:buAutoNum type="arabicParenBoth" startAt="5"/>
            </a:pPr>
            <a:r>
              <a:rPr lang="it-IT" sz="1400" dirty="0" smtClean="0">
                <a:latin typeface="Times"/>
                <a:cs typeface="Times"/>
              </a:rPr>
              <a:t>Tutti i gruppi si riuniscono e ogni gruppo presenta i risultati agli altri spiegando le ragioni delle loro scelte.</a:t>
            </a:r>
          </a:p>
          <a:p>
            <a:pPr marL="342900" indent="-342900">
              <a:buAutoNum type="arabicParenBoth" startAt="5"/>
            </a:pPr>
            <a:endParaRPr lang="it-IT" sz="1400" dirty="0" smtClean="0">
              <a:latin typeface="Times"/>
              <a:cs typeface="Times"/>
            </a:endParaRPr>
          </a:p>
          <a:p>
            <a:pPr marL="342900" indent="-342900">
              <a:buAutoNum type="arabicParenBoth" startAt="5"/>
            </a:pPr>
            <a:r>
              <a:rPr lang="it-IT" sz="1400" dirty="0" smtClean="0">
                <a:latin typeface="Times"/>
                <a:cs typeface="Times"/>
              </a:rPr>
              <a:t>A seconda del tempo e delle risorse tutti i gruppi possono essere stimolati ad implementare uno o più dei metodi addizionali di “identificazione del problema” (vedi </a:t>
            </a:r>
            <a:r>
              <a:rPr lang="it-IT" sz="1400" dirty="0" err="1" smtClean="0">
                <a:latin typeface="Times"/>
                <a:cs typeface="Times"/>
              </a:rPr>
              <a:t>slides</a:t>
            </a:r>
            <a:r>
              <a:rPr lang="it-IT" sz="1400" dirty="0" smtClean="0">
                <a:latin typeface="Times"/>
                <a:cs typeface="Times"/>
              </a:rPr>
              <a:t> in questo </a:t>
            </a:r>
            <a:r>
              <a:rPr lang="it-IT" sz="1400" dirty="0" err="1" smtClean="0">
                <a:latin typeface="Times"/>
                <a:cs typeface="Times"/>
              </a:rPr>
              <a:t>micro-modulo</a:t>
            </a:r>
            <a:r>
              <a:rPr lang="it-IT" sz="1400" dirty="0" smtClean="0">
                <a:latin typeface="Times"/>
                <a:cs typeface="Times"/>
              </a:rPr>
              <a:t>). Per questo scopo i gruppi devono preparare, rappresentare, gestire e presentare le nuove informazioni come richiesto dalla metodologia specifica.</a:t>
            </a:r>
          </a:p>
          <a:p>
            <a:pPr marL="342900" indent="-342900">
              <a:buAutoNum type="arabicParenBoth" startAt="5"/>
            </a:pPr>
            <a:endParaRPr lang="it-IT" sz="1400" dirty="0" smtClean="0">
              <a:latin typeface="Times"/>
              <a:cs typeface="Times"/>
            </a:endParaRPr>
          </a:p>
          <a:p>
            <a:pPr marL="342900" indent="-342900">
              <a:buAutoNum type="arabicParenBoth" startAt="5"/>
            </a:pPr>
            <a:r>
              <a:rPr lang="it-IT" sz="1400" dirty="0" smtClean="0">
                <a:latin typeface="Times"/>
                <a:cs typeface="Times"/>
              </a:rPr>
              <a:t>I gruppi si riuniscono per presentare vicendevolmente i risultati, spiegando il procedimento seguito, i vantaggi, i limiti, le difficoltà e le cose imparate attraverso l’esperienza.</a:t>
            </a:r>
          </a:p>
          <a:p>
            <a:pPr marL="342900" indent="-342900">
              <a:buAutoNum type="arabicParenBoth" startAt="5"/>
            </a:pPr>
            <a:endParaRPr lang="it-IT" sz="1400" dirty="0" smtClean="0">
              <a:latin typeface="Times"/>
              <a:cs typeface="Times"/>
            </a:endParaRPr>
          </a:p>
          <a:p>
            <a:pPr marL="342900" indent="-342900">
              <a:buAutoNum type="arabicParenBoth" startAt="5"/>
            </a:pPr>
            <a:r>
              <a:rPr lang="it-IT" sz="1400" dirty="0" smtClean="0">
                <a:latin typeface="Times"/>
                <a:cs typeface="Times"/>
              </a:rPr>
              <a:t>Ogni gruppo produce una lista finale o una mappa mentale con i problemi/opportunità identificate.</a:t>
            </a:r>
          </a:p>
        </p:txBody>
      </p:sp>
      <p:sp>
        <p:nvSpPr>
          <p:cNvPr id="10" name="Rettangolo arrotondato 9"/>
          <p:cNvSpPr/>
          <p:nvPr/>
        </p:nvSpPr>
        <p:spPr>
          <a:xfrm>
            <a:off x="762000" y="1143000"/>
            <a:ext cx="7543800" cy="1066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latin typeface="Times"/>
                <a:cs typeface="Times"/>
              </a:rPr>
              <a:t>Questi sono solo suggerimenti, ogni gruppo di studenti può sperimentare liberamente l’uso del micro-modulo. Le caratteristiche, il numero e l’ordine con cui vengono usati gli elementi del micro-modulo possono essere scelti a piacimento. Inoltre, a seconda della strategia di apprendimento, alcuni elementi possono essere aggiunti o eliminati. Per questa ragione, infatti, i micro-moduli possono essere copiati e modificati.</a:t>
            </a:r>
            <a:endParaRPr lang="it-IT" sz="1400" dirty="0">
              <a:latin typeface="Times"/>
              <a:cs typeface="Times"/>
            </a:endParaRPr>
          </a:p>
        </p:txBody>
      </p:sp>
      <p:sp>
        <p:nvSpPr>
          <p:cNvPr id="11" name="Rettangolo arrotondato 10"/>
          <p:cNvSpPr/>
          <p:nvPr/>
        </p:nvSpPr>
        <p:spPr>
          <a:xfrm>
            <a:off x="762000" y="2362200"/>
            <a:ext cx="7467600" cy="4235152"/>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533400"/>
            <a:ext cx="4796753" cy="457200"/>
          </a:xfrm>
        </p:spPr>
        <p:txBody>
          <a:bodyPr>
            <a:normAutofit/>
          </a:bodyPr>
          <a:lstStyle/>
          <a:p>
            <a:r>
              <a:rPr lang="en-GB" sz="2300" b="1" dirty="0" err="1" smtClean="0">
                <a:solidFill>
                  <a:srgbClr val="800000"/>
                </a:solidFill>
                <a:latin typeface="Times"/>
                <a:cs typeface="Times"/>
              </a:rPr>
              <a:t>Suggerimenti</a:t>
            </a:r>
            <a:r>
              <a:rPr lang="en-GB" sz="2300" b="1" dirty="0" smtClean="0">
                <a:solidFill>
                  <a:srgbClr val="800000"/>
                </a:solidFill>
                <a:latin typeface="Times"/>
                <a:cs typeface="Times"/>
              </a:rPr>
              <a:t> </a:t>
            </a:r>
            <a:r>
              <a:rPr lang="en-GB" sz="2300" b="1" dirty="0" err="1" smtClean="0">
                <a:solidFill>
                  <a:srgbClr val="800000"/>
                </a:solidFill>
                <a:latin typeface="Times"/>
                <a:cs typeface="Times"/>
              </a:rPr>
              <a:t>didattici</a:t>
            </a:r>
            <a:r>
              <a:rPr lang="en-GB" sz="2300" b="1" dirty="0" smtClean="0">
                <a:solidFill>
                  <a:srgbClr val="800000"/>
                </a:solidFill>
                <a:latin typeface="Times"/>
                <a:cs typeface="Times"/>
              </a:rPr>
              <a:t> (2)</a:t>
            </a:r>
            <a:endParaRPr lang="en-GB" sz="2300" b="1" dirty="0">
              <a:solidFill>
                <a:srgbClr val="800000"/>
              </a:solidFill>
              <a:latin typeface="Times"/>
              <a:cs typeface="Times"/>
            </a:endParaRPr>
          </a:p>
        </p:txBody>
      </p:sp>
      <p:sp>
        <p:nvSpPr>
          <p:cNvPr id="5" name="CasellaDiTesto 4"/>
          <p:cNvSpPr txBox="1"/>
          <p:nvPr/>
        </p:nvSpPr>
        <p:spPr>
          <a:xfrm>
            <a:off x="827584" y="1219201"/>
            <a:ext cx="7488832" cy="5047536"/>
          </a:xfrm>
          <a:prstGeom prst="rect">
            <a:avLst/>
          </a:prstGeom>
          <a:noFill/>
        </p:spPr>
        <p:txBody>
          <a:bodyPr wrap="square" rtlCol="0">
            <a:spAutoFit/>
          </a:bodyPr>
          <a:lstStyle/>
          <a:p>
            <a:r>
              <a:rPr lang="en-GB" sz="1400" b="1" dirty="0" smtClean="0">
                <a:latin typeface="Times"/>
                <a:cs typeface="Times"/>
              </a:rPr>
              <a:t>(</a:t>
            </a:r>
            <a:r>
              <a:rPr lang="it-IT" sz="1400" b="1" dirty="0" err="1" smtClean="0">
                <a:latin typeface="Times"/>
                <a:cs typeface="Times"/>
              </a:rPr>
              <a:t>IIa</a:t>
            </a:r>
            <a:r>
              <a:rPr lang="it-IT" sz="1400" b="1" dirty="0" smtClean="0">
                <a:latin typeface="Times"/>
                <a:cs typeface="Times"/>
              </a:rPr>
              <a:t>) Usate il </a:t>
            </a:r>
            <a:r>
              <a:rPr lang="it-IT" sz="1400" b="1" dirty="0" err="1" smtClean="0">
                <a:latin typeface="Times"/>
                <a:cs typeface="Times"/>
              </a:rPr>
              <a:t>micro-modulo</a:t>
            </a:r>
            <a:r>
              <a:rPr lang="it-IT" sz="1400" b="1" dirty="0" smtClean="0">
                <a:latin typeface="Times"/>
                <a:cs typeface="Times"/>
              </a:rPr>
              <a:t> “Identificazione aperta di Problemi/Opportunità” per rinsaldare e approfondire la comprensione del concetto di Identificazione del Problema. </a:t>
            </a:r>
          </a:p>
          <a:p>
            <a:endParaRPr lang="it-IT" sz="1400" dirty="0" smtClean="0">
              <a:latin typeface="Times"/>
              <a:cs typeface="Times"/>
            </a:endParaRPr>
          </a:p>
          <a:p>
            <a:pPr marL="342900" indent="-342900">
              <a:buAutoNum type="arabicParenBoth"/>
            </a:pPr>
            <a:r>
              <a:rPr lang="it-IT" sz="1400" dirty="0" smtClean="0">
                <a:latin typeface="Times"/>
                <a:cs typeface="Times"/>
              </a:rPr>
              <a:t>Introducete il </a:t>
            </a:r>
            <a:r>
              <a:rPr lang="it-IT" sz="1400" dirty="0" err="1" smtClean="0">
                <a:latin typeface="Times"/>
                <a:cs typeface="Times"/>
              </a:rPr>
              <a:t>micro-modulo</a:t>
            </a:r>
            <a:r>
              <a:rPr lang="it-IT" sz="1400" dirty="0" smtClean="0">
                <a:latin typeface="Times"/>
                <a:cs typeface="Times"/>
              </a:rPr>
              <a:t> </a:t>
            </a:r>
            <a:r>
              <a:rPr lang="it-IT" sz="1400" b="1" dirty="0" smtClean="0">
                <a:latin typeface="Times"/>
                <a:cs typeface="Times"/>
              </a:rPr>
              <a:t>“Identificazione aperta di Problemi/Opportunità” </a:t>
            </a:r>
            <a:r>
              <a:rPr lang="it-IT" sz="1400" dirty="0" smtClean="0">
                <a:latin typeface="Times"/>
                <a:cs typeface="Times"/>
              </a:rPr>
              <a:t>ai partecipanti spiegando il suo fine multimediale, multidimensionale, multi- ruolo e multi didattico. </a:t>
            </a:r>
          </a:p>
          <a:p>
            <a:pPr marL="342900" indent="-342900">
              <a:buAutoNum type="arabicParenBoth"/>
            </a:pPr>
            <a:endParaRPr lang="it-IT" sz="1400" dirty="0" smtClean="0">
              <a:latin typeface="Times"/>
              <a:cs typeface="Times"/>
            </a:endParaRPr>
          </a:p>
          <a:p>
            <a:pPr marL="342900" indent="-342900">
              <a:buFontTx/>
              <a:buAutoNum type="arabicParenBoth"/>
            </a:pPr>
            <a:r>
              <a:rPr lang="it-IT" sz="1400" dirty="0" smtClean="0">
                <a:latin typeface="Times"/>
                <a:cs typeface="Times"/>
              </a:rPr>
              <a:t>Chiedete ai partecipanti del gruppo di esplorare individualmente il micro-modulo tramite la ricerca, focalizzandosi e riflettendo su quegli elementi che reputano più efficaci per approfondire e rinsaldare la loro comprensione del concetto di  </a:t>
            </a:r>
            <a:r>
              <a:rPr lang="it-IT" sz="1400" b="1" dirty="0" smtClean="0">
                <a:latin typeface="Times"/>
                <a:cs typeface="Times"/>
              </a:rPr>
              <a:t>Identificazione del Problema.</a:t>
            </a:r>
            <a:r>
              <a:rPr lang="it-IT" sz="1400" dirty="0" smtClean="0">
                <a:latin typeface="Times"/>
                <a:cs typeface="Times"/>
              </a:rPr>
              <a:t> </a:t>
            </a:r>
          </a:p>
          <a:p>
            <a:pPr marL="342900" indent="-342900">
              <a:buAutoNum type="arabicParenBoth"/>
            </a:pPr>
            <a:endParaRPr lang="it-IT" sz="1400" dirty="0" smtClean="0">
              <a:latin typeface="Times"/>
              <a:cs typeface="Times"/>
            </a:endParaRPr>
          </a:p>
          <a:p>
            <a:pPr marL="342900" indent="-342900">
              <a:buFontTx/>
              <a:buAutoNum type="arabicParenBoth"/>
            </a:pPr>
            <a:r>
              <a:rPr lang="it-IT" sz="1400" dirty="0" smtClean="0">
                <a:latin typeface="Times"/>
                <a:cs typeface="Times"/>
              </a:rPr>
              <a:t>I partecipanti riportano al loro gruppo la scelta dei primi tre “elementi più efficaci” spiegando il motivo della loro scelta. I partecipanti riflettono in modo collettivo a proposito delle loro scelte e delle relative ragioni. Nel caso alcuni partecipanti non trovino il tipo di elementi a loro appropriati possono discuterne e, ancor meglio, cercare di trovarne e contribuire con essi al micro-modulo.</a:t>
            </a:r>
          </a:p>
          <a:p>
            <a:pPr marL="342900" indent="-342900">
              <a:buAutoNum type="arabicParenBoth"/>
            </a:pPr>
            <a:endParaRPr lang="it-IT" sz="1400" dirty="0" smtClean="0">
              <a:latin typeface="Times"/>
              <a:cs typeface="Times"/>
            </a:endParaRPr>
          </a:p>
          <a:p>
            <a:pPr marL="342900" indent="-342900">
              <a:buAutoNum type="arabicParenBoth" startAt="4"/>
            </a:pPr>
            <a:r>
              <a:rPr lang="it-IT" sz="1400" dirty="0" smtClean="0">
                <a:latin typeface="Times"/>
                <a:cs typeface="Times"/>
              </a:rPr>
              <a:t>I gruppi si riuniscono e condividono i loro risultati selezionando e presentando 3scelte di “elementi più efficaci” per ogni gruppo, insieme alle loro conclusioni in merito al motivo per cui persone diverse possono avere preferenze diverse a proposito degli elementi e dei modi di apprendimento.</a:t>
            </a:r>
          </a:p>
          <a:p>
            <a:pPr marL="342900" indent="-342900">
              <a:buAutoNum type="arabicParenBoth" startAt="4"/>
            </a:pPr>
            <a:endParaRPr lang="it-IT" sz="1400" dirty="0" smtClean="0">
              <a:latin typeface="Times"/>
              <a:cs typeface="Times"/>
            </a:endParaRPr>
          </a:p>
          <a:p>
            <a:pPr marL="342900" indent="-342900">
              <a:buAutoNum type="arabicParenBoth" startAt="4"/>
            </a:pPr>
            <a:r>
              <a:rPr lang="it-IT" sz="1400" dirty="0" smtClean="0">
                <a:latin typeface="Times"/>
                <a:cs typeface="Times"/>
              </a:rPr>
              <a:t>I partecipanti compilano il breve questionario riguardante le loro preferenze degli elementi nel micro-modulo</a:t>
            </a:r>
            <a:endParaRPr lang="it-IT" sz="1500" dirty="0" smtClean="0">
              <a:latin typeface="Times"/>
              <a:cs typeface="Times"/>
            </a:endParaRPr>
          </a:p>
        </p:txBody>
      </p:sp>
      <p:sp>
        <p:nvSpPr>
          <p:cNvPr id="6" name="Rettangolo arrotondato 5"/>
          <p:cNvSpPr/>
          <p:nvPr/>
        </p:nvSpPr>
        <p:spPr>
          <a:xfrm>
            <a:off x="609600" y="1066800"/>
            <a:ext cx="7924800" cy="54102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asellaDiTesto 66"/>
          <p:cNvSpPr txBox="1"/>
          <p:nvPr/>
        </p:nvSpPr>
        <p:spPr>
          <a:xfrm>
            <a:off x="1828800" y="2819400"/>
            <a:ext cx="5562600" cy="738664"/>
          </a:xfrm>
          <a:prstGeom prst="rect">
            <a:avLst/>
          </a:prstGeom>
          <a:noFill/>
        </p:spPr>
        <p:txBody>
          <a:bodyPr wrap="square" rtlCol="0">
            <a:spAutoFit/>
          </a:bodyPr>
          <a:lstStyle/>
          <a:p>
            <a:pPr algn="ctr"/>
            <a:r>
              <a:rPr lang="en-GB" sz="2100" b="1" dirty="0" err="1" smtClean="0">
                <a:solidFill>
                  <a:srgbClr val="800000"/>
                </a:solidFill>
                <a:latin typeface="Times"/>
                <a:cs typeface="Times"/>
              </a:rPr>
              <a:t>Identificazione</a:t>
            </a:r>
            <a:r>
              <a:rPr lang="en-GB" sz="2100" b="1" dirty="0" smtClean="0">
                <a:solidFill>
                  <a:srgbClr val="800000"/>
                </a:solidFill>
                <a:latin typeface="Times"/>
                <a:cs typeface="Times"/>
              </a:rPr>
              <a:t> </a:t>
            </a:r>
            <a:r>
              <a:rPr lang="en-GB" sz="2100" b="1" dirty="0" err="1" smtClean="0">
                <a:solidFill>
                  <a:srgbClr val="800000"/>
                </a:solidFill>
                <a:latin typeface="Times"/>
                <a:cs typeface="Times"/>
              </a:rPr>
              <a:t>aperta</a:t>
            </a:r>
            <a:r>
              <a:rPr lang="en-GB" sz="2100" b="1" dirty="0" smtClean="0">
                <a:solidFill>
                  <a:srgbClr val="800000"/>
                </a:solidFill>
                <a:latin typeface="Times"/>
                <a:cs typeface="Times"/>
              </a:rPr>
              <a:t> </a:t>
            </a:r>
            <a:r>
              <a:rPr lang="en-GB" sz="2100" b="1" dirty="0" smtClean="0">
                <a:solidFill>
                  <a:srgbClr val="800000"/>
                </a:solidFill>
                <a:latin typeface="Times"/>
                <a:cs typeface="Times"/>
              </a:rPr>
              <a:t>di</a:t>
            </a:r>
          </a:p>
          <a:p>
            <a:pPr algn="ctr"/>
            <a:r>
              <a:rPr lang="en-GB" sz="2100" b="1" dirty="0" err="1" smtClean="0">
                <a:solidFill>
                  <a:srgbClr val="800000"/>
                </a:solidFill>
                <a:latin typeface="Times"/>
                <a:cs typeface="Times"/>
              </a:rPr>
              <a:t>problemi</a:t>
            </a:r>
            <a:r>
              <a:rPr lang="en-GB" sz="2100" b="1" dirty="0" smtClean="0">
                <a:solidFill>
                  <a:srgbClr val="800000"/>
                </a:solidFill>
                <a:latin typeface="Times"/>
                <a:cs typeface="Times"/>
              </a:rPr>
              <a:t>/</a:t>
            </a:r>
            <a:r>
              <a:rPr lang="en-GB" sz="2100" b="1" dirty="0" err="1" smtClean="0">
                <a:solidFill>
                  <a:srgbClr val="800000"/>
                </a:solidFill>
                <a:latin typeface="Times"/>
                <a:cs typeface="Times"/>
              </a:rPr>
              <a:t>o</a:t>
            </a:r>
            <a:r>
              <a:rPr lang="en-GB" sz="2100" b="1" dirty="0" err="1" smtClean="0">
                <a:solidFill>
                  <a:srgbClr val="800000"/>
                </a:solidFill>
                <a:latin typeface="Times"/>
                <a:cs typeface="Times"/>
              </a:rPr>
              <a:t>pportunità</a:t>
            </a:r>
            <a:endParaRPr lang="en-GB" sz="2100" b="1" dirty="0">
              <a:solidFill>
                <a:srgbClr val="800000"/>
              </a:solidFill>
              <a:latin typeface="Times"/>
              <a:cs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arrotondato 21"/>
          <p:cNvSpPr/>
          <p:nvPr/>
        </p:nvSpPr>
        <p:spPr>
          <a:xfrm>
            <a:off x="1259632" y="836712"/>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0" name="Ovale 59"/>
          <p:cNvSpPr/>
          <p:nvPr/>
        </p:nvSpPr>
        <p:spPr>
          <a:xfrm>
            <a:off x="1371600" y="68580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67" name="CasellaDiTesto 66"/>
          <p:cNvSpPr txBox="1"/>
          <p:nvPr/>
        </p:nvSpPr>
        <p:spPr>
          <a:xfrm>
            <a:off x="2895600" y="990600"/>
            <a:ext cx="5105400" cy="707886"/>
          </a:xfrm>
          <a:prstGeom prst="rect">
            <a:avLst/>
          </a:prstGeom>
          <a:noFill/>
        </p:spPr>
        <p:txBody>
          <a:bodyPr wrap="square" rtlCol="0">
            <a:spAutoFit/>
          </a:bodyPr>
          <a:lstStyle/>
          <a:p>
            <a:pPr algn="ctr"/>
            <a:r>
              <a:rPr lang="en-GB" sz="2000" b="1" dirty="0" err="1" smtClean="0">
                <a:solidFill>
                  <a:srgbClr val="800000"/>
                </a:solidFill>
                <a:latin typeface="Times"/>
                <a:cs typeface="Times"/>
              </a:rPr>
              <a:t>Identificazione</a:t>
            </a:r>
            <a:r>
              <a:rPr lang="en-GB" sz="2000" b="1" dirty="0" smtClean="0">
                <a:solidFill>
                  <a:srgbClr val="800000"/>
                </a:solidFill>
                <a:latin typeface="Times"/>
                <a:cs typeface="Times"/>
              </a:rPr>
              <a:t> </a:t>
            </a:r>
            <a:r>
              <a:rPr lang="en-GB" sz="2000" b="1" dirty="0" err="1" smtClean="0">
                <a:solidFill>
                  <a:srgbClr val="800000"/>
                </a:solidFill>
                <a:latin typeface="Times"/>
                <a:cs typeface="Times"/>
              </a:rPr>
              <a:t>aperta</a:t>
            </a:r>
            <a:r>
              <a:rPr lang="en-GB" sz="2000" b="1" dirty="0" smtClean="0">
                <a:solidFill>
                  <a:srgbClr val="800000"/>
                </a:solidFill>
                <a:latin typeface="Times"/>
                <a:cs typeface="Times"/>
              </a:rPr>
              <a:t> di </a:t>
            </a:r>
            <a:r>
              <a:rPr lang="en-GB" sz="2000" b="1" dirty="0" err="1" smtClean="0">
                <a:solidFill>
                  <a:srgbClr val="800000"/>
                </a:solidFill>
                <a:latin typeface="Times"/>
                <a:cs typeface="Times"/>
              </a:rPr>
              <a:t>p</a:t>
            </a:r>
            <a:r>
              <a:rPr lang="en-GB" sz="2000" b="1" dirty="0" err="1" smtClean="0">
                <a:solidFill>
                  <a:srgbClr val="800000"/>
                </a:solidFill>
                <a:latin typeface="Times"/>
                <a:cs typeface="Times"/>
              </a:rPr>
              <a:t>roblemi</a:t>
            </a:r>
            <a:r>
              <a:rPr lang="en-GB" sz="2000" b="1" dirty="0" smtClean="0">
                <a:solidFill>
                  <a:srgbClr val="800000"/>
                </a:solidFill>
                <a:latin typeface="Times"/>
                <a:cs typeface="Times"/>
              </a:rPr>
              <a:t>/</a:t>
            </a:r>
            <a:r>
              <a:rPr lang="en-GB" sz="2000" b="1" dirty="0" err="1">
                <a:solidFill>
                  <a:srgbClr val="800000"/>
                </a:solidFill>
                <a:latin typeface="Times"/>
                <a:cs typeface="Times"/>
              </a:rPr>
              <a:t>o</a:t>
            </a:r>
            <a:r>
              <a:rPr lang="en-GB" sz="2000" b="1" dirty="0" err="1" smtClean="0">
                <a:solidFill>
                  <a:srgbClr val="800000"/>
                </a:solidFill>
                <a:latin typeface="Times"/>
                <a:cs typeface="Times"/>
              </a:rPr>
              <a:t>pportunità</a:t>
            </a:r>
            <a:endParaRPr lang="en-GB" sz="2000" b="1" dirty="0">
              <a:solidFill>
                <a:srgbClr val="800000"/>
              </a:solidFill>
              <a:latin typeface="Times"/>
              <a:cs typeface="Times"/>
            </a:endParaRPr>
          </a:p>
        </p:txBody>
      </p:sp>
      <p:sp>
        <p:nvSpPr>
          <p:cNvPr id="42" name="Rettangolo 41"/>
          <p:cNvSpPr/>
          <p:nvPr/>
        </p:nvSpPr>
        <p:spPr>
          <a:xfrm>
            <a:off x="838200" y="1828800"/>
            <a:ext cx="7315200" cy="1354217"/>
          </a:xfrm>
          <a:prstGeom prst="rect">
            <a:avLst/>
          </a:prstGeom>
        </p:spPr>
        <p:txBody>
          <a:bodyPr wrap="square">
            <a:spAutoFit/>
          </a:bodyPr>
          <a:lstStyle/>
          <a:p>
            <a:pPr algn="just"/>
            <a:r>
              <a:rPr lang="it-IT" sz="1700" dirty="0" smtClean="0">
                <a:latin typeface="Times"/>
                <a:cs typeface="Times"/>
              </a:rPr>
              <a:t>L’identificazione aperta di problemi/opportunità è il processo di ricerca e identificazione di uno o più problemi/opportunità da affrontare. E’ l’inizio per un risolutore di problemi che non ha ancora una preferenza; l’ambito del problema e l’approccio per l’identificazione sono completamente aperti. </a:t>
            </a:r>
          </a:p>
          <a:p>
            <a:pPr algn="just"/>
            <a:endParaRPr lang="it-IT" sz="1400" dirty="0"/>
          </a:p>
        </p:txBody>
      </p:sp>
      <p:pic>
        <p:nvPicPr>
          <p:cNvPr id="47" name="Immagine 46" descr="Search_share.jpg"/>
          <p:cNvPicPr>
            <a:picLocks noChangeAspect="1"/>
          </p:cNvPicPr>
          <p:nvPr/>
        </p:nvPicPr>
        <p:blipFill>
          <a:blip r:embed="rId2" cstate="print"/>
          <a:stretch>
            <a:fillRect/>
          </a:stretch>
        </p:blipFill>
        <p:spPr>
          <a:xfrm>
            <a:off x="1219200" y="3429000"/>
            <a:ext cx="2839592" cy="2507383"/>
          </a:xfrm>
          <a:prstGeom prst="rect">
            <a:avLst/>
          </a:prstGeom>
        </p:spPr>
      </p:pic>
      <p:pic>
        <p:nvPicPr>
          <p:cNvPr id="52" name="Immagine 51" descr="images.jpeg"/>
          <p:cNvPicPr>
            <a:picLocks noChangeAspect="1"/>
          </p:cNvPicPr>
          <p:nvPr/>
        </p:nvPicPr>
        <p:blipFill>
          <a:blip r:embed="rId3" cstate="print"/>
          <a:stretch>
            <a:fillRect/>
          </a:stretch>
        </p:blipFill>
        <p:spPr>
          <a:xfrm>
            <a:off x="5715000" y="3505200"/>
            <a:ext cx="2743200" cy="20547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524000" y="1828800"/>
            <a:ext cx="7391400" cy="3785652"/>
          </a:xfrm>
          <a:prstGeom prst="rect">
            <a:avLst/>
          </a:prstGeom>
          <a:noFill/>
        </p:spPr>
        <p:txBody>
          <a:bodyPr wrap="square" rtlCol="0">
            <a:spAutoFit/>
          </a:bodyPr>
          <a:lstStyle/>
          <a:p>
            <a:r>
              <a:rPr lang="it-IT" sz="1500" dirty="0" smtClean="0">
                <a:latin typeface="Times"/>
                <a:cs typeface="Times"/>
              </a:rPr>
              <a:t>Esistono due grandi categorie di problemi che le persone </a:t>
            </a:r>
            <a:r>
              <a:rPr lang="it-IT" sz="1500" b="1" dirty="0" smtClean="0">
                <a:solidFill>
                  <a:srgbClr val="800000"/>
                </a:solidFill>
                <a:latin typeface="Times"/>
                <a:cs typeface="Times"/>
              </a:rPr>
              <a:t>identificano </a:t>
            </a:r>
            <a:r>
              <a:rPr lang="it-IT" sz="1500" dirty="0" smtClean="0">
                <a:latin typeface="Times"/>
                <a:cs typeface="Times"/>
              </a:rPr>
              <a:t>e provano a risolvere incuranti del successo o del fallimento:</a:t>
            </a:r>
          </a:p>
          <a:p>
            <a:endParaRPr lang="it-IT" sz="1500" dirty="0" smtClean="0">
              <a:latin typeface="Times"/>
              <a:cs typeface="Times"/>
            </a:endParaRPr>
          </a:p>
          <a:p>
            <a:pPr marL="342900" indent="-342900">
              <a:buAutoNum type="arabicParenBoth"/>
            </a:pPr>
            <a:r>
              <a:rPr lang="it-IT" sz="1500" b="1" dirty="0" smtClean="0">
                <a:solidFill>
                  <a:srgbClr val="800000"/>
                </a:solidFill>
                <a:latin typeface="Times"/>
                <a:cs typeface="Times"/>
              </a:rPr>
              <a:t>Problemi imperativi o forzati </a:t>
            </a:r>
            <a:r>
              <a:rPr lang="it-IT" sz="1500" dirty="0" smtClean="0">
                <a:latin typeface="Times"/>
                <a:cs typeface="Times"/>
              </a:rPr>
              <a:t>– questi problemi sono quelli che a stento possono essere misconosciuti e non affrontati per ragioni di dolore, pericolo, sottomissione, impegno verso un ideale, etc.  </a:t>
            </a:r>
          </a:p>
          <a:p>
            <a:pPr marL="342900" indent="-342900">
              <a:buAutoNum type="arabicParenBoth"/>
            </a:pPr>
            <a:endParaRPr lang="it-IT" sz="1500" dirty="0" smtClean="0">
              <a:latin typeface="Times"/>
              <a:cs typeface="Times"/>
            </a:endParaRPr>
          </a:p>
          <a:p>
            <a:pPr marL="342900" indent="-342900">
              <a:buAutoNum type="arabicParenBoth"/>
            </a:pPr>
            <a:r>
              <a:rPr lang="it-IT" sz="1500" b="1" dirty="0" smtClean="0">
                <a:solidFill>
                  <a:srgbClr val="800000"/>
                </a:solidFill>
                <a:latin typeface="Times"/>
                <a:cs typeface="Times"/>
              </a:rPr>
              <a:t>Problemi volontari </a:t>
            </a:r>
            <a:r>
              <a:rPr lang="it-IT" sz="1500" dirty="0" smtClean="0">
                <a:latin typeface="Times"/>
                <a:cs typeface="Times"/>
              </a:rPr>
              <a:t>– questi problemi sono quelli che le persone identificano liberamente e liberamente scelgono di affrontare per via di preoccupazioni dirette o indirette, positive o negative a proposito del loro o altrui benessere. L’identificazione </a:t>
            </a:r>
            <a:r>
              <a:rPr lang="it-IT" sz="1500" dirty="0" smtClean="0">
                <a:latin typeface="Times"/>
                <a:cs typeface="Times"/>
              </a:rPr>
              <a:t>e </a:t>
            </a:r>
            <a:r>
              <a:rPr lang="it-IT" sz="1500" dirty="0" smtClean="0">
                <a:latin typeface="Times"/>
                <a:cs typeface="Times"/>
              </a:rPr>
              <a:t>perseguimento di opportunità è un tipico caso di problema volontario.</a:t>
            </a:r>
          </a:p>
          <a:p>
            <a:pPr marL="342900" indent="-342900"/>
            <a:endParaRPr lang="it-IT" sz="1500" dirty="0" smtClean="0">
              <a:latin typeface="Times"/>
              <a:cs typeface="Times"/>
            </a:endParaRPr>
          </a:p>
          <a:p>
            <a:pPr indent="-342900"/>
            <a:r>
              <a:rPr lang="it-IT" sz="1500" dirty="0" smtClean="0">
                <a:latin typeface="Times"/>
                <a:cs typeface="Times"/>
              </a:rPr>
              <a:t>I confini tra queste due categorie non sono assoluti o oggettivi. E’ una questione di percezione. A volte capita che un problema che avrebbe dovuto essere identificato come imperativo viene riconosciuto tardi (solo dopo che il danno è avvenuto) o trattato come problema </a:t>
            </a:r>
            <a:r>
              <a:rPr lang="it-IT" sz="1500" dirty="0" smtClean="0">
                <a:latin typeface="Times"/>
                <a:cs typeface="Times"/>
              </a:rPr>
              <a:t>volontario, </a:t>
            </a:r>
            <a:r>
              <a:rPr lang="it-IT" sz="1500" dirty="0" smtClean="0">
                <a:latin typeface="Times"/>
                <a:cs typeface="Times"/>
              </a:rPr>
              <a:t>e viceversa.</a:t>
            </a:r>
          </a:p>
        </p:txBody>
      </p:sp>
      <p:sp>
        <p:nvSpPr>
          <p:cNvPr id="4" name="Rettangolo arrotondato 3"/>
          <p:cNvSpPr/>
          <p:nvPr/>
        </p:nvSpPr>
        <p:spPr>
          <a:xfrm>
            <a:off x="899592" y="908720"/>
            <a:ext cx="1872208"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dei</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smtClean="0">
                <a:solidFill>
                  <a:srgbClr val="800000"/>
                </a:solidFill>
                <a:latin typeface="Times"/>
                <a:cs typeface="Times"/>
              </a:rPr>
              <a:t>Opportunità</a:t>
            </a:r>
            <a:endParaRPr lang="en-GB" sz="1100" b="1" dirty="0">
              <a:solidFill>
                <a:srgbClr val="800000"/>
              </a:solidFill>
              <a:latin typeface="Times"/>
              <a:cs typeface="Times"/>
            </a:endParaRPr>
          </a:p>
        </p:txBody>
      </p:sp>
      <p:sp>
        <p:nvSpPr>
          <p:cNvPr id="6" name="Ovale 5"/>
          <p:cNvSpPr/>
          <p:nvPr/>
        </p:nvSpPr>
        <p:spPr>
          <a:xfrm>
            <a:off x="899592"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7" name="CasellaDiTesto 6"/>
          <p:cNvSpPr txBox="1"/>
          <p:nvPr/>
        </p:nvSpPr>
        <p:spPr>
          <a:xfrm>
            <a:off x="2555776" y="762000"/>
            <a:ext cx="5902424" cy="692497"/>
          </a:xfrm>
          <a:prstGeom prst="rect">
            <a:avLst/>
          </a:prstGeom>
          <a:noFill/>
        </p:spPr>
        <p:txBody>
          <a:bodyPr wrap="square" rtlCol="0">
            <a:spAutoFit/>
          </a:bodyPr>
          <a:lstStyle/>
          <a:p>
            <a:pPr algn="ctr"/>
            <a:r>
              <a:rPr lang="en-GB" sz="2000" b="1" dirty="0" err="1" smtClean="0">
                <a:solidFill>
                  <a:srgbClr val="800000"/>
                </a:solidFill>
                <a:latin typeface="Times"/>
                <a:cs typeface="Times"/>
              </a:rPr>
              <a:t>Identificazione</a:t>
            </a:r>
            <a:r>
              <a:rPr lang="en-GB" sz="2000" b="1" dirty="0" smtClean="0">
                <a:solidFill>
                  <a:srgbClr val="800000"/>
                </a:solidFill>
                <a:latin typeface="Times"/>
                <a:cs typeface="Times"/>
              </a:rPr>
              <a:t> </a:t>
            </a:r>
            <a:r>
              <a:rPr lang="en-GB" sz="2000" b="1" dirty="0" err="1" smtClean="0">
                <a:solidFill>
                  <a:srgbClr val="800000"/>
                </a:solidFill>
                <a:latin typeface="Times"/>
                <a:cs typeface="Times"/>
              </a:rPr>
              <a:t>aperta</a:t>
            </a:r>
            <a:r>
              <a:rPr lang="en-GB" sz="2000" b="1" dirty="0" smtClean="0">
                <a:solidFill>
                  <a:srgbClr val="800000"/>
                </a:solidFill>
                <a:latin typeface="Times"/>
                <a:cs typeface="Times"/>
              </a:rPr>
              <a:t> di </a:t>
            </a:r>
            <a:r>
              <a:rPr lang="en-GB" sz="2000" b="1" dirty="0" err="1" smtClean="0">
                <a:solidFill>
                  <a:srgbClr val="800000"/>
                </a:solidFill>
                <a:latin typeface="Times"/>
                <a:cs typeface="Times"/>
              </a:rPr>
              <a:t>p</a:t>
            </a:r>
            <a:r>
              <a:rPr lang="en-GB" sz="2000" b="1" dirty="0" err="1" smtClean="0">
                <a:solidFill>
                  <a:srgbClr val="800000"/>
                </a:solidFill>
                <a:latin typeface="Times"/>
                <a:cs typeface="Times"/>
              </a:rPr>
              <a:t>roblemi</a:t>
            </a:r>
            <a:r>
              <a:rPr lang="en-GB" sz="2000" b="1" dirty="0" smtClean="0">
                <a:solidFill>
                  <a:srgbClr val="800000"/>
                </a:solidFill>
                <a:latin typeface="Times"/>
                <a:cs typeface="Times"/>
              </a:rPr>
              <a:t>/</a:t>
            </a:r>
            <a:r>
              <a:rPr lang="en-GB" sz="2000" b="1" dirty="0" err="1" smtClean="0">
                <a:solidFill>
                  <a:srgbClr val="800000"/>
                </a:solidFill>
                <a:latin typeface="Times"/>
                <a:cs typeface="Times"/>
              </a:rPr>
              <a:t>opportunità</a:t>
            </a:r>
            <a:endParaRPr lang="en-GB" sz="1900" b="1" dirty="0" smtClean="0">
              <a:solidFill>
                <a:srgbClr val="800000"/>
              </a:solidFill>
              <a:latin typeface="Times"/>
              <a:cs typeface="Times"/>
            </a:endParaRPr>
          </a:p>
          <a:p>
            <a:pPr algn="ct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imperativi</a:t>
            </a:r>
            <a:r>
              <a:rPr lang="en-GB" sz="1900" b="1" dirty="0" smtClean="0">
                <a:solidFill>
                  <a:srgbClr val="800000"/>
                </a:solidFill>
                <a:latin typeface="Times"/>
                <a:cs typeface="Times"/>
              </a:rPr>
              <a:t> e </a:t>
            </a:r>
            <a:r>
              <a:rPr lang="en-GB" sz="1900" b="1" dirty="0" err="1" smtClean="0">
                <a:solidFill>
                  <a:srgbClr val="800000"/>
                </a:solidFill>
                <a:latin typeface="Times"/>
                <a:cs typeface="Times"/>
              </a:rPr>
              <a:t>volontari</a:t>
            </a:r>
            <a:endParaRPr lang="en-GB" sz="1900" b="1" dirty="0">
              <a:solidFill>
                <a:srgbClr val="800000"/>
              </a:solidFill>
              <a:latin typeface="Times"/>
              <a:cs typeface="Times"/>
            </a:endParaRPr>
          </a:p>
        </p:txBody>
      </p:sp>
      <p:pic>
        <p:nvPicPr>
          <p:cNvPr id="9" name="Immagine 8" descr="Lion Attack-02.jpg"/>
          <p:cNvPicPr>
            <a:picLocks noChangeAspect="1"/>
          </p:cNvPicPr>
          <p:nvPr/>
        </p:nvPicPr>
        <p:blipFill>
          <a:blip r:embed="rId2" cstate="print"/>
          <a:stretch>
            <a:fillRect/>
          </a:stretch>
        </p:blipFill>
        <p:spPr>
          <a:xfrm>
            <a:off x="152400" y="2362199"/>
            <a:ext cx="1377326" cy="942485"/>
          </a:xfrm>
          <a:prstGeom prst="rect">
            <a:avLst/>
          </a:prstGeom>
        </p:spPr>
      </p:pic>
      <p:sp>
        <p:nvSpPr>
          <p:cNvPr id="10" name="Rettangolo arrotondato 9"/>
          <p:cNvSpPr/>
          <p:nvPr/>
        </p:nvSpPr>
        <p:spPr>
          <a:xfrm>
            <a:off x="685800" y="5638800"/>
            <a:ext cx="8077200" cy="7620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smtClean="0">
                <a:latin typeface="Times"/>
                <a:cs typeface="Times"/>
              </a:rPr>
              <a:t>Per </a:t>
            </a:r>
            <a:r>
              <a:rPr lang="en-GB" sz="1500" b="1" dirty="0" err="1" smtClean="0">
                <a:latin typeface="Times"/>
                <a:cs typeface="Times"/>
              </a:rPr>
              <a:t>fini</a:t>
            </a:r>
            <a:r>
              <a:rPr lang="en-GB" sz="1500" b="1" dirty="0" smtClean="0">
                <a:latin typeface="Times"/>
                <a:cs typeface="Times"/>
              </a:rPr>
              <a:t> </a:t>
            </a:r>
            <a:r>
              <a:rPr lang="en-GB" sz="1500" b="1" dirty="0" err="1" smtClean="0">
                <a:latin typeface="Times"/>
                <a:cs typeface="Times"/>
              </a:rPr>
              <a:t>di</a:t>
            </a:r>
            <a:r>
              <a:rPr lang="en-GB" sz="1500" b="1" dirty="0" smtClean="0">
                <a:latin typeface="Times"/>
                <a:cs typeface="Times"/>
              </a:rPr>
              <a:t> </a:t>
            </a:r>
            <a:r>
              <a:rPr lang="en-GB" sz="1500" b="1" dirty="0" err="1" smtClean="0">
                <a:latin typeface="Times"/>
                <a:cs typeface="Times"/>
              </a:rPr>
              <a:t>apprendimento</a:t>
            </a:r>
            <a:r>
              <a:rPr lang="en-GB" sz="1500" b="1" dirty="0" smtClean="0">
                <a:latin typeface="Times"/>
                <a:cs typeface="Times"/>
              </a:rPr>
              <a:t>, </a:t>
            </a:r>
            <a:r>
              <a:rPr lang="en-GB" sz="1500" b="1" dirty="0" err="1" smtClean="0">
                <a:latin typeface="Times"/>
                <a:cs typeface="Times"/>
              </a:rPr>
              <a:t>i</a:t>
            </a:r>
            <a:r>
              <a:rPr lang="en-GB" sz="1500" b="1" dirty="0" smtClean="0">
                <a:latin typeface="Times"/>
                <a:cs typeface="Times"/>
              </a:rPr>
              <a:t> </a:t>
            </a:r>
            <a:r>
              <a:rPr lang="en-GB" sz="1500" b="1" dirty="0" err="1" smtClean="0">
                <a:latin typeface="Times"/>
                <a:cs typeface="Times"/>
              </a:rPr>
              <a:t>problemi</a:t>
            </a:r>
            <a:r>
              <a:rPr lang="en-GB" sz="1500" b="1" dirty="0" smtClean="0">
                <a:latin typeface="Times"/>
                <a:cs typeface="Times"/>
              </a:rPr>
              <a:t> </a:t>
            </a:r>
            <a:r>
              <a:rPr lang="en-GB" sz="1500" b="1" dirty="0" err="1" smtClean="0">
                <a:latin typeface="Times"/>
                <a:cs typeface="Times"/>
              </a:rPr>
              <a:t>di</a:t>
            </a:r>
            <a:r>
              <a:rPr lang="en-GB" sz="1500" b="1" dirty="0" smtClean="0">
                <a:latin typeface="Times"/>
                <a:cs typeface="Times"/>
              </a:rPr>
              <a:t> </a:t>
            </a:r>
            <a:r>
              <a:rPr lang="en-GB" sz="1500" b="1" dirty="0" err="1" smtClean="0">
                <a:latin typeface="Times"/>
                <a:cs typeface="Times"/>
              </a:rPr>
              <a:t>innovazione</a:t>
            </a:r>
            <a:r>
              <a:rPr lang="en-GB" sz="1500" b="1" dirty="0" smtClean="0">
                <a:latin typeface="Times"/>
                <a:cs typeface="Times"/>
              </a:rPr>
              <a:t> </a:t>
            </a:r>
            <a:r>
              <a:rPr lang="en-GB" sz="1500" b="1" dirty="0" err="1" smtClean="0">
                <a:latin typeface="Times"/>
                <a:cs typeface="Times"/>
              </a:rPr>
              <a:t>sociale</a:t>
            </a:r>
            <a:r>
              <a:rPr lang="en-GB" sz="1500" b="1" dirty="0" smtClean="0">
                <a:latin typeface="Times"/>
                <a:cs typeface="Times"/>
              </a:rPr>
              <a:t> </a:t>
            </a:r>
            <a:r>
              <a:rPr lang="en-GB" sz="1500" b="1" dirty="0" err="1" smtClean="0">
                <a:latin typeface="Times"/>
                <a:cs typeface="Times"/>
              </a:rPr>
              <a:t>volti</a:t>
            </a:r>
            <a:r>
              <a:rPr lang="en-GB" sz="1500" b="1" dirty="0" smtClean="0">
                <a:latin typeface="Times"/>
                <a:cs typeface="Times"/>
              </a:rPr>
              <a:t> al </a:t>
            </a:r>
            <a:r>
              <a:rPr lang="en-GB" sz="1500" b="1" dirty="0" err="1" smtClean="0">
                <a:latin typeface="Times"/>
                <a:cs typeface="Times"/>
              </a:rPr>
              <a:t>miglioramento</a:t>
            </a:r>
            <a:r>
              <a:rPr lang="en-GB" sz="1500" b="1" dirty="0" smtClean="0">
                <a:latin typeface="Times"/>
                <a:cs typeface="Times"/>
              </a:rPr>
              <a:t> </a:t>
            </a:r>
            <a:r>
              <a:rPr lang="en-GB" sz="1500" b="1" dirty="0" err="1" smtClean="0">
                <a:latin typeface="Times"/>
                <a:cs typeface="Times"/>
              </a:rPr>
              <a:t>della</a:t>
            </a:r>
            <a:r>
              <a:rPr lang="en-GB" sz="1500" b="1" dirty="0" smtClean="0">
                <a:latin typeface="Times"/>
                <a:cs typeface="Times"/>
              </a:rPr>
              <a:t> </a:t>
            </a:r>
            <a:r>
              <a:rPr lang="en-GB" sz="1500" b="1" dirty="0" err="1" smtClean="0">
                <a:latin typeface="Times"/>
                <a:cs typeface="Times"/>
              </a:rPr>
              <a:t>comunità</a:t>
            </a:r>
            <a:r>
              <a:rPr lang="en-GB" sz="1500" b="1" dirty="0" smtClean="0">
                <a:latin typeface="Times"/>
                <a:cs typeface="Times"/>
              </a:rPr>
              <a:t> </a:t>
            </a:r>
            <a:r>
              <a:rPr lang="en-GB" sz="1500" b="1" dirty="0" err="1" smtClean="0">
                <a:latin typeface="Times"/>
                <a:cs typeface="Times"/>
              </a:rPr>
              <a:t>sono</a:t>
            </a:r>
            <a:r>
              <a:rPr lang="en-GB" sz="1500" b="1" dirty="0" smtClean="0">
                <a:latin typeface="Times"/>
                <a:cs typeface="Times"/>
              </a:rPr>
              <a:t> “</a:t>
            </a:r>
            <a:r>
              <a:rPr lang="en-GB" sz="1500" b="1" dirty="0" err="1" smtClean="0">
                <a:latin typeface="Times"/>
                <a:cs typeface="Times"/>
              </a:rPr>
              <a:t>problemi</a:t>
            </a:r>
            <a:r>
              <a:rPr lang="en-GB" sz="1500" b="1" dirty="0" smtClean="0">
                <a:latin typeface="Times"/>
                <a:cs typeface="Times"/>
              </a:rPr>
              <a:t> </a:t>
            </a:r>
            <a:r>
              <a:rPr lang="en-GB" sz="1500" b="1" dirty="0" err="1" smtClean="0">
                <a:latin typeface="Times"/>
                <a:cs typeface="Times"/>
              </a:rPr>
              <a:t>volontari</a:t>
            </a:r>
            <a:r>
              <a:rPr lang="en-GB" sz="1500" b="1" dirty="0" smtClean="0">
                <a:latin typeface="Times"/>
                <a:cs typeface="Times"/>
              </a:rPr>
              <a:t>”. </a:t>
            </a:r>
            <a:r>
              <a:rPr lang="en-GB" sz="1500" b="1" dirty="0" err="1" smtClean="0">
                <a:latin typeface="Times"/>
                <a:cs typeface="Times"/>
              </a:rPr>
              <a:t>Qualsiasi</a:t>
            </a:r>
            <a:r>
              <a:rPr lang="en-GB" sz="1500" b="1" dirty="0" smtClean="0">
                <a:latin typeface="Times"/>
                <a:cs typeface="Times"/>
              </a:rPr>
              <a:t> </a:t>
            </a:r>
            <a:r>
              <a:rPr lang="en-GB" sz="1500" b="1" dirty="0" err="1" smtClean="0">
                <a:latin typeface="Times"/>
                <a:cs typeface="Times"/>
              </a:rPr>
              <a:t>problema</a:t>
            </a:r>
            <a:r>
              <a:rPr lang="en-GB" sz="1500" b="1" dirty="0" smtClean="0">
                <a:latin typeface="Times"/>
                <a:cs typeface="Times"/>
              </a:rPr>
              <a:t> </a:t>
            </a:r>
            <a:r>
              <a:rPr lang="en-GB" sz="1500" b="1" dirty="0" err="1" smtClean="0">
                <a:latin typeface="Times"/>
                <a:cs typeface="Times"/>
              </a:rPr>
              <a:t>identificato</a:t>
            </a:r>
            <a:r>
              <a:rPr lang="en-GB" sz="1500" b="1" dirty="0" smtClean="0">
                <a:latin typeface="Times"/>
                <a:cs typeface="Times"/>
              </a:rPr>
              <a:t> e </a:t>
            </a:r>
            <a:r>
              <a:rPr lang="en-GB" sz="1500" b="1" dirty="0" err="1" smtClean="0">
                <a:latin typeface="Times"/>
                <a:cs typeface="Times"/>
              </a:rPr>
              <a:t>selezionato</a:t>
            </a:r>
            <a:r>
              <a:rPr lang="en-GB" sz="1500" b="1" dirty="0" smtClean="0">
                <a:latin typeface="Times"/>
                <a:cs typeface="Times"/>
              </a:rPr>
              <a:t> è </a:t>
            </a:r>
            <a:r>
              <a:rPr lang="en-GB" sz="1500" b="1" dirty="0" err="1" smtClean="0">
                <a:latin typeface="Times"/>
                <a:cs typeface="Times"/>
              </a:rPr>
              <a:t>ugualmente</a:t>
            </a:r>
            <a:r>
              <a:rPr lang="en-GB" sz="1500" b="1" dirty="0" smtClean="0">
                <a:latin typeface="Times"/>
                <a:cs typeface="Times"/>
              </a:rPr>
              <a:t> </a:t>
            </a:r>
            <a:r>
              <a:rPr lang="en-GB" sz="1500" b="1" dirty="0" err="1" smtClean="0">
                <a:latin typeface="Times"/>
                <a:cs typeface="Times"/>
              </a:rPr>
              <a:t>valido</a:t>
            </a:r>
            <a:r>
              <a:rPr lang="en-GB" sz="1500" b="1" dirty="0" smtClean="0">
                <a:latin typeface="Times"/>
                <a:cs typeface="Times"/>
              </a:rPr>
              <a:t>.</a:t>
            </a:r>
            <a:endParaRPr lang="en-GB" sz="1500" b="1" dirty="0" smtClean="0">
              <a:latin typeface="Times"/>
              <a:cs typeface="Times"/>
            </a:endParaRPr>
          </a:p>
        </p:txBody>
      </p:sp>
      <p:pic>
        <p:nvPicPr>
          <p:cNvPr id="12" name="Immagine 11" descr="choices-for-deliberate-creators-300x225.jpg"/>
          <p:cNvPicPr>
            <a:picLocks noChangeAspect="1"/>
          </p:cNvPicPr>
          <p:nvPr/>
        </p:nvPicPr>
        <p:blipFill>
          <a:blip r:embed="rId3" cstate="print"/>
          <a:stretch>
            <a:fillRect/>
          </a:stretch>
        </p:blipFill>
        <p:spPr>
          <a:xfrm>
            <a:off x="152400" y="3429000"/>
            <a:ext cx="1397000" cy="1047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onnettore 2 33"/>
          <p:cNvCxnSpPr/>
          <p:nvPr/>
        </p:nvCxnSpPr>
        <p:spPr>
          <a:xfrm>
            <a:off x="3276600" y="4495800"/>
            <a:ext cx="2362200" cy="1588"/>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rot="5400000">
            <a:off x="3066653" y="4476353"/>
            <a:ext cx="2705100" cy="794"/>
          </a:xfrm>
          <a:prstGeom prst="line">
            <a:avLst/>
          </a:prstGeom>
        </p:spPr>
        <p:style>
          <a:lnRef idx="2">
            <a:schemeClr val="accent4"/>
          </a:lnRef>
          <a:fillRef idx="0">
            <a:schemeClr val="accent4"/>
          </a:fillRef>
          <a:effectRef idx="1">
            <a:schemeClr val="accent4"/>
          </a:effectRef>
          <a:fontRef idx="minor">
            <a:schemeClr val="tx1"/>
          </a:fontRef>
        </p:style>
      </p:cxnSp>
      <p:sp>
        <p:nvSpPr>
          <p:cNvPr id="5" name="Rettangolo arrotondato 4"/>
          <p:cNvSpPr/>
          <p:nvPr/>
        </p:nvSpPr>
        <p:spPr>
          <a:xfrm>
            <a:off x="1187624" y="908720"/>
            <a:ext cx="1800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di</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smtClean="0">
                <a:solidFill>
                  <a:srgbClr val="800000"/>
                </a:solidFill>
                <a:latin typeface="Times"/>
                <a:cs typeface="Times"/>
              </a:rPr>
              <a:t>Opportunità</a:t>
            </a:r>
            <a:endParaRPr lang="en-GB" sz="1100" b="1" dirty="0">
              <a:solidFill>
                <a:srgbClr val="800000"/>
              </a:solidFill>
              <a:latin typeface="Times"/>
              <a:cs typeface="Times"/>
            </a:endParaRPr>
          </a:p>
        </p:txBody>
      </p:sp>
      <p:sp>
        <p:nvSpPr>
          <p:cNvPr id="6" name="Ovale 5"/>
          <p:cNvSpPr/>
          <p:nvPr/>
        </p:nvSpPr>
        <p:spPr>
          <a:xfrm>
            <a:off x="971600"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19400" y="762000"/>
            <a:ext cx="5562600" cy="692497"/>
          </a:xfrm>
          <a:prstGeom prst="rect">
            <a:avLst/>
          </a:prstGeom>
          <a:noFill/>
        </p:spPr>
        <p:txBody>
          <a:bodyPr wrap="square" rtlCol="0">
            <a:spAutoFit/>
          </a:bodyPr>
          <a:lstStyle/>
          <a:p>
            <a:pPr algn="ctr"/>
            <a:r>
              <a:rPr lang="en-GB" sz="2000" b="1" dirty="0" err="1" smtClean="0">
                <a:solidFill>
                  <a:srgbClr val="800000"/>
                </a:solidFill>
                <a:latin typeface="Times"/>
                <a:cs typeface="Times"/>
              </a:rPr>
              <a:t>Identificazione</a:t>
            </a:r>
            <a:r>
              <a:rPr lang="en-GB" sz="2000" b="1" dirty="0" smtClean="0">
                <a:solidFill>
                  <a:srgbClr val="800000"/>
                </a:solidFill>
                <a:latin typeface="Times"/>
                <a:cs typeface="Times"/>
              </a:rPr>
              <a:t> </a:t>
            </a:r>
            <a:r>
              <a:rPr lang="en-GB" sz="2000" b="1" dirty="0" err="1" smtClean="0">
                <a:solidFill>
                  <a:srgbClr val="800000"/>
                </a:solidFill>
                <a:latin typeface="Times"/>
                <a:cs typeface="Times"/>
              </a:rPr>
              <a:t>aperta</a:t>
            </a:r>
            <a:r>
              <a:rPr lang="en-GB" sz="2000" b="1" dirty="0" smtClean="0">
                <a:solidFill>
                  <a:srgbClr val="800000"/>
                </a:solidFill>
                <a:latin typeface="Times"/>
                <a:cs typeface="Times"/>
              </a:rPr>
              <a:t> di </a:t>
            </a:r>
            <a:r>
              <a:rPr lang="en-GB" sz="2000" b="1" dirty="0" err="1" smtClean="0">
                <a:solidFill>
                  <a:srgbClr val="800000"/>
                </a:solidFill>
                <a:latin typeface="Times"/>
                <a:cs typeface="Times"/>
              </a:rPr>
              <a:t>problemi</a:t>
            </a:r>
            <a:r>
              <a:rPr lang="en-GB" sz="2000" b="1" dirty="0" smtClean="0">
                <a:solidFill>
                  <a:srgbClr val="800000"/>
                </a:solidFill>
                <a:latin typeface="Times"/>
                <a:cs typeface="Times"/>
              </a:rPr>
              <a:t>/</a:t>
            </a:r>
            <a:r>
              <a:rPr lang="en-GB" sz="2000" b="1" dirty="0" err="1" smtClean="0">
                <a:solidFill>
                  <a:srgbClr val="800000"/>
                </a:solidFill>
                <a:latin typeface="Times"/>
                <a:cs typeface="Times"/>
              </a:rPr>
              <a:t>opportunità</a:t>
            </a:r>
            <a:endParaRPr lang="en-GB" sz="2000" b="1" dirty="0" smtClean="0">
              <a:solidFill>
                <a:srgbClr val="800000"/>
              </a:solidFill>
              <a:latin typeface="Times"/>
              <a:cs typeface="Times"/>
            </a:endParaRPr>
          </a:p>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p:txBody>
      </p:sp>
      <p:sp>
        <p:nvSpPr>
          <p:cNvPr id="14" name="CasellaDiTesto 13"/>
          <p:cNvSpPr txBox="1"/>
          <p:nvPr/>
        </p:nvSpPr>
        <p:spPr>
          <a:xfrm>
            <a:off x="1219200" y="1676400"/>
            <a:ext cx="7467600" cy="923330"/>
          </a:xfrm>
          <a:prstGeom prst="rect">
            <a:avLst/>
          </a:prstGeom>
          <a:noFill/>
        </p:spPr>
        <p:txBody>
          <a:bodyPr wrap="square" rtlCol="0">
            <a:spAutoFit/>
          </a:bodyPr>
          <a:lstStyle/>
          <a:p>
            <a:r>
              <a:rPr lang="it-IT" dirty="0" smtClean="0">
                <a:latin typeface="Times"/>
                <a:cs typeface="Times"/>
              </a:rPr>
              <a:t>I risolutori di problemi hanno a disposizione molti metodi di ricerca per identificare i problemi comunitari che intendono affrontare. I metodi possono essere usati in modo combinato</a:t>
            </a:r>
            <a:r>
              <a:rPr lang="en-GB" dirty="0" smtClean="0">
                <a:latin typeface="Times"/>
                <a:cs typeface="Times"/>
              </a:rPr>
              <a:t>.</a:t>
            </a:r>
          </a:p>
        </p:txBody>
      </p:sp>
      <p:sp>
        <p:nvSpPr>
          <p:cNvPr id="15" name="Rettangolo arrotondato 14"/>
          <p:cNvSpPr/>
          <p:nvPr/>
        </p:nvSpPr>
        <p:spPr>
          <a:xfrm>
            <a:off x="1828800" y="2819400"/>
            <a:ext cx="1447800" cy="753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b="1" dirty="0" err="1" smtClean="0">
                <a:solidFill>
                  <a:srgbClr val="953735"/>
                </a:solidFill>
                <a:latin typeface="Times"/>
                <a:cs typeface="Times"/>
              </a:rPr>
              <a:t>Discussione</a:t>
            </a:r>
            <a:r>
              <a:rPr lang="en-GB" sz="1200" b="1" dirty="0" smtClean="0">
                <a:solidFill>
                  <a:srgbClr val="953735"/>
                </a:solidFill>
                <a:latin typeface="Times"/>
                <a:cs typeface="Times"/>
              </a:rPr>
              <a:t> di  </a:t>
            </a:r>
            <a:r>
              <a:rPr lang="en-GB" sz="1200" b="1" dirty="0" err="1" smtClean="0">
                <a:solidFill>
                  <a:srgbClr val="953735"/>
                </a:solidFill>
                <a:latin typeface="Times"/>
                <a:cs typeface="Times"/>
              </a:rPr>
              <a:t>gruppo</a:t>
            </a:r>
            <a:r>
              <a:rPr lang="en-GB" sz="1200" b="1" dirty="0" smtClean="0">
                <a:solidFill>
                  <a:srgbClr val="953735"/>
                </a:solidFill>
                <a:latin typeface="Times"/>
                <a:cs typeface="Times"/>
              </a:rPr>
              <a:t> </a:t>
            </a:r>
            <a:r>
              <a:rPr lang="en-GB" sz="1200" b="1" dirty="0" err="1" smtClean="0">
                <a:solidFill>
                  <a:srgbClr val="953735"/>
                </a:solidFill>
                <a:latin typeface="Times"/>
                <a:cs typeface="Times"/>
              </a:rPr>
              <a:t>dei</a:t>
            </a:r>
            <a:r>
              <a:rPr lang="en-GB" sz="1200" b="1" dirty="0" smtClean="0">
                <a:solidFill>
                  <a:srgbClr val="953735"/>
                </a:solidFill>
                <a:latin typeface="Times"/>
                <a:cs typeface="Times"/>
              </a:rPr>
              <a:t> </a:t>
            </a:r>
            <a:r>
              <a:rPr lang="en-GB" sz="1200" b="1" dirty="0" err="1" smtClean="0">
                <a:solidFill>
                  <a:srgbClr val="953735"/>
                </a:solidFill>
                <a:latin typeface="Times"/>
                <a:cs typeface="Times"/>
              </a:rPr>
              <a:t>risolutori</a:t>
            </a:r>
            <a:r>
              <a:rPr lang="en-GB" sz="1200" b="1" dirty="0" smtClean="0">
                <a:solidFill>
                  <a:srgbClr val="953735"/>
                </a:solidFill>
                <a:latin typeface="Times"/>
                <a:cs typeface="Times"/>
              </a:rPr>
              <a:t> </a:t>
            </a:r>
            <a:r>
              <a:rPr lang="en-GB" sz="1200" b="1" dirty="0" smtClean="0">
                <a:solidFill>
                  <a:srgbClr val="953735"/>
                </a:solidFill>
                <a:latin typeface="Times"/>
                <a:cs typeface="Times"/>
              </a:rPr>
              <a:t>di </a:t>
            </a:r>
            <a:r>
              <a:rPr lang="en-GB" sz="1200" b="1" dirty="0" err="1" smtClean="0">
                <a:solidFill>
                  <a:srgbClr val="953735"/>
                </a:solidFill>
                <a:latin typeface="Times"/>
                <a:cs typeface="Times"/>
              </a:rPr>
              <a:t>problemi</a:t>
            </a:r>
            <a:endParaRPr lang="en-GB" sz="1200" dirty="0" smtClean="0">
              <a:latin typeface="Times"/>
              <a:cs typeface="Times"/>
            </a:endParaRPr>
          </a:p>
        </p:txBody>
      </p:sp>
      <p:sp>
        <p:nvSpPr>
          <p:cNvPr id="16" name="Rettangolo arrotondato 15"/>
          <p:cNvSpPr/>
          <p:nvPr/>
        </p:nvSpPr>
        <p:spPr>
          <a:xfrm>
            <a:off x="1835696" y="4152900"/>
            <a:ext cx="1296144"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ctr"/>
            <a:endParaRPr lang="en-GB" sz="1200" b="1" dirty="0" smtClean="0">
              <a:solidFill>
                <a:srgbClr val="800000"/>
              </a:solidFill>
              <a:latin typeface="Times"/>
              <a:cs typeface="Times"/>
            </a:endParaRPr>
          </a:p>
          <a:p>
            <a:pPr marL="342900" indent="-342900" algn="ctr"/>
            <a:r>
              <a:rPr lang="en-GB" sz="1200" b="1" dirty="0" err="1" smtClean="0">
                <a:solidFill>
                  <a:srgbClr val="800000"/>
                </a:solidFill>
                <a:latin typeface="Times"/>
                <a:cs typeface="Times"/>
              </a:rPr>
              <a:t>Consultazione</a:t>
            </a:r>
            <a:r>
              <a:rPr lang="en-GB" sz="1200" b="1" dirty="0" smtClean="0">
                <a:solidFill>
                  <a:srgbClr val="800000"/>
                </a:solidFill>
                <a:latin typeface="Times"/>
                <a:cs typeface="Times"/>
              </a:rPr>
              <a:t> </a:t>
            </a:r>
            <a:r>
              <a:rPr lang="en-GB" sz="1200" b="1" dirty="0" err="1" smtClean="0">
                <a:solidFill>
                  <a:srgbClr val="800000"/>
                </a:solidFill>
                <a:latin typeface="Times"/>
                <a:cs typeface="Times"/>
              </a:rPr>
              <a:t>di</a:t>
            </a:r>
            <a:r>
              <a:rPr lang="en-GB" sz="1200" b="1" dirty="0" smtClean="0">
                <a:solidFill>
                  <a:srgbClr val="800000"/>
                </a:solidFill>
                <a:latin typeface="Times"/>
                <a:cs typeface="Times"/>
              </a:rPr>
              <a:t> </a:t>
            </a:r>
            <a:r>
              <a:rPr lang="en-GB" sz="1200" b="1" dirty="0" err="1" smtClean="0">
                <a:solidFill>
                  <a:srgbClr val="800000"/>
                </a:solidFill>
                <a:latin typeface="Times"/>
                <a:cs typeface="Times"/>
              </a:rPr>
              <a:t>esperti</a:t>
            </a:r>
            <a:endParaRPr lang="en-GB" sz="1200" dirty="0" smtClean="0">
              <a:latin typeface="Times"/>
              <a:cs typeface="Times"/>
            </a:endParaRPr>
          </a:p>
        </p:txBody>
      </p:sp>
      <p:sp>
        <p:nvSpPr>
          <p:cNvPr id="18" name="Rettangolo arrotondato 17"/>
          <p:cNvSpPr/>
          <p:nvPr/>
        </p:nvSpPr>
        <p:spPr>
          <a:xfrm>
            <a:off x="1828800" y="5486400"/>
            <a:ext cx="14478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ctr"/>
            <a:endParaRPr lang="en-GB" sz="1200" b="1" dirty="0" smtClean="0">
              <a:solidFill>
                <a:srgbClr val="800000"/>
              </a:solidFill>
              <a:latin typeface="Times"/>
              <a:cs typeface="Times"/>
            </a:endParaRPr>
          </a:p>
          <a:p>
            <a:pPr marL="342900" indent="-342900" algn="ctr"/>
            <a:r>
              <a:rPr lang="en-GB" sz="1200" b="1" dirty="0" err="1" smtClean="0">
                <a:solidFill>
                  <a:srgbClr val="800000"/>
                </a:solidFill>
                <a:latin typeface="Times"/>
                <a:cs typeface="Times"/>
              </a:rPr>
              <a:t>Consultazione</a:t>
            </a:r>
            <a:r>
              <a:rPr lang="en-GB" sz="1200" b="1" dirty="0" smtClean="0">
                <a:solidFill>
                  <a:srgbClr val="800000"/>
                </a:solidFill>
                <a:latin typeface="Times"/>
                <a:cs typeface="Times"/>
              </a:rPr>
              <a:t> </a:t>
            </a:r>
            <a:r>
              <a:rPr lang="en-GB" sz="1200" b="1" dirty="0" err="1" smtClean="0">
                <a:solidFill>
                  <a:srgbClr val="800000"/>
                </a:solidFill>
                <a:latin typeface="Times"/>
                <a:cs typeface="Times"/>
              </a:rPr>
              <a:t>di</a:t>
            </a:r>
            <a:r>
              <a:rPr lang="en-GB" sz="1200" b="1" dirty="0" smtClean="0">
                <a:solidFill>
                  <a:srgbClr val="800000"/>
                </a:solidFill>
                <a:latin typeface="Times"/>
                <a:cs typeface="Times"/>
              </a:rPr>
              <a:t> base</a:t>
            </a:r>
          </a:p>
        </p:txBody>
      </p:sp>
      <p:sp>
        <p:nvSpPr>
          <p:cNvPr id="19" name="Rettangolo arrotondato 18"/>
          <p:cNvSpPr/>
          <p:nvPr/>
        </p:nvSpPr>
        <p:spPr>
          <a:xfrm>
            <a:off x="5638800" y="5486400"/>
            <a:ext cx="1597496"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b="1" dirty="0" err="1" smtClean="0">
                <a:solidFill>
                  <a:srgbClr val="800000"/>
                </a:solidFill>
                <a:latin typeface="Times"/>
                <a:cs typeface="Times"/>
              </a:rPr>
              <a:t>Ricerca</a:t>
            </a:r>
            <a:r>
              <a:rPr lang="en-GB" sz="1200" b="1" dirty="0" smtClean="0">
                <a:solidFill>
                  <a:srgbClr val="800000"/>
                </a:solidFill>
                <a:latin typeface="Times"/>
                <a:cs typeface="Times"/>
              </a:rPr>
              <a:t> </a:t>
            </a:r>
            <a:r>
              <a:rPr lang="en-GB" sz="1200" b="1" dirty="0" err="1" smtClean="0">
                <a:solidFill>
                  <a:srgbClr val="800000"/>
                </a:solidFill>
                <a:latin typeface="Times"/>
                <a:cs typeface="Times"/>
              </a:rPr>
              <a:t>legata</a:t>
            </a:r>
            <a:r>
              <a:rPr lang="en-GB" sz="1200" b="1" dirty="0" smtClean="0">
                <a:solidFill>
                  <a:srgbClr val="800000"/>
                </a:solidFill>
                <a:latin typeface="Times"/>
                <a:cs typeface="Times"/>
              </a:rPr>
              <a:t> al </a:t>
            </a:r>
            <a:r>
              <a:rPr lang="en-GB" sz="1200" b="1" dirty="0" err="1" smtClean="0">
                <a:solidFill>
                  <a:srgbClr val="800000"/>
                </a:solidFill>
                <a:latin typeface="Times"/>
                <a:cs typeface="Times"/>
              </a:rPr>
              <a:t>caso</a:t>
            </a:r>
            <a:r>
              <a:rPr lang="en-GB" sz="1200" b="1" dirty="0" smtClean="0">
                <a:solidFill>
                  <a:srgbClr val="800000"/>
                </a:solidFill>
                <a:latin typeface="Times"/>
                <a:cs typeface="Times"/>
              </a:rPr>
              <a:t> e </a:t>
            </a:r>
            <a:r>
              <a:rPr lang="en-GB" sz="1200" b="1" dirty="0" err="1" smtClean="0">
                <a:solidFill>
                  <a:srgbClr val="800000"/>
                </a:solidFill>
                <a:latin typeface="Times"/>
                <a:cs typeface="Times"/>
              </a:rPr>
              <a:t>all’ispirazione</a:t>
            </a:r>
            <a:endParaRPr lang="en-GB" sz="1200" dirty="0" smtClean="0">
              <a:latin typeface="Times"/>
              <a:cs typeface="Times"/>
            </a:endParaRPr>
          </a:p>
        </p:txBody>
      </p:sp>
      <p:sp>
        <p:nvSpPr>
          <p:cNvPr id="20" name="Rettangolo arrotondato 19"/>
          <p:cNvSpPr/>
          <p:nvPr/>
        </p:nvSpPr>
        <p:spPr>
          <a:xfrm>
            <a:off x="5638800" y="4152900"/>
            <a:ext cx="14478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b="1" dirty="0" err="1" smtClean="0">
                <a:solidFill>
                  <a:srgbClr val="800000"/>
                </a:solidFill>
                <a:latin typeface="Times"/>
                <a:cs typeface="Times"/>
              </a:rPr>
              <a:t>Ricerca</a:t>
            </a:r>
            <a:r>
              <a:rPr lang="en-GB" sz="1200" b="1" dirty="0" smtClean="0">
                <a:solidFill>
                  <a:srgbClr val="800000"/>
                </a:solidFill>
                <a:latin typeface="Times"/>
                <a:cs typeface="Times"/>
              </a:rPr>
              <a:t> a </a:t>
            </a:r>
            <a:r>
              <a:rPr lang="en-GB" sz="1200" b="1" dirty="0" err="1" smtClean="0">
                <a:solidFill>
                  <a:srgbClr val="800000"/>
                </a:solidFill>
                <a:latin typeface="Times"/>
                <a:cs typeface="Times"/>
              </a:rPr>
              <a:t>tavolino</a:t>
            </a:r>
            <a:endParaRPr lang="en-GB" sz="1200" dirty="0" smtClean="0">
              <a:latin typeface="Times"/>
              <a:cs typeface="Times"/>
            </a:endParaRPr>
          </a:p>
        </p:txBody>
      </p:sp>
      <p:sp>
        <p:nvSpPr>
          <p:cNvPr id="21" name="Rettangolo arrotondato 20"/>
          <p:cNvSpPr/>
          <p:nvPr/>
        </p:nvSpPr>
        <p:spPr>
          <a:xfrm>
            <a:off x="5638800" y="2819400"/>
            <a:ext cx="14478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b="1" dirty="0" err="1" smtClean="0">
                <a:solidFill>
                  <a:srgbClr val="800000"/>
                </a:solidFill>
                <a:latin typeface="Times"/>
                <a:cs typeface="Times"/>
              </a:rPr>
              <a:t>Ricerca</a:t>
            </a:r>
            <a:r>
              <a:rPr lang="en-GB" sz="1200" b="1" dirty="0" smtClean="0">
                <a:solidFill>
                  <a:srgbClr val="800000"/>
                </a:solidFill>
                <a:latin typeface="Times"/>
                <a:cs typeface="Times"/>
              </a:rPr>
              <a:t> per </a:t>
            </a:r>
            <a:r>
              <a:rPr lang="en-GB" sz="1200" b="1" dirty="0" err="1">
                <a:solidFill>
                  <a:srgbClr val="800000"/>
                </a:solidFill>
                <a:latin typeface="Times"/>
                <a:cs typeface="Times"/>
              </a:rPr>
              <a:t>i</a:t>
            </a:r>
            <a:r>
              <a:rPr lang="en-GB" sz="1200" b="1" dirty="0" err="1" smtClean="0">
                <a:solidFill>
                  <a:srgbClr val="800000"/>
                </a:solidFill>
                <a:latin typeface="Times"/>
                <a:cs typeface="Times"/>
              </a:rPr>
              <a:t>ndagine</a:t>
            </a:r>
            <a:r>
              <a:rPr lang="en-GB" sz="1200" b="1" dirty="0" smtClean="0">
                <a:solidFill>
                  <a:srgbClr val="800000"/>
                </a:solidFill>
                <a:latin typeface="Times"/>
                <a:cs typeface="Times"/>
              </a:rPr>
              <a:t> </a:t>
            </a:r>
            <a:r>
              <a:rPr lang="en-GB" sz="1200" b="1" dirty="0" err="1">
                <a:solidFill>
                  <a:srgbClr val="800000"/>
                </a:solidFill>
                <a:latin typeface="Times"/>
                <a:cs typeface="Times"/>
              </a:rPr>
              <a:t>q</a:t>
            </a:r>
            <a:r>
              <a:rPr lang="en-GB" sz="1200" b="1" dirty="0" err="1" smtClean="0">
                <a:solidFill>
                  <a:srgbClr val="800000"/>
                </a:solidFill>
                <a:latin typeface="Times"/>
                <a:cs typeface="Times"/>
              </a:rPr>
              <a:t>uantitiva</a:t>
            </a:r>
            <a:endParaRPr lang="en-GB" sz="1200" dirty="0" smtClean="0">
              <a:latin typeface="Times"/>
              <a:cs typeface="Times"/>
            </a:endParaRPr>
          </a:p>
        </p:txBody>
      </p:sp>
      <p:sp>
        <p:nvSpPr>
          <p:cNvPr id="22" name="Ovale 21"/>
          <p:cNvSpPr/>
          <p:nvPr/>
        </p:nvSpPr>
        <p:spPr>
          <a:xfrm>
            <a:off x="3505200" y="3467100"/>
            <a:ext cx="1905000" cy="2057400"/>
          </a:xfrm>
          <a:prstGeom prst="ellipse">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err="1" smtClean="0">
                <a:latin typeface="Times"/>
                <a:cs typeface="Times"/>
              </a:rPr>
              <a:t>Metodi</a:t>
            </a:r>
            <a:r>
              <a:rPr lang="en-GB" b="1" dirty="0" smtClean="0">
                <a:latin typeface="Times"/>
                <a:cs typeface="Times"/>
              </a:rPr>
              <a:t> per </a:t>
            </a:r>
            <a:r>
              <a:rPr lang="en-GB" b="1" dirty="0" err="1" smtClean="0">
                <a:latin typeface="Times"/>
                <a:cs typeface="Times"/>
              </a:rPr>
              <a:t>identificare</a:t>
            </a:r>
            <a:r>
              <a:rPr lang="en-GB" b="1" dirty="0" smtClean="0">
                <a:latin typeface="Times"/>
                <a:cs typeface="Times"/>
              </a:rPr>
              <a:t> </a:t>
            </a:r>
            <a:r>
              <a:rPr lang="en-GB" b="1" dirty="0" err="1" smtClean="0">
                <a:latin typeface="Times"/>
                <a:cs typeface="Times"/>
              </a:rPr>
              <a:t>problemi</a:t>
            </a:r>
            <a:r>
              <a:rPr lang="en-GB" b="1" dirty="0" smtClean="0">
                <a:latin typeface="Times"/>
                <a:cs typeface="Times"/>
              </a:rPr>
              <a:t> di </a:t>
            </a:r>
            <a:r>
              <a:rPr lang="en-GB" b="1" dirty="0" err="1" smtClean="0">
                <a:latin typeface="Times"/>
                <a:cs typeface="Times"/>
              </a:rPr>
              <a:t>comunità</a:t>
            </a:r>
            <a:endParaRPr lang="en-GB" b="1" dirty="0">
              <a:latin typeface="Times"/>
              <a:cs typeface="Times"/>
            </a:endParaRPr>
          </a:p>
        </p:txBody>
      </p:sp>
      <p:cxnSp>
        <p:nvCxnSpPr>
          <p:cNvPr id="26" name="Connettore 2 25"/>
          <p:cNvCxnSpPr/>
          <p:nvPr/>
        </p:nvCxnSpPr>
        <p:spPr>
          <a:xfrm>
            <a:off x="3276600" y="3124200"/>
            <a:ext cx="2362200" cy="1588"/>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a:stCxn id="18" idx="3"/>
            <a:endCxn id="19" idx="1"/>
          </p:cNvCxnSpPr>
          <p:nvPr/>
        </p:nvCxnSpPr>
        <p:spPr>
          <a:xfrm>
            <a:off x="3276600" y="5829300"/>
            <a:ext cx="2362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pic>
        <p:nvPicPr>
          <p:cNvPr id="17" name="Immagine 16" descr="forum.jpg"/>
          <p:cNvPicPr>
            <a:picLocks noChangeAspect="1"/>
          </p:cNvPicPr>
          <p:nvPr/>
        </p:nvPicPr>
        <p:blipFill>
          <a:blip r:embed="rId3" cstate="print"/>
          <a:stretch>
            <a:fillRect/>
          </a:stretch>
        </p:blipFill>
        <p:spPr>
          <a:xfrm>
            <a:off x="914400" y="2743200"/>
            <a:ext cx="917459" cy="914400"/>
          </a:xfrm>
          <a:prstGeom prst="rect">
            <a:avLst/>
          </a:prstGeom>
        </p:spPr>
      </p:pic>
      <p:pic>
        <p:nvPicPr>
          <p:cNvPr id="23" name="Immagine 22" descr="interview.png"/>
          <p:cNvPicPr>
            <a:picLocks noChangeAspect="1"/>
          </p:cNvPicPr>
          <p:nvPr/>
        </p:nvPicPr>
        <p:blipFill>
          <a:blip r:embed="rId4" cstate="print"/>
          <a:stretch>
            <a:fillRect/>
          </a:stretch>
        </p:blipFill>
        <p:spPr>
          <a:xfrm>
            <a:off x="914400" y="4133642"/>
            <a:ext cx="784823" cy="590758"/>
          </a:xfrm>
          <a:prstGeom prst="rect">
            <a:avLst/>
          </a:prstGeom>
        </p:spPr>
      </p:pic>
      <p:pic>
        <p:nvPicPr>
          <p:cNvPr id="25" name="Immagine 24" descr="Nadira1.jpg"/>
          <p:cNvPicPr>
            <a:picLocks noChangeAspect="1"/>
          </p:cNvPicPr>
          <p:nvPr/>
        </p:nvPicPr>
        <p:blipFill>
          <a:blip r:embed="rId5" cstate="print"/>
          <a:stretch>
            <a:fillRect/>
          </a:stretch>
        </p:blipFill>
        <p:spPr>
          <a:xfrm>
            <a:off x="685800" y="5553735"/>
            <a:ext cx="971488" cy="542266"/>
          </a:xfrm>
          <a:prstGeom prst="rect">
            <a:avLst/>
          </a:prstGeom>
        </p:spPr>
      </p:pic>
      <p:pic>
        <p:nvPicPr>
          <p:cNvPr id="27" name="Immagine 26" descr="quantitative.jpg"/>
          <p:cNvPicPr>
            <a:picLocks noChangeAspect="1"/>
          </p:cNvPicPr>
          <p:nvPr/>
        </p:nvPicPr>
        <p:blipFill>
          <a:blip r:embed="rId6" cstate="print"/>
          <a:stretch>
            <a:fillRect/>
          </a:stretch>
        </p:blipFill>
        <p:spPr>
          <a:xfrm>
            <a:off x="7239000" y="2895600"/>
            <a:ext cx="762000" cy="457200"/>
          </a:xfrm>
          <a:prstGeom prst="rect">
            <a:avLst/>
          </a:prstGeom>
        </p:spPr>
      </p:pic>
      <p:pic>
        <p:nvPicPr>
          <p:cNvPr id="28" name="Immagine 27" descr="teen with computer.JPG"/>
          <p:cNvPicPr>
            <a:picLocks noChangeAspect="1"/>
          </p:cNvPicPr>
          <p:nvPr/>
        </p:nvPicPr>
        <p:blipFill>
          <a:blip r:embed="rId7" cstate="print"/>
          <a:stretch>
            <a:fillRect/>
          </a:stretch>
        </p:blipFill>
        <p:spPr>
          <a:xfrm>
            <a:off x="7315200" y="4191000"/>
            <a:ext cx="761999" cy="507349"/>
          </a:xfrm>
          <a:prstGeom prst="rect">
            <a:avLst/>
          </a:prstGeom>
        </p:spPr>
      </p:pic>
      <p:pic>
        <p:nvPicPr>
          <p:cNvPr id="31" name="Immagine 30" descr="creative-web-22.jpg"/>
          <p:cNvPicPr>
            <a:picLocks noChangeAspect="1"/>
          </p:cNvPicPr>
          <p:nvPr/>
        </p:nvPicPr>
        <p:blipFill>
          <a:blip r:embed="rId8" cstate="print"/>
          <a:stretch>
            <a:fillRect/>
          </a:stretch>
        </p:blipFill>
        <p:spPr>
          <a:xfrm>
            <a:off x="7391400" y="5410200"/>
            <a:ext cx="762000" cy="76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339752" y="1628800"/>
            <a:ext cx="6324600" cy="1923604"/>
          </a:xfrm>
          <a:prstGeom prst="rect">
            <a:avLst/>
          </a:prstGeom>
          <a:noFill/>
        </p:spPr>
        <p:txBody>
          <a:bodyPr wrap="square" rtlCol="0">
            <a:spAutoFit/>
          </a:bodyPr>
          <a:lstStyle/>
          <a:p>
            <a:pPr indent="-342900" algn="just"/>
            <a:r>
              <a:rPr lang="it-IT" sz="1600" b="1" dirty="0" smtClean="0">
                <a:solidFill>
                  <a:srgbClr val="800000"/>
                </a:solidFill>
                <a:latin typeface="Times"/>
                <a:cs typeface="Times"/>
              </a:rPr>
              <a:t>I Gruppi di discussione </a:t>
            </a:r>
            <a:r>
              <a:rPr lang="it-IT" sz="1600" b="1" dirty="0" smtClean="0">
                <a:solidFill>
                  <a:srgbClr val="800000"/>
                </a:solidFill>
                <a:latin typeface="Times"/>
                <a:cs typeface="Times"/>
              </a:rPr>
              <a:t>dei </a:t>
            </a:r>
            <a:r>
              <a:rPr lang="it-IT" sz="1600" b="1" dirty="0" smtClean="0">
                <a:solidFill>
                  <a:srgbClr val="800000"/>
                </a:solidFill>
                <a:latin typeface="Times"/>
                <a:cs typeface="Times"/>
              </a:rPr>
              <a:t>risolutori di problemi </a:t>
            </a:r>
            <a:r>
              <a:rPr lang="it-IT" sz="1700" dirty="0" smtClean="0">
                <a:latin typeface="Times"/>
                <a:cs typeface="Times"/>
              </a:rPr>
              <a:t>sono usati per identificare problemi basati sulla conoscenza propria dei risolutori, sulle loro competenze, talenti, intuizioni, esperienza e motivazione, non necessariamente tutti insieme. Per esempio il gruppo potrebbe essere motivato ad affrontare certi problemi ma avere poche conoscenze o poca esperienza. Questo potrebbe essere sufficiente per considerare i problemi come possibili obiettivi da perseguire</a:t>
            </a:r>
            <a:r>
              <a:rPr lang="en-GB" sz="1700" dirty="0" smtClean="0">
                <a:latin typeface="Times"/>
                <a:cs typeface="Times"/>
              </a:rPr>
              <a:t>.</a:t>
            </a:r>
          </a:p>
        </p:txBody>
      </p:sp>
      <p:sp>
        <p:nvSpPr>
          <p:cNvPr id="5" name="Rettangolo arrotondato 4"/>
          <p:cNvSpPr/>
          <p:nvPr/>
        </p:nvSpPr>
        <p:spPr>
          <a:xfrm>
            <a:off x="1259632" y="762000"/>
            <a:ext cx="1728192"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err="1" smtClean="0">
                <a:solidFill>
                  <a:srgbClr val="800000"/>
                </a:solidFill>
                <a:latin typeface="Times"/>
                <a:cs typeface="Times"/>
              </a:rPr>
              <a:t>Identificazione</a:t>
            </a:r>
            <a:r>
              <a:rPr lang="en-GB" sz="1100" b="1" dirty="0" smtClean="0">
                <a:solidFill>
                  <a:srgbClr val="800000"/>
                </a:solidFill>
                <a:latin typeface="Times"/>
                <a:cs typeface="Times"/>
              </a:rPr>
              <a:t> </a:t>
            </a:r>
            <a:r>
              <a:rPr lang="en-GB" sz="1100" b="1" dirty="0" err="1" smtClean="0">
                <a:solidFill>
                  <a:srgbClr val="800000"/>
                </a:solidFill>
                <a:latin typeface="Times"/>
                <a:cs typeface="Times"/>
              </a:rPr>
              <a:t>aperta</a:t>
            </a:r>
            <a:r>
              <a:rPr lang="en-GB" sz="1100" b="1" dirty="0" smtClean="0">
                <a:solidFill>
                  <a:srgbClr val="800000"/>
                </a:solidFill>
                <a:latin typeface="Times"/>
                <a:cs typeface="Times"/>
              </a:rPr>
              <a:t> di </a:t>
            </a:r>
            <a:r>
              <a:rPr lang="en-GB" sz="1100" b="1" dirty="0" err="1" smtClean="0">
                <a:solidFill>
                  <a:srgbClr val="800000"/>
                </a:solidFill>
                <a:latin typeface="Times"/>
                <a:cs typeface="Times"/>
              </a:rPr>
              <a:t>problemi</a:t>
            </a:r>
            <a:r>
              <a:rPr lang="en-GB" sz="1100" b="1" dirty="0" smtClean="0">
                <a:solidFill>
                  <a:srgbClr val="800000"/>
                </a:solidFill>
                <a:latin typeface="Times"/>
                <a:cs typeface="Times"/>
              </a:rPr>
              <a:t>/</a:t>
            </a:r>
            <a:r>
              <a:rPr lang="en-GB" sz="1100" b="1" dirty="0" err="1">
                <a:solidFill>
                  <a:srgbClr val="800000"/>
                </a:solidFill>
                <a:latin typeface="Times"/>
                <a:cs typeface="Times"/>
              </a:rPr>
              <a:t>o</a:t>
            </a:r>
            <a:r>
              <a:rPr lang="en-GB" sz="1100" b="1" dirty="0" err="1" smtClean="0">
                <a:solidFill>
                  <a:srgbClr val="800000"/>
                </a:solidFill>
                <a:latin typeface="Times"/>
                <a:cs typeface="Times"/>
              </a:rPr>
              <a:t>pportunità</a:t>
            </a:r>
            <a:endParaRPr lang="en-GB" sz="1100" b="1" dirty="0">
              <a:solidFill>
                <a:srgbClr val="800000"/>
              </a:solidFill>
              <a:latin typeface="Times"/>
              <a:cs typeface="Times"/>
            </a:endParaRPr>
          </a:p>
        </p:txBody>
      </p:sp>
      <p:sp>
        <p:nvSpPr>
          <p:cNvPr id="6" name="Ovale 5"/>
          <p:cNvSpPr/>
          <p:nvPr/>
        </p:nvSpPr>
        <p:spPr>
          <a:xfrm>
            <a:off x="1043608" y="620688"/>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10" name="CasellaDiTesto 9"/>
          <p:cNvSpPr txBox="1"/>
          <p:nvPr/>
        </p:nvSpPr>
        <p:spPr>
          <a:xfrm>
            <a:off x="2895600" y="762000"/>
            <a:ext cx="5562600" cy="677108"/>
          </a:xfrm>
          <a:prstGeom prst="rect">
            <a:avLst/>
          </a:prstGeom>
          <a:noFill/>
        </p:spPr>
        <p:txBody>
          <a:bodyPr wrap="square" rtlCol="0">
            <a:spAutoFit/>
          </a:bodyPr>
          <a:lstStyle/>
          <a:p>
            <a:pPr algn="ctr"/>
            <a:r>
              <a:rPr lang="en-GB" sz="1900" b="1" dirty="0" err="1" smtClean="0">
                <a:solidFill>
                  <a:srgbClr val="800000"/>
                </a:solidFill>
                <a:latin typeface="Times"/>
                <a:cs typeface="Times"/>
              </a:rPr>
              <a:t>Metodi</a:t>
            </a:r>
            <a:r>
              <a:rPr lang="en-GB" sz="1900" b="1" dirty="0" smtClean="0">
                <a:solidFill>
                  <a:srgbClr val="800000"/>
                </a:solidFill>
                <a:latin typeface="Times"/>
                <a:cs typeface="Times"/>
              </a:rPr>
              <a:t> per </a:t>
            </a:r>
            <a:r>
              <a:rPr lang="en-GB" sz="1900" b="1" dirty="0" err="1" smtClean="0">
                <a:solidFill>
                  <a:srgbClr val="800000"/>
                </a:solidFill>
                <a:latin typeface="Times"/>
                <a:cs typeface="Times"/>
              </a:rPr>
              <a:t>identificare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a:t>
            </a:r>
            <a:r>
              <a:rPr lang="en-GB" sz="1900" b="1" dirty="0" smtClean="0">
                <a:solidFill>
                  <a:srgbClr val="800000"/>
                </a:solidFill>
                <a:latin typeface="Times"/>
                <a:cs typeface="Times"/>
              </a:rPr>
              <a:t>(</a:t>
            </a:r>
            <a:r>
              <a:rPr lang="en-GB" sz="1900" b="1" dirty="0" err="1" smtClean="0">
                <a:solidFill>
                  <a:srgbClr val="800000"/>
                </a:solidFill>
                <a:latin typeface="Times"/>
                <a:cs typeface="Times"/>
              </a:rPr>
              <a:t>uno</a:t>
            </a:r>
            <a:r>
              <a:rPr lang="en-GB" sz="1900" b="1" dirty="0" smtClean="0">
                <a:solidFill>
                  <a:srgbClr val="800000"/>
                </a:solidFill>
                <a:latin typeface="Times"/>
                <a:cs typeface="Times"/>
              </a:rPr>
              <a:t> o </a:t>
            </a:r>
            <a:r>
              <a:rPr lang="en-GB" sz="1900" b="1" dirty="0" err="1" smtClean="0">
                <a:solidFill>
                  <a:srgbClr val="800000"/>
                </a:solidFill>
                <a:latin typeface="Times"/>
                <a:cs typeface="Times"/>
              </a:rPr>
              <a:t>molti</a:t>
            </a:r>
            <a:r>
              <a:rPr lang="en-GB" sz="1900" b="1" dirty="0" smtClean="0">
                <a:solidFill>
                  <a:srgbClr val="800000"/>
                </a:solidFill>
                <a:latin typeface="Times"/>
                <a:cs typeface="Times"/>
              </a:rPr>
              <a:t>)</a:t>
            </a:r>
          </a:p>
          <a:p>
            <a:pPr algn="ctr"/>
            <a:r>
              <a:rPr lang="en-GB" sz="1900" b="1" dirty="0" err="1" smtClean="0">
                <a:solidFill>
                  <a:srgbClr val="800000"/>
                </a:solidFill>
                <a:latin typeface="Times"/>
                <a:cs typeface="Times"/>
              </a:rPr>
              <a:t>Gruppi</a:t>
            </a:r>
            <a:r>
              <a:rPr lang="en-GB" sz="1900" b="1" dirty="0" smtClean="0">
                <a:solidFill>
                  <a:srgbClr val="800000"/>
                </a:solidFill>
                <a:latin typeface="Times"/>
                <a:cs typeface="Times"/>
              </a:rPr>
              <a:t> di </a:t>
            </a:r>
            <a:r>
              <a:rPr lang="en-GB" sz="1900" b="1" dirty="0" err="1" smtClean="0">
                <a:solidFill>
                  <a:srgbClr val="800000"/>
                </a:solidFill>
                <a:latin typeface="Times"/>
                <a:cs typeface="Times"/>
              </a:rPr>
              <a:t>discussione</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dei</a:t>
            </a:r>
            <a:r>
              <a:rPr lang="en-GB" sz="1900" b="1" dirty="0" smtClean="0">
                <a:solidFill>
                  <a:srgbClr val="800000"/>
                </a:solidFill>
                <a:latin typeface="Times"/>
                <a:cs typeface="Times"/>
              </a:rPr>
              <a:t> </a:t>
            </a:r>
            <a:r>
              <a:rPr lang="en-GB" sz="1900" b="1" dirty="0" err="1" smtClean="0">
                <a:solidFill>
                  <a:srgbClr val="800000"/>
                </a:solidFill>
                <a:latin typeface="Times"/>
                <a:cs typeface="Times"/>
              </a:rPr>
              <a:t>risolutori</a:t>
            </a:r>
            <a:r>
              <a:rPr lang="en-GB" sz="1900" b="1" dirty="0" smtClean="0">
                <a:solidFill>
                  <a:srgbClr val="800000"/>
                </a:solidFill>
                <a:latin typeface="Times"/>
                <a:cs typeface="Times"/>
              </a:rPr>
              <a:t> di </a:t>
            </a:r>
            <a:r>
              <a:rPr lang="en-GB" sz="1900" b="1" dirty="0" err="1" smtClean="0">
                <a:solidFill>
                  <a:srgbClr val="800000"/>
                </a:solidFill>
                <a:latin typeface="Times"/>
                <a:cs typeface="Times"/>
              </a:rPr>
              <a:t>problemi</a:t>
            </a:r>
            <a:r>
              <a:rPr lang="en-GB" sz="1900" b="1" dirty="0" smtClean="0">
                <a:solidFill>
                  <a:srgbClr val="800000"/>
                </a:solidFill>
                <a:latin typeface="Times"/>
                <a:cs typeface="Times"/>
              </a:rPr>
              <a:t> (1) </a:t>
            </a:r>
          </a:p>
        </p:txBody>
      </p:sp>
      <p:pic>
        <p:nvPicPr>
          <p:cNvPr id="15" name="Immagine 14" descr="images.jpeg"/>
          <p:cNvPicPr>
            <a:picLocks noChangeAspect="1"/>
          </p:cNvPicPr>
          <p:nvPr/>
        </p:nvPicPr>
        <p:blipFill>
          <a:blip r:embed="rId3" cstate="print"/>
          <a:stretch>
            <a:fillRect/>
          </a:stretch>
        </p:blipFill>
        <p:spPr>
          <a:xfrm>
            <a:off x="457200" y="4114799"/>
            <a:ext cx="381000" cy="424069"/>
          </a:xfrm>
          <a:prstGeom prst="rect">
            <a:avLst/>
          </a:prstGeom>
        </p:spPr>
      </p:pic>
      <p:pic>
        <p:nvPicPr>
          <p:cNvPr id="16" name="Immagine 15" descr="disadvantages-spread.jpg"/>
          <p:cNvPicPr>
            <a:picLocks noChangeAspect="1"/>
          </p:cNvPicPr>
          <p:nvPr/>
        </p:nvPicPr>
        <p:blipFill>
          <a:blip r:embed="rId4" cstate="print"/>
          <a:stretch>
            <a:fillRect/>
          </a:stretch>
        </p:blipFill>
        <p:spPr>
          <a:xfrm>
            <a:off x="6804248" y="4221088"/>
            <a:ext cx="342900" cy="381000"/>
          </a:xfrm>
          <a:prstGeom prst="rect">
            <a:avLst/>
          </a:prstGeom>
        </p:spPr>
      </p:pic>
      <p:sp>
        <p:nvSpPr>
          <p:cNvPr id="17" name="CasellaDiTesto 16"/>
          <p:cNvSpPr txBox="1"/>
          <p:nvPr/>
        </p:nvSpPr>
        <p:spPr>
          <a:xfrm>
            <a:off x="609600" y="4267200"/>
            <a:ext cx="1600200" cy="1277273"/>
          </a:xfrm>
          <a:prstGeom prst="rect">
            <a:avLst/>
          </a:prstGeom>
          <a:noFill/>
        </p:spPr>
        <p:txBody>
          <a:bodyPr wrap="square" rtlCol="0">
            <a:spAutoFit/>
          </a:bodyPr>
          <a:lstStyle/>
          <a:p>
            <a:pPr algn="ctr"/>
            <a:r>
              <a:rPr lang="en-GB" sz="1400" b="1" dirty="0" err="1" smtClean="0">
                <a:solidFill>
                  <a:srgbClr val="800000"/>
                </a:solidFill>
                <a:latin typeface="Times"/>
                <a:cs typeface="Times"/>
              </a:rPr>
              <a:t>Vantaggi</a:t>
            </a:r>
            <a:endParaRPr lang="en-GB" sz="1200" dirty="0" smtClean="0">
              <a:latin typeface="Times"/>
              <a:cs typeface="Times"/>
            </a:endParaRPr>
          </a:p>
          <a:p>
            <a:r>
              <a:rPr lang="en-GB" sz="1200" dirty="0" err="1" smtClean="0">
                <a:latin typeface="Times"/>
                <a:cs typeface="Times"/>
              </a:rPr>
              <a:t>Semplice</a:t>
            </a:r>
            <a:r>
              <a:rPr lang="en-GB" sz="1200" dirty="0" smtClean="0">
                <a:latin typeface="Times"/>
                <a:cs typeface="Times"/>
              </a:rPr>
              <a:t> e </a:t>
            </a:r>
            <a:r>
              <a:rPr lang="en-GB" sz="1200" dirty="0" err="1" smtClean="0">
                <a:latin typeface="Times"/>
                <a:cs typeface="Times"/>
              </a:rPr>
              <a:t>veloce</a:t>
            </a:r>
            <a:r>
              <a:rPr lang="en-GB" sz="1200" dirty="0" smtClean="0">
                <a:latin typeface="Times"/>
                <a:cs typeface="Times"/>
              </a:rPr>
              <a:t>, </a:t>
            </a:r>
            <a:r>
              <a:rPr lang="en-GB" sz="1200" dirty="0" err="1" smtClean="0">
                <a:latin typeface="Times"/>
                <a:cs typeface="Times"/>
              </a:rPr>
              <a:t>poiché</a:t>
            </a:r>
            <a:r>
              <a:rPr lang="en-GB" sz="1200" dirty="0" smtClean="0">
                <a:latin typeface="Times"/>
                <a:cs typeface="Times"/>
              </a:rPr>
              <a:t> </a:t>
            </a:r>
            <a:r>
              <a:rPr lang="en-GB" sz="1200" dirty="0" smtClean="0">
                <a:latin typeface="Times"/>
                <a:cs typeface="Times"/>
              </a:rPr>
              <a:t>le </a:t>
            </a:r>
            <a:r>
              <a:rPr lang="en-GB" sz="1200" dirty="0" err="1" smtClean="0">
                <a:latin typeface="Times"/>
                <a:cs typeface="Times"/>
              </a:rPr>
              <a:t>idee</a:t>
            </a:r>
            <a:r>
              <a:rPr lang="en-GB" sz="1200" dirty="0" smtClean="0">
                <a:latin typeface="Times"/>
                <a:cs typeface="Times"/>
              </a:rPr>
              <a:t> </a:t>
            </a:r>
            <a:r>
              <a:rPr lang="en-GB" sz="1200" dirty="0" err="1" smtClean="0">
                <a:latin typeface="Times"/>
                <a:cs typeface="Times"/>
              </a:rPr>
              <a:t>vengono</a:t>
            </a:r>
            <a:r>
              <a:rPr lang="en-GB" sz="1200" dirty="0" smtClean="0">
                <a:latin typeface="Times"/>
                <a:cs typeface="Times"/>
              </a:rPr>
              <a:t> </a:t>
            </a:r>
            <a:r>
              <a:rPr lang="en-GB" sz="1200" dirty="0" err="1" smtClean="0">
                <a:latin typeface="Times"/>
                <a:cs typeface="Times"/>
              </a:rPr>
              <a:t>prodotte</a:t>
            </a:r>
            <a:r>
              <a:rPr lang="en-GB" sz="1200" dirty="0" smtClean="0">
                <a:latin typeface="Times"/>
                <a:cs typeface="Times"/>
              </a:rPr>
              <a:t> </a:t>
            </a:r>
            <a:r>
              <a:rPr lang="en-GB" sz="1200" dirty="0" err="1" smtClean="0">
                <a:latin typeface="Times"/>
                <a:cs typeface="Times"/>
              </a:rPr>
              <a:t>all’interno</a:t>
            </a:r>
            <a:r>
              <a:rPr lang="en-GB" sz="1200" dirty="0" smtClean="0">
                <a:latin typeface="Times"/>
                <a:cs typeface="Times"/>
              </a:rPr>
              <a:t> del </a:t>
            </a:r>
            <a:r>
              <a:rPr lang="en-GB" sz="1200" dirty="0" err="1" smtClean="0">
                <a:latin typeface="Times"/>
                <a:cs typeface="Times"/>
              </a:rPr>
              <a:t>gruppo</a:t>
            </a:r>
            <a:r>
              <a:rPr lang="en-GB" sz="1200" dirty="0" smtClean="0">
                <a:latin typeface="Times"/>
                <a:cs typeface="Times"/>
              </a:rPr>
              <a:t>.</a:t>
            </a:r>
          </a:p>
          <a:p>
            <a:endParaRPr lang="en-GB" sz="1500" b="1" dirty="0">
              <a:solidFill>
                <a:srgbClr val="800000"/>
              </a:solidFill>
              <a:latin typeface="Times"/>
              <a:cs typeface="Times"/>
            </a:endParaRPr>
          </a:p>
        </p:txBody>
      </p:sp>
      <p:pic>
        <p:nvPicPr>
          <p:cNvPr id="21" name="Immagine 20" descr="bven466l.jpg.png"/>
          <p:cNvPicPr>
            <a:picLocks noChangeAspect="1"/>
          </p:cNvPicPr>
          <p:nvPr/>
        </p:nvPicPr>
        <p:blipFill>
          <a:blip r:embed="rId5" cstate="print"/>
          <a:stretch>
            <a:fillRect/>
          </a:stretch>
        </p:blipFill>
        <p:spPr>
          <a:xfrm>
            <a:off x="3429000" y="3733800"/>
            <a:ext cx="2590800" cy="2854877"/>
          </a:xfrm>
          <a:prstGeom prst="rect">
            <a:avLst/>
          </a:prstGeom>
        </p:spPr>
      </p:pic>
      <p:sp>
        <p:nvSpPr>
          <p:cNvPr id="23" name="Rettangolo 22"/>
          <p:cNvSpPr/>
          <p:nvPr/>
        </p:nvSpPr>
        <p:spPr>
          <a:xfrm>
            <a:off x="7162800" y="4267200"/>
            <a:ext cx="1524000" cy="1231106"/>
          </a:xfrm>
          <a:prstGeom prst="rect">
            <a:avLst/>
          </a:prstGeom>
        </p:spPr>
        <p:txBody>
          <a:bodyPr wrap="square">
            <a:spAutoFit/>
          </a:bodyPr>
          <a:lstStyle/>
          <a:p>
            <a:pPr algn="ctr"/>
            <a:r>
              <a:rPr lang="en-GB" sz="1400" b="1" dirty="0" err="1" smtClean="0">
                <a:solidFill>
                  <a:srgbClr val="800000"/>
                </a:solidFill>
                <a:latin typeface="Times"/>
                <a:cs typeface="Times"/>
              </a:rPr>
              <a:t>Limiti</a:t>
            </a:r>
            <a:endParaRPr lang="en-GB" sz="1400" dirty="0" smtClean="0">
              <a:latin typeface="Times"/>
              <a:cs typeface="Times"/>
            </a:endParaRPr>
          </a:p>
          <a:p>
            <a:r>
              <a:rPr lang="en-GB" sz="1200" dirty="0" smtClean="0">
                <a:latin typeface="Times"/>
                <a:cs typeface="Times"/>
              </a:rPr>
              <a:t>Le </a:t>
            </a:r>
            <a:r>
              <a:rPr lang="en-GB" sz="1200" dirty="0" err="1" smtClean="0">
                <a:latin typeface="Times"/>
                <a:cs typeface="Times"/>
              </a:rPr>
              <a:t>fonti</a:t>
            </a:r>
            <a:r>
              <a:rPr lang="en-GB" sz="1200" dirty="0" smtClean="0">
                <a:latin typeface="Times"/>
                <a:cs typeface="Times"/>
              </a:rPr>
              <a:t> </a:t>
            </a:r>
            <a:r>
              <a:rPr lang="en-GB" sz="1200" dirty="0" err="1" smtClean="0">
                <a:latin typeface="Times"/>
                <a:cs typeface="Times"/>
              </a:rPr>
              <a:t>di</a:t>
            </a:r>
            <a:r>
              <a:rPr lang="en-GB" sz="1200" dirty="0" smtClean="0">
                <a:latin typeface="Times"/>
                <a:cs typeface="Times"/>
              </a:rPr>
              <a:t> </a:t>
            </a:r>
            <a:r>
              <a:rPr lang="en-GB" sz="1200" dirty="0" err="1" smtClean="0">
                <a:latin typeface="Times"/>
                <a:cs typeface="Times"/>
              </a:rPr>
              <a:t>idee</a:t>
            </a:r>
            <a:r>
              <a:rPr lang="en-GB" sz="1200" dirty="0" smtClean="0">
                <a:latin typeface="Times"/>
                <a:cs typeface="Times"/>
              </a:rPr>
              <a:t> </a:t>
            </a:r>
            <a:r>
              <a:rPr lang="en-GB" sz="1200" dirty="0" err="1" smtClean="0">
                <a:latin typeface="Times"/>
                <a:cs typeface="Times"/>
              </a:rPr>
              <a:t>potrebbero</a:t>
            </a:r>
            <a:r>
              <a:rPr lang="en-GB" sz="1200" dirty="0" smtClean="0">
                <a:latin typeface="Times"/>
                <a:cs typeface="Times"/>
              </a:rPr>
              <a:t> </a:t>
            </a:r>
            <a:r>
              <a:rPr lang="en-GB" sz="1200" dirty="0" err="1" smtClean="0">
                <a:latin typeface="Times"/>
                <a:cs typeface="Times"/>
              </a:rPr>
              <a:t>essere</a:t>
            </a:r>
            <a:r>
              <a:rPr lang="en-GB" sz="1200" dirty="0" smtClean="0">
                <a:latin typeface="Times"/>
                <a:cs typeface="Times"/>
              </a:rPr>
              <a:t> </a:t>
            </a:r>
            <a:r>
              <a:rPr lang="en-GB" sz="1200" dirty="0" err="1" smtClean="0">
                <a:latin typeface="Times"/>
                <a:cs typeface="Times"/>
              </a:rPr>
              <a:t>limitate</a:t>
            </a:r>
            <a:r>
              <a:rPr lang="en-GB" sz="1200" dirty="0" smtClean="0">
                <a:latin typeface="Times"/>
                <a:cs typeface="Times"/>
              </a:rPr>
              <a:t> in termini </a:t>
            </a:r>
            <a:r>
              <a:rPr lang="en-GB" sz="1200" dirty="0" err="1" smtClean="0">
                <a:latin typeface="Times"/>
                <a:cs typeface="Times"/>
              </a:rPr>
              <a:t>di</a:t>
            </a:r>
            <a:r>
              <a:rPr lang="en-GB" sz="1200" dirty="0" smtClean="0">
                <a:latin typeface="Times"/>
                <a:cs typeface="Times"/>
              </a:rPr>
              <a:t> </a:t>
            </a:r>
            <a:r>
              <a:rPr lang="en-GB" sz="1200" dirty="0" err="1" smtClean="0">
                <a:latin typeface="Times"/>
                <a:cs typeface="Times"/>
              </a:rPr>
              <a:t>conoscenza</a:t>
            </a:r>
            <a:r>
              <a:rPr lang="en-GB" sz="1200" dirty="0" smtClean="0">
                <a:latin typeface="Times"/>
                <a:cs typeface="Times"/>
              </a:rPr>
              <a:t>, </a:t>
            </a:r>
            <a:r>
              <a:rPr lang="en-GB" sz="1200" dirty="0" err="1" smtClean="0">
                <a:latin typeface="Times"/>
                <a:cs typeface="Times"/>
              </a:rPr>
              <a:t>esperienza</a:t>
            </a:r>
            <a:r>
              <a:rPr lang="en-GB" sz="1200" dirty="0" smtClean="0">
                <a:latin typeface="Times"/>
                <a:cs typeface="Times"/>
              </a:rPr>
              <a:t> e </a:t>
            </a:r>
            <a:r>
              <a:rPr lang="en-GB" sz="1200" dirty="0" err="1" smtClean="0">
                <a:latin typeface="Times"/>
                <a:cs typeface="Times"/>
              </a:rPr>
              <a:t>così</a:t>
            </a:r>
            <a:r>
              <a:rPr lang="en-GB" sz="1200" dirty="0" smtClean="0">
                <a:latin typeface="Times"/>
                <a:cs typeface="Times"/>
              </a:rPr>
              <a:t> via.</a:t>
            </a:r>
          </a:p>
        </p:txBody>
      </p:sp>
      <p:pic>
        <p:nvPicPr>
          <p:cNvPr id="24" name="Immagine 23" descr="forum.jpg"/>
          <p:cNvPicPr>
            <a:picLocks noChangeAspect="1"/>
          </p:cNvPicPr>
          <p:nvPr/>
        </p:nvPicPr>
        <p:blipFill>
          <a:blip r:embed="rId6" cstate="print"/>
          <a:stretch>
            <a:fillRect/>
          </a:stretch>
        </p:blipFill>
        <p:spPr>
          <a:xfrm>
            <a:off x="381000" y="1752600"/>
            <a:ext cx="1911372" cy="1905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7994</TotalTime>
  <Words>3106</Words>
  <Application>Microsoft Office PowerPoint</Application>
  <PresentationFormat>Presentazione su schermo (4:3)</PresentationFormat>
  <Paragraphs>232</Paragraphs>
  <Slides>24</Slides>
  <Notes>13</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Fondazione Mondo Digitale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f.fagnini</dc:creator>
  <cp:lastModifiedBy>Grazia</cp:lastModifiedBy>
  <cp:revision>502</cp:revision>
  <dcterms:created xsi:type="dcterms:W3CDTF">2013-04-19T14:38:13Z</dcterms:created>
  <dcterms:modified xsi:type="dcterms:W3CDTF">2013-04-29T09:38:29Z</dcterms:modified>
</cp:coreProperties>
</file>