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6" r:id="rId2"/>
    <p:sldId id="404" r:id="rId3"/>
    <p:sldId id="406" r:id="rId4"/>
    <p:sldId id="408" r:id="rId5"/>
    <p:sldId id="337" r:id="rId6"/>
    <p:sldId id="384" r:id="rId7"/>
    <p:sldId id="399" r:id="rId8"/>
    <p:sldId id="400" r:id="rId9"/>
    <p:sldId id="403" r:id="rId10"/>
    <p:sldId id="407" r:id="rId11"/>
  </p:sldIdLst>
  <p:sldSz cx="9144000" cy="6858000" type="screen4x3"/>
  <p:notesSz cx="6858000" cy="9144000"/>
  <p:custDataLst>
    <p:tags r:id="rId13"/>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F50"/>
    <a:srgbClr val="35D74F"/>
    <a:srgbClr val="60D735"/>
    <a:srgbClr val="0BFFA9"/>
    <a:srgbClr val="109407"/>
    <a:srgbClr val="4FD71F"/>
    <a:srgbClr val="08E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53134-C31E-B14A-B91B-EB6445119C97}" type="datetimeFigureOut">
              <a:rPr lang="it-IT" smtClean="0"/>
              <a:pPr/>
              <a:t>22/04/2013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97F6-F01B-F14E-9E17-1A0CBD1BE9BC}" type="slidenum">
              <a:rPr lang="it-IT" smtClean="0"/>
              <a:pPr/>
              <a:t>‹N›</a:t>
            </a:fld>
            <a:endParaRPr lang="it-IT"/>
          </a:p>
        </p:txBody>
      </p:sp>
    </p:spTree>
    <p:extLst>
      <p:ext uri="{BB962C8B-B14F-4D97-AF65-F5344CB8AC3E}">
        <p14:creationId xmlns:p14="http://schemas.microsoft.com/office/powerpoint/2010/main" val="2015861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2A92-00BD-4BAD-A02D-B05B4CC5B5ED}" type="datetimeFigureOut">
              <a:rPr lang="it-IT" smtClean="0"/>
              <a:pPr/>
              <a:t>22/04/2013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E8AC-4814-45D4-BA23-854D0978FE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1981200"/>
            <a:ext cx="4651750" cy="1216634"/>
          </a:xfrm>
        </p:spPr>
        <p:txBody>
          <a:bodyPr>
            <a:normAutofit fontScale="62500" lnSpcReduction="20000"/>
          </a:bodyPr>
          <a:lstStyle/>
          <a:p>
            <a:r>
              <a:rPr lang="en-GB" sz="7077" b="1" dirty="0" smtClean="0">
                <a:solidFill>
                  <a:srgbClr val="800000"/>
                </a:solidFill>
                <a:latin typeface="Times"/>
                <a:cs typeface="Times"/>
              </a:rPr>
              <a:t>Problem Solving Journey</a:t>
            </a:r>
          </a:p>
          <a:p>
            <a:endParaRPr lang="en-GB" sz="7077" b="1" dirty="0" smtClean="0">
              <a:solidFill>
                <a:srgbClr val="800000"/>
              </a:solidFill>
              <a:latin typeface="Times"/>
              <a:cs typeface="Times"/>
            </a:endParaRPr>
          </a:p>
          <a:p>
            <a:endParaRPr lang="en-GB" sz="3300" b="1" dirty="0">
              <a:solidFill>
                <a:srgbClr val="800000"/>
              </a:solidFill>
              <a:latin typeface="Times"/>
              <a:cs typeface="Times"/>
            </a:endParaRPr>
          </a:p>
        </p:txBody>
      </p:sp>
      <p:pic>
        <p:nvPicPr>
          <p:cNvPr id="4" name="Immagine 3" descr="brain-problem-solving.jpg"/>
          <p:cNvPicPr>
            <a:picLocks noChangeAspect="1"/>
          </p:cNvPicPr>
          <p:nvPr/>
        </p:nvPicPr>
        <p:blipFill>
          <a:blip r:embed="rId2"/>
          <a:stretch>
            <a:fillRect/>
          </a:stretch>
        </p:blipFill>
        <p:spPr>
          <a:xfrm>
            <a:off x="2594349" y="3578834"/>
            <a:ext cx="3429000" cy="15237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914400"/>
            <a:ext cx="4796753" cy="724560"/>
          </a:xfrm>
        </p:spPr>
        <p:txBody>
          <a:bodyPr>
            <a:normAutofit/>
          </a:bodyPr>
          <a:lstStyle/>
          <a:p>
            <a:r>
              <a:rPr lang="en-GB" sz="2700" b="1" dirty="0" smtClean="0">
                <a:solidFill>
                  <a:srgbClr val="800000"/>
                </a:solidFill>
                <a:latin typeface="Times"/>
                <a:cs typeface="Times"/>
              </a:rPr>
              <a:t>Acknowledgements</a:t>
            </a:r>
            <a:endParaRPr lang="en-GB" sz="2700" b="1" dirty="0">
              <a:solidFill>
                <a:srgbClr val="800000"/>
              </a:solidFill>
              <a:latin typeface="Times"/>
              <a:cs typeface="Times"/>
            </a:endParaRPr>
          </a:p>
        </p:txBody>
      </p:sp>
      <p:sp>
        <p:nvSpPr>
          <p:cNvPr id="5" name="CasellaDiTesto 4"/>
          <p:cNvSpPr txBox="1"/>
          <p:nvPr/>
        </p:nvSpPr>
        <p:spPr>
          <a:xfrm>
            <a:off x="1676400" y="1981200"/>
            <a:ext cx="6244769" cy="3554819"/>
          </a:xfrm>
          <a:prstGeom prst="rect">
            <a:avLst/>
          </a:prstGeom>
          <a:noFill/>
        </p:spPr>
        <p:txBody>
          <a:bodyPr wrap="square" rtlCol="0">
            <a:spAutoFit/>
          </a:bodyPr>
          <a:lstStyle/>
          <a:p>
            <a:r>
              <a:rPr lang="en-GB" sz="1500" b="1" dirty="0" smtClean="0">
                <a:latin typeface="Times"/>
                <a:cs typeface="Times"/>
              </a:rPr>
              <a:t>Developed by  </a:t>
            </a:r>
          </a:p>
          <a:p>
            <a:r>
              <a:rPr lang="en-GB" sz="1500" dirty="0" smtClean="0">
                <a:latin typeface="Times"/>
                <a:cs typeface="Times"/>
              </a:rPr>
              <a:t>Alfonso Molina</a:t>
            </a:r>
          </a:p>
          <a:p>
            <a:endParaRPr lang="en-GB" sz="1500" dirty="0" smtClean="0">
              <a:latin typeface="Times"/>
              <a:cs typeface="Times"/>
            </a:endParaRPr>
          </a:p>
          <a:p>
            <a:r>
              <a:rPr lang="en-GB" sz="1500" b="1" dirty="0" smtClean="0">
                <a:latin typeface="Times"/>
                <a:cs typeface="Times"/>
              </a:rPr>
              <a:t>Sources</a:t>
            </a:r>
          </a:p>
          <a:p>
            <a:r>
              <a:rPr lang="en-GB" sz="1500" dirty="0" smtClean="0">
                <a:latin typeface="Times"/>
                <a:cs typeface="Times"/>
              </a:rPr>
              <a:t>Various Quotation Websites</a:t>
            </a:r>
          </a:p>
          <a:p>
            <a:r>
              <a:rPr lang="en-GB" sz="1500" dirty="0" smtClean="0">
                <a:latin typeface="Times"/>
                <a:cs typeface="Times"/>
              </a:rPr>
              <a:t>Various Poetry Websites</a:t>
            </a:r>
          </a:p>
          <a:p>
            <a:r>
              <a:rPr lang="en-GB" sz="1500" dirty="0" smtClean="0">
                <a:latin typeface="Times"/>
                <a:cs typeface="Times"/>
              </a:rPr>
              <a:t>Various websites with images relating to the concept of Ideation</a:t>
            </a:r>
          </a:p>
          <a:p>
            <a:endParaRPr lang="en-GB" sz="1500" dirty="0" smtClean="0">
              <a:latin typeface="Times"/>
              <a:cs typeface="Times"/>
            </a:endParaRPr>
          </a:p>
          <a:p>
            <a:endParaRPr lang="en-GB" sz="1500" dirty="0" smtClean="0">
              <a:latin typeface="Times"/>
              <a:cs typeface="Times"/>
            </a:endParaRPr>
          </a:p>
          <a:p>
            <a:r>
              <a:rPr lang="en-GB" sz="1500" b="1" dirty="0" smtClean="0">
                <a:latin typeface="Times"/>
                <a:cs typeface="Times"/>
              </a:rPr>
              <a:t>Copyright</a:t>
            </a:r>
          </a:p>
          <a:p>
            <a:r>
              <a:rPr lang="en-GB" sz="1500" dirty="0" smtClean="0">
                <a:latin typeface="Times"/>
                <a:cs typeface="Times"/>
              </a:rPr>
              <a:t>This micro-module has been developed with the purpose of contributing to the personal and collective growth of all people, young and old.  It is free to use. I have picked material freely from the web, without regard for copyright, in the hope that all authors will be happy to contribute to such a purpose.  When this is not the case, please contact the author at </a:t>
            </a:r>
            <a:r>
              <a:rPr lang="en-GB" sz="1500" dirty="0" err="1" smtClean="0">
                <a:latin typeface="Times"/>
                <a:cs typeface="Times"/>
              </a:rPr>
              <a:t>A.Molina@ed.ac.uk</a:t>
            </a:r>
            <a:endParaRPr lang="en-GB" sz="1500" dirty="0">
              <a:latin typeface="Times"/>
              <a:cs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609600"/>
            <a:ext cx="4796753" cy="533400"/>
          </a:xfrm>
        </p:spPr>
        <p:txBody>
          <a:bodyPr>
            <a:normAutofit/>
          </a:bodyPr>
          <a:lstStyle/>
          <a:p>
            <a:r>
              <a:rPr lang="en-GB" sz="2300" b="1" dirty="0" smtClean="0">
                <a:solidFill>
                  <a:srgbClr val="800000"/>
                </a:solidFill>
                <a:latin typeface="Times"/>
                <a:cs typeface="Times"/>
              </a:rPr>
              <a:t>Didactic Suggestions (1)</a:t>
            </a:r>
            <a:endParaRPr lang="en-GB" sz="2300" b="1" dirty="0">
              <a:solidFill>
                <a:srgbClr val="800000"/>
              </a:solidFill>
              <a:latin typeface="Times"/>
              <a:cs typeface="Times"/>
            </a:endParaRPr>
          </a:p>
        </p:txBody>
      </p:sp>
      <p:sp>
        <p:nvSpPr>
          <p:cNvPr id="5" name="CasellaDiTesto 4"/>
          <p:cNvSpPr txBox="1"/>
          <p:nvPr/>
        </p:nvSpPr>
        <p:spPr>
          <a:xfrm>
            <a:off x="990600" y="2514600"/>
            <a:ext cx="7162800" cy="3323987"/>
          </a:xfrm>
          <a:prstGeom prst="rect">
            <a:avLst/>
          </a:prstGeom>
          <a:noFill/>
        </p:spPr>
        <p:txBody>
          <a:bodyPr wrap="square" rtlCol="0">
            <a:spAutoFit/>
          </a:bodyPr>
          <a:lstStyle/>
          <a:p>
            <a:r>
              <a:rPr lang="en-GB" sz="1500" b="1" dirty="0" smtClean="0">
                <a:latin typeface="Times"/>
                <a:cs typeface="Times"/>
              </a:rPr>
              <a:t>(I) Try to start by connecting with the current state of knowledge and experience of the individual in the group/</a:t>
            </a:r>
            <a:r>
              <a:rPr lang="en-GB" sz="1500" b="1" dirty="0" err="1" smtClean="0">
                <a:latin typeface="Times"/>
                <a:cs typeface="Times"/>
              </a:rPr>
              <a:t>s</a:t>
            </a:r>
            <a:r>
              <a:rPr lang="en-GB" sz="1500" b="1" dirty="0" smtClean="0">
                <a:latin typeface="Times"/>
                <a:cs typeface="Times"/>
              </a:rPr>
              <a:t>.  This micro-module is fairly broad-level and constitutes a first step into the detailed understanding of the entire process of problem solving.</a:t>
            </a:r>
          </a:p>
          <a:p>
            <a:endParaRPr lang="en-GB" sz="1500" dirty="0" smtClean="0">
              <a:latin typeface="Times"/>
              <a:cs typeface="Times"/>
            </a:endParaRPr>
          </a:p>
          <a:p>
            <a:pPr marL="342900" indent="-342900">
              <a:buAutoNum type="arabicParenBoth"/>
            </a:pPr>
            <a:r>
              <a:rPr lang="en-GB" sz="1500" dirty="0" smtClean="0">
                <a:latin typeface="Times"/>
                <a:cs typeface="Times"/>
              </a:rPr>
              <a:t>Organize students into group/</a:t>
            </a:r>
            <a:r>
              <a:rPr lang="en-GB" sz="1500" dirty="0" err="1" smtClean="0">
                <a:latin typeface="Times"/>
                <a:cs typeface="Times"/>
              </a:rPr>
              <a:t>s</a:t>
            </a:r>
            <a:r>
              <a:rPr lang="en-GB" sz="1500" dirty="0" smtClean="0">
                <a:latin typeface="Times"/>
                <a:cs typeface="Times"/>
              </a:rPr>
              <a:t> of 4 or 5. </a:t>
            </a:r>
          </a:p>
          <a:p>
            <a:endParaRPr lang="en-GB" sz="1500" dirty="0" smtClean="0">
              <a:latin typeface="Times"/>
              <a:cs typeface="Times"/>
            </a:endParaRPr>
          </a:p>
          <a:p>
            <a:pPr marL="342900" indent="-342900">
              <a:buAutoNum type="arabicParenBoth" startAt="2"/>
            </a:pPr>
            <a:r>
              <a:rPr lang="en-GB" sz="1500" dirty="0" smtClean="0">
                <a:latin typeface="Times"/>
                <a:cs typeface="Times"/>
              </a:rPr>
              <a:t>Ask the participants in the group/</a:t>
            </a:r>
            <a:r>
              <a:rPr lang="en-GB" sz="1500" dirty="0" err="1" smtClean="0">
                <a:latin typeface="Times"/>
                <a:cs typeface="Times"/>
              </a:rPr>
              <a:t>s</a:t>
            </a:r>
            <a:r>
              <a:rPr lang="en-GB" sz="1500" dirty="0" smtClean="0">
                <a:latin typeface="Times"/>
                <a:cs typeface="Times"/>
              </a:rPr>
              <a:t> to explore their own broad understanding of the process of problem solving.  Each participant should reflect on an experience of problem solving and try to identify major phases. All participants in the group discuss the results and try to produce a common understanding of the major phases.</a:t>
            </a:r>
          </a:p>
          <a:p>
            <a:pPr marL="342900" indent="-342900">
              <a:buAutoNum type="arabicParenBoth" startAt="2"/>
            </a:pPr>
            <a:endParaRPr lang="en-GB" sz="1500" dirty="0" smtClean="0">
              <a:latin typeface="Times"/>
              <a:cs typeface="Times"/>
            </a:endParaRPr>
          </a:p>
          <a:p>
            <a:pPr marL="342900" indent="-342900">
              <a:buAutoNum type="arabicParenBoth" startAt="2"/>
            </a:pPr>
            <a:r>
              <a:rPr lang="en-GB" sz="1500" dirty="0" smtClean="0">
                <a:latin typeface="Times"/>
                <a:cs typeface="Times"/>
              </a:rPr>
              <a:t>All groups convene and each group presents the results to the others, explaining their reasons. Can the general discussion produce one agreed idea of the major phases in a process of problem solving?</a:t>
            </a:r>
          </a:p>
        </p:txBody>
      </p:sp>
      <p:sp>
        <p:nvSpPr>
          <p:cNvPr id="10" name="Rettangolo arrotondato 9"/>
          <p:cNvSpPr/>
          <p:nvPr/>
        </p:nvSpPr>
        <p:spPr>
          <a:xfrm>
            <a:off x="762000" y="1143000"/>
            <a:ext cx="7543800" cy="1066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smtClean="0">
                <a:latin typeface="Times"/>
                <a:cs typeface="Times"/>
              </a:rPr>
              <a:t>These are only suggestions, any group of learners is free to experiment with the use of the micro-module. The types, number and order of </a:t>
            </a:r>
            <a:r>
              <a:rPr lang="en-GB" sz="1400" dirty="0" smtClean="0">
                <a:latin typeface="Times"/>
                <a:cs typeface="Times"/>
              </a:rPr>
              <a:t>use of the elements in the micro-module are open to choice.  Depending on the learning strategy adopted, elements can be also eliminated or added. For this purpose, the micro-modules can be copied and modified.</a:t>
            </a:r>
            <a:endParaRPr lang="en-GB" sz="1400" dirty="0">
              <a:latin typeface="Times"/>
              <a:cs typeface="Times"/>
            </a:endParaRPr>
          </a:p>
        </p:txBody>
      </p:sp>
      <p:sp>
        <p:nvSpPr>
          <p:cNvPr id="11" name="Rettangolo arrotondato 10"/>
          <p:cNvSpPr/>
          <p:nvPr/>
        </p:nvSpPr>
        <p:spPr>
          <a:xfrm>
            <a:off x="762000" y="2438400"/>
            <a:ext cx="7467600" cy="36576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533400"/>
            <a:ext cx="4796753" cy="457200"/>
          </a:xfrm>
        </p:spPr>
        <p:txBody>
          <a:bodyPr>
            <a:normAutofit/>
          </a:bodyPr>
          <a:lstStyle/>
          <a:p>
            <a:r>
              <a:rPr lang="en-GB" sz="2300" b="1" dirty="0" smtClean="0">
                <a:solidFill>
                  <a:srgbClr val="800000"/>
                </a:solidFill>
                <a:latin typeface="Times"/>
                <a:cs typeface="Times"/>
              </a:rPr>
              <a:t>Didactic Suggestions (2)</a:t>
            </a:r>
            <a:endParaRPr lang="en-GB" sz="2300" b="1" dirty="0">
              <a:solidFill>
                <a:srgbClr val="800000"/>
              </a:solidFill>
              <a:latin typeface="Times"/>
              <a:cs typeface="Times"/>
            </a:endParaRPr>
          </a:p>
        </p:txBody>
      </p:sp>
      <p:sp>
        <p:nvSpPr>
          <p:cNvPr id="5" name="CasellaDiTesto 4"/>
          <p:cNvSpPr txBox="1"/>
          <p:nvPr/>
        </p:nvSpPr>
        <p:spPr>
          <a:xfrm>
            <a:off x="990600" y="1219201"/>
            <a:ext cx="7086600" cy="5062924"/>
          </a:xfrm>
          <a:prstGeom prst="rect">
            <a:avLst/>
          </a:prstGeom>
          <a:noFill/>
        </p:spPr>
        <p:txBody>
          <a:bodyPr wrap="square" rtlCol="0">
            <a:spAutoFit/>
          </a:bodyPr>
          <a:lstStyle/>
          <a:p>
            <a:r>
              <a:rPr lang="en-GB" sz="1400" b="1" dirty="0" smtClean="0">
                <a:latin typeface="Times"/>
                <a:cs typeface="Times"/>
              </a:rPr>
              <a:t>(II) Use the micro-module “Problem Solving Journey” to reinforce and deepen the broad understanding of the concept of Problem Solving Process</a:t>
            </a:r>
          </a:p>
          <a:p>
            <a:pPr marL="342900" indent="-342900">
              <a:buAutoNum type="arabicParenBoth" startAt="4"/>
            </a:pPr>
            <a:endParaRPr lang="en-GB" sz="1400" dirty="0" smtClean="0">
              <a:latin typeface="Times"/>
              <a:cs typeface="Times"/>
            </a:endParaRPr>
          </a:p>
          <a:p>
            <a:pPr marL="342900" indent="-342900">
              <a:buAutoNum type="arabicParenBoth"/>
            </a:pPr>
            <a:r>
              <a:rPr lang="en-GB" sz="1400" dirty="0" smtClean="0">
                <a:latin typeface="Times"/>
                <a:cs typeface="Times"/>
              </a:rPr>
              <a:t>Introduce the micro-module “Problem Solving Journey” to the participants, explaining its multimedia, multi-dimensional, multi-role, multi-didactic intention.  </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Ask the participants in the group/</a:t>
            </a:r>
            <a:r>
              <a:rPr lang="en-GB" sz="1400" dirty="0" err="1" smtClean="0">
                <a:latin typeface="Times"/>
                <a:cs typeface="Times"/>
              </a:rPr>
              <a:t>s</a:t>
            </a:r>
            <a:r>
              <a:rPr lang="en-GB" sz="1400" dirty="0" smtClean="0">
                <a:latin typeface="Times"/>
                <a:cs typeface="Times"/>
              </a:rPr>
              <a:t> to explore the micro-module searching, focusing their attention and reflecting on those elements they find most effective in reinforcing and deepening their understanding of the concept of Problem Solving Process.  </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Each participant tells their groups about their first two choices of “most effective elements” and explain why they have selected them.  The participants reflect collectively about their choices and their reasons. If some participants do not find the types of elements most appropriate to them, they can tell about those element and, even better, find them and contribute them to the micro-module.</a:t>
            </a:r>
          </a:p>
          <a:p>
            <a:pPr marL="342900" indent="-342900">
              <a:buAutoNum type="arabicParenBoth"/>
            </a:pPr>
            <a:endParaRPr lang="en-GB" sz="1400" dirty="0" smtClean="0">
              <a:latin typeface="Times"/>
              <a:cs typeface="Times"/>
            </a:endParaRPr>
          </a:p>
          <a:p>
            <a:pPr marL="342900" indent="-342900">
              <a:buAutoNum type="arabicParenBoth" startAt="4"/>
            </a:pPr>
            <a:r>
              <a:rPr lang="en-GB" sz="1400" dirty="0" smtClean="0">
                <a:latin typeface="Times"/>
                <a:cs typeface="Times"/>
              </a:rPr>
              <a:t>The groups convene and share their results by selecting and presenting 2 choices of “most effective elements” per group, along with their conclusions as to why different people may have different preferences regarding elements and ways of learning.</a:t>
            </a:r>
          </a:p>
          <a:p>
            <a:pPr marL="342900" indent="-342900">
              <a:buAutoNum type="arabicParenBoth" startAt="4"/>
            </a:pPr>
            <a:endParaRPr lang="en-GB" sz="1400" dirty="0" smtClean="0">
              <a:latin typeface="Times"/>
              <a:cs typeface="Times"/>
            </a:endParaRPr>
          </a:p>
          <a:p>
            <a:pPr marL="342900" indent="-342900">
              <a:buAutoNum type="arabicParenBoth" startAt="4"/>
            </a:pPr>
            <a:r>
              <a:rPr lang="en-GB" sz="1400" dirty="0" smtClean="0">
                <a:latin typeface="Times"/>
                <a:cs typeface="Times"/>
              </a:rPr>
              <a:t>Participants fill in the brief questionnaire about their preferences regarding the elements in the micro-module</a:t>
            </a:r>
          </a:p>
          <a:p>
            <a:pPr marL="342900" indent="-342900">
              <a:buAutoNum type="arabicParenBoth"/>
            </a:pPr>
            <a:endParaRPr lang="it-IT" sz="1500" dirty="0" smtClean="0">
              <a:latin typeface="Times"/>
              <a:cs typeface="Times"/>
            </a:endParaRPr>
          </a:p>
        </p:txBody>
      </p:sp>
      <p:sp>
        <p:nvSpPr>
          <p:cNvPr id="6" name="Rettangolo arrotondato 5"/>
          <p:cNvSpPr/>
          <p:nvPr/>
        </p:nvSpPr>
        <p:spPr>
          <a:xfrm>
            <a:off x="609600" y="1066800"/>
            <a:ext cx="7924800" cy="54102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3124200"/>
            <a:ext cx="5489949" cy="607034"/>
          </a:xfrm>
        </p:spPr>
        <p:txBody>
          <a:bodyPr>
            <a:normAutofit/>
          </a:bodyPr>
          <a:lstStyle/>
          <a:p>
            <a:r>
              <a:rPr lang="en-GB" sz="2500" b="1" dirty="0" smtClean="0">
                <a:solidFill>
                  <a:srgbClr val="800000"/>
                </a:solidFill>
                <a:latin typeface="Times"/>
                <a:cs typeface="Times"/>
              </a:rPr>
              <a:t>Problem Solving Journey</a:t>
            </a:r>
          </a:p>
          <a:p>
            <a:endParaRPr lang="en-GB" sz="2500" b="1" dirty="0" smtClean="0">
              <a:solidFill>
                <a:srgbClr val="800000"/>
              </a:solidFill>
              <a:latin typeface="Times"/>
              <a:cs typeface="Times"/>
            </a:endParaRPr>
          </a:p>
          <a:p>
            <a:endParaRPr lang="en-GB" sz="2500" b="1" dirty="0">
              <a:solidFill>
                <a:srgbClr val="800000"/>
              </a:solidFill>
              <a:latin typeface="Times"/>
              <a:cs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533400"/>
            <a:ext cx="5181600" cy="685800"/>
          </a:xfrm>
        </p:spPr>
        <p:txBody>
          <a:bodyPr>
            <a:normAutofit/>
          </a:bodyPr>
          <a:lstStyle/>
          <a:p>
            <a:r>
              <a:rPr lang="en-GB" sz="2300" b="1" dirty="0" smtClean="0">
                <a:solidFill>
                  <a:srgbClr val="800000"/>
                </a:solidFill>
                <a:latin typeface="Times"/>
                <a:cs typeface="Times"/>
              </a:rPr>
              <a:t>Problem Solving (Opportunity Taking)</a:t>
            </a:r>
            <a:endParaRPr lang="en-GB" sz="2300" b="1" dirty="0">
              <a:solidFill>
                <a:srgbClr val="800000"/>
              </a:solidFill>
              <a:latin typeface="Times"/>
              <a:cs typeface="Times"/>
            </a:endParaRPr>
          </a:p>
        </p:txBody>
      </p:sp>
      <p:sp>
        <p:nvSpPr>
          <p:cNvPr id="8" name="Ovale 7"/>
          <p:cNvSpPr/>
          <p:nvPr/>
        </p:nvSpPr>
        <p:spPr>
          <a:xfrm>
            <a:off x="3857324" y="4231341"/>
            <a:ext cx="1270535" cy="1051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smtClean="0">
                <a:latin typeface="Times"/>
                <a:cs typeface="Times"/>
              </a:rPr>
              <a:t>Problem Solving</a:t>
            </a:r>
            <a:endParaRPr lang="en-GB" sz="1500" b="1" dirty="0">
              <a:latin typeface="Times"/>
              <a:cs typeface="Times"/>
            </a:endParaRPr>
          </a:p>
        </p:txBody>
      </p:sp>
      <p:sp>
        <p:nvSpPr>
          <p:cNvPr id="12" name="Rettangolo arrotondato 11"/>
          <p:cNvSpPr/>
          <p:nvPr/>
        </p:nvSpPr>
        <p:spPr>
          <a:xfrm>
            <a:off x="5181600" y="4572000"/>
            <a:ext cx="1676400" cy="478118"/>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500" b="1" dirty="0" smtClean="0">
                <a:solidFill>
                  <a:srgbClr val="000000"/>
                </a:solidFill>
                <a:latin typeface="Times"/>
                <a:cs typeface="Times"/>
              </a:rPr>
              <a:t>Implementation</a:t>
            </a:r>
          </a:p>
          <a:p>
            <a:pPr algn="ctr"/>
            <a:endParaRPr lang="en-GB" sz="1400" dirty="0">
              <a:latin typeface="Times"/>
              <a:cs typeface="Times"/>
            </a:endParaRPr>
          </a:p>
        </p:txBody>
      </p:sp>
      <p:sp>
        <p:nvSpPr>
          <p:cNvPr id="13" name="Rettangolo arrotondato 12"/>
          <p:cNvSpPr/>
          <p:nvPr/>
        </p:nvSpPr>
        <p:spPr>
          <a:xfrm>
            <a:off x="2133600" y="4572000"/>
            <a:ext cx="1676400" cy="4572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latin typeface="Times"/>
              <a:cs typeface="Times"/>
            </a:endParaRPr>
          </a:p>
          <a:p>
            <a:pPr algn="ctr"/>
            <a:endParaRPr lang="en-GB" sz="1400" b="1" dirty="0" smtClean="0">
              <a:solidFill>
                <a:srgbClr val="000000"/>
              </a:solidFill>
              <a:latin typeface="Times"/>
              <a:cs typeface="Times"/>
            </a:endParaRPr>
          </a:p>
          <a:p>
            <a:pPr algn="ctr"/>
            <a:r>
              <a:rPr lang="en-GB" sz="1500" b="1" dirty="0" smtClean="0">
                <a:solidFill>
                  <a:srgbClr val="000000"/>
                </a:solidFill>
                <a:latin typeface="Times"/>
                <a:cs typeface="Times"/>
              </a:rPr>
              <a:t>Ideation</a:t>
            </a: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16" name="Rettangolo arrotondato 15"/>
          <p:cNvSpPr/>
          <p:nvPr/>
        </p:nvSpPr>
        <p:spPr>
          <a:xfrm>
            <a:off x="1066800" y="1219200"/>
            <a:ext cx="70866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500" dirty="0" smtClean="0">
              <a:latin typeface="Times"/>
              <a:cs typeface="Times"/>
            </a:endParaRPr>
          </a:p>
          <a:p>
            <a:pPr algn="just"/>
            <a:r>
              <a:rPr lang="en-GB" sz="1500" dirty="0" smtClean="0">
                <a:latin typeface="Times"/>
                <a:cs typeface="Times"/>
              </a:rPr>
              <a:t>In the broadest terms, </a:t>
            </a:r>
            <a:r>
              <a:rPr lang="en-GB" sz="1500" b="1" dirty="0" smtClean="0">
                <a:solidFill>
                  <a:srgbClr val="800000"/>
                </a:solidFill>
                <a:latin typeface="Times"/>
                <a:cs typeface="Times"/>
              </a:rPr>
              <a:t>the journey of problem solving </a:t>
            </a:r>
            <a:r>
              <a:rPr lang="en-GB" sz="1500" dirty="0" smtClean="0">
                <a:latin typeface="Times"/>
                <a:cs typeface="Times"/>
              </a:rPr>
              <a:t>(opportunity taking) is composed of two major activities: Ideation and Implementation.  </a:t>
            </a:r>
            <a:r>
              <a:rPr lang="en-GB" sz="1500" b="1" dirty="0" smtClean="0">
                <a:solidFill>
                  <a:srgbClr val="800000"/>
                </a:solidFill>
                <a:latin typeface="Times"/>
                <a:cs typeface="Times"/>
              </a:rPr>
              <a:t>Ideation </a:t>
            </a:r>
            <a:r>
              <a:rPr lang="en-GB" sz="1500" dirty="0" smtClean="0">
                <a:latin typeface="Times"/>
                <a:cs typeface="Times"/>
              </a:rPr>
              <a:t>concerns the definition of problems and potential solutions. </a:t>
            </a:r>
            <a:r>
              <a:rPr lang="en-GB" sz="1500" b="1" dirty="0" smtClean="0">
                <a:solidFill>
                  <a:srgbClr val="800000"/>
                </a:solidFill>
                <a:latin typeface="Times"/>
                <a:cs typeface="Times"/>
              </a:rPr>
              <a:t>Implementation </a:t>
            </a:r>
            <a:r>
              <a:rPr lang="en-GB" sz="1500" dirty="0" smtClean="0">
                <a:latin typeface="Times"/>
                <a:cs typeface="Times"/>
              </a:rPr>
              <a:t>concerns the realization of the solutions.  The two activities are deeply interrelated with no absolute borders between them. The relationship can also be highly dynamic depending on the nature of the problems at hand (see 5M “the Nature of Problems”).</a:t>
            </a:r>
          </a:p>
          <a:p>
            <a:pPr algn="ctr"/>
            <a:endParaRPr lang="en-GB" dirty="0"/>
          </a:p>
        </p:txBody>
      </p:sp>
      <p:sp>
        <p:nvSpPr>
          <p:cNvPr id="15" name="Freccia circolare in giù 14"/>
          <p:cNvSpPr/>
          <p:nvPr/>
        </p:nvSpPr>
        <p:spPr>
          <a:xfrm>
            <a:off x="2819400" y="3200400"/>
            <a:ext cx="3505200" cy="137160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
        <p:nvSpPr>
          <p:cNvPr id="18" name="Freccia circolare in giù 17"/>
          <p:cNvSpPr/>
          <p:nvPr/>
        </p:nvSpPr>
        <p:spPr>
          <a:xfrm rot="10800000">
            <a:off x="2667000" y="5029200"/>
            <a:ext cx="3505200" cy="137160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pic>
        <p:nvPicPr>
          <p:cNvPr id="9" name="Immagine 8" descr="Ideation.gif"/>
          <p:cNvPicPr>
            <a:picLocks noChangeAspect="1"/>
          </p:cNvPicPr>
          <p:nvPr/>
        </p:nvPicPr>
        <p:blipFill>
          <a:blip r:embed="rId2"/>
          <a:stretch>
            <a:fillRect/>
          </a:stretch>
        </p:blipFill>
        <p:spPr>
          <a:xfrm>
            <a:off x="457200" y="3733800"/>
            <a:ext cx="1506876" cy="2133600"/>
          </a:xfrm>
          <a:prstGeom prst="rect">
            <a:avLst/>
          </a:prstGeom>
        </p:spPr>
      </p:pic>
      <p:pic>
        <p:nvPicPr>
          <p:cNvPr id="10" name="Immagine 9" descr="main_implementation.jpg"/>
          <p:cNvPicPr>
            <a:picLocks noChangeAspect="1"/>
          </p:cNvPicPr>
          <p:nvPr/>
        </p:nvPicPr>
        <p:blipFill>
          <a:blip r:embed="rId3"/>
          <a:stretch>
            <a:fillRect/>
          </a:stretch>
        </p:blipFill>
        <p:spPr>
          <a:xfrm>
            <a:off x="7010400" y="4267200"/>
            <a:ext cx="1989922" cy="1295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arrotondato 35"/>
          <p:cNvSpPr/>
          <p:nvPr/>
        </p:nvSpPr>
        <p:spPr>
          <a:xfrm>
            <a:off x="1905000" y="2438400"/>
            <a:ext cx="5410200" cy="39624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p:ph type="subTitle" idx="1"/>
          </p:nvPr>
        </p:nvSpPr>
        <p:spPr>
          <a:xfrm>
            <a:off x="2057400" y="533400"/>
            <a:ext cx="5181600" cy="685800"/>
          </a:xfrm>
        </p:spPr>
        <p:txBody>
          <a:bodyPr>
            <a:normAutofit/>
          </a:bodyPr>
          <a:lstStyle/>
          <a:p>
            <a:r>
              <a:rPr lang="en-GB" sz="2300" b="1" dirty="0" smtClean="0">
                <a:solidFill>
                  <a:srgbClr val="800000"/>
                </a:solidFill>
                <a:latin typeface="Times"/>
                <a:cs typeface="Times"/>
              </a:rPr>
              <a:t>Problem Solving (Opportunity Taking)</a:t>
            </a:r>
            <a:endParaRPr lang="en-GB" sz="2300" b="1" dirty="0">
              <a:solidFill>
                <a:srgbClr val="800000"/>
              </a:solidFill>
              <a:latin typeface="Times"/>
              <a:cs typeface="Times"/>
            </a:endParaRPr>
          </a:p>
        </p:txBody>
      </p:sp>
      <p:sp>
        <p:nvSpPr>
          <p:cNvPr id="8" name="Ovale 7"/>
          <p:cNvSpPr/>
          <p:nvPr/>
        </p:nvSpPr>
        <p:spPr>
          <a:xfrm>
            <a:off x="3933524" y="3850341"/>
            <a:ext cx="1270535" cy="1051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Problem Solving</a:t>
            </a:r>
            <a:endParaRPr lang="en-GB" sz="1200" b="1" dirty="0">
              <a:latin typeface="Times"/>
              <a:cs typeface="Times"/>
            </a:endParaRPr>
          </a:p>
        </p:txBody>
      </p:sp>
      <p:sp>
        <p:nvSpPr>
          <p:cNvPr id="12" name="Rettangolo arrotondato 11"/>
          <p:cNvSpPr/>
          <p:nvPr/>
        </p:nvSpPr>
        <p:spPr>
          <a:xfrm>
            <a:off x="5257800" y="4191000"/>
            <a:ext cx="1270535" cy="478118"/>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200" b="1" dirty="0" smtClean="0">
                <a:solidFill>
                  <a:srgbClr val="000000"/>
                </a:solidFill>
                <a:latin typeface="Times"/>
                <a:cs typeface="Times"/>
              </a:rPr>
              <a:t>Implementation</a:t>
            </a:r>
          </a:p>
          <a:p>
            <a:pPr algn="ctr"/>
            <a:endParaRPr lang="en-GB" sz="1400" dirty="0">
              <a:latin typeface="Times"/>
              <a:cs typeface="Times"/>
            </a:endParaRPr>
          </a:p>
        </p:txBody>
      </p:sp>
      <p:sp>
        <p:nvSpPr>
          <p:cNvPr id="13" name="Rettangolo arrotondato 12"/>
          <p:cNvSpPr/>
          <p:nvPr/>
        </p:nvSpPr>
        <p:spPr>
          <a:xfrm>
            <a:off x="2590800" y="4191000"/>
            <a:ext cx="1270535" cy="47418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latin typeface="Times"/>
              <a:cs typeface="Times"/>
            </a:endParaRPr>
          </a:p>
          <a:p>
            <a:pPr algn="ctr"/>
            <a:endParaRPr lang="en-GB" sz="1400" b="1" dirty="0" smtClean="0">
              <a:solidFill>
                <a:srgbClr val="000000"/>
              </a:solidFill>
              <a:latin typeface="Times"/>
              <a:cs typeface="Times"/>
            </a:endParaRPr>
          </a:p>
          <a:p>
            <a:pPr algn="ctr"/>
            <a:r>
              <a:rPr lang="en-GB" sz="1200" b="1" dirty="0" smtClean="0">
                <a:solidFill>
                  <a:srgbClr val="000000"/>
                </a:solidFill>
                <a:latin typeface="Times"/>
                <a:cs typeface="Times"/>
              </a:rPr>
              <a:t>Ideation</a:t>
            </a: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16" name="Rettangolo arrotondato 15"/>
          <p:cNvSpPr/>
          <p:nvPr/>
        </p:nvSpPr>
        <p:spPr>
          <a:xfrm>
            <a:off x="990600" y="1143000"/>
            <a:ext cx="72390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500" dirty="0" smtClean="0">
              <a:latin typeface="Times"/>
              <a:cs typeface="Times"/>
            </a:endParaRPr>
          </a:p>
          <a:p>
            <a:pPr algn="just"/>
            <a:r>
              <a:rPr lang="en-GB" sz="1500" dirty="0" smtClean="0">
                <a:latin typeface="Times"/>
                <a:cs typeface="Times"/>
              </a:rPr>
              <a:t>The pair Ideation-Implementation can be decomposed into four activities; two for Ideation: (1) Problem Identification and Selection and (2) Solution Identification and Selection.  Two for Implementation: (3) Prototyping (Proof of Concept) of the selected solution and (4) Diffusion (Scalability) of the prototyped solution through the target areas of society.</a:t>
            </a:r>
          </a:p>
          <a:p>
            <a:pPr algn="ctr"/>
            <a:endParaRPr lang="en-GB" dirty="0"/>
          </a:p>
        </p:txBody>
      </p:sp>
      <p:sp>
        <p:nvSpPr>
          <p:cNvPr id="15" name="Freccia circolare in giù 14"/>
          <p:cNvSpPr/>
          <p:nvPr/>
        </p:nvSpPr>
        <p:spPr>
          <a:xfrm>
            <a:off x="3048000" y="2971800"/>
            <a:ext cx="3124200" cy="121920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
        <p:nvSpPr>
          <p:cNvPr id="18" name="Freccia circolare in giù 17"/>
          <p:cNvSpPr/>
          <p:nvPr/>
        </p:nvSpPr>
        <p:spPr>
          <a:xfrm rot="10800000">
            <a:off x="2895600" y="4648200"/>
            <a:ext cx="3124200" cy="121920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
        <p:nvSpPr>
          <p:cNvPr id="11" name="Rettangolo arrotondato 10"/>
          <p:cNvSpPr/>
          <p:nvPr/>
        </p:nvSpPr>
        <p:spPr>
          <a:xfrm>
            <a:off x="1295400" y="5181600"/>
            <a:ext cx="12954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smtClean="0">
                <a:latin typeface="Times"/>
                <a:cs typeface="Times"/>
              </a:rPr>
              <a:t>Problem Identification and Selection</a:t>
            </a:r>
            <a:endParaRPr lang="en-GB" sz="1100" b="1" dirty="0">
              <a:latin typeface="Times"/>
              <a:cs typeface="Times"/>
            </a:endParaRPr>
          </a:p>
        </p:txBody>
      </p:sp>
      <p:sp>
        <p:nvSpPr>
          <p:cNvPr id="14" name="Rettangolo arrotondato 13"/>
          <p:cNvSpPr/>
          <p:nvPr/>
        </p:nvSpPr>
        <p:spPr>
          <a:xfrm>
            <a:off x="1295400" y="3124200"/>
            <a:ext cx="1295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smtClean="0">
                <a:latin typeface="Times"/>
                <a:cs typeface="Times"/>
              </a:rPr>
              <a:t>Solution Identification and Selection</a:t>
            </a:r>
            <a:endParaRPr lang="en-GB" sz="1100" b="1" dirty="0">
              <a:latin typeface="Times"/>
              <a:cs typeface="Times"/>
            </a:endParaRPr>
          </a:p>
        </p:txBody>
      </p:sp>
      <p:sp>
        <p:nvSpPr>
          <p:cNvPr id="24" name="Rettangolo arrotondato 23"/>
          <p:cNvSpPr/>
          <p:nvPr/>
        </p:nvSpPr>
        <p:spPr>
          <a:xfrm>
            <a:off x="6705600" y="31242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smtClean="0">
                <a:latin typeface="Times"/>
                <a:cs typeface="Times"/>
              </a:rPr>
              <a:t>Prototyping</a:t>
            </a:r>
          </a:p>
          <a:p>
            <a:pPr algn="ctr"/>
            <a:r>
              <a:rPr lang="en-GB" sz="1100" b="1" dirty="0" smtClean="0">
                <a:latin typeface="Times"/>
                <a:cs typeface="Times"/>
              </a:rPr>
              <a:t>(Proof of Concept)</a:t>
            </a:r>
            <a:endParaRPr lang="en-GB" sz="1100" b="1" dirty="0">
              <a:latin typeface="Times"/>
              <a:cs typeface="Times"/>
            </a:endParaRPr>
          </a:p>
        </p:txBody>
      </p:sp>
      <p:sp>
        <p:nvSpPr>
          <p:cNvPr id="25" name="Rettangolo arrotondato 24"/>
          <p:cNvSpPr/>
          <p:nvPr/>
        </p:nvSpPr>
        <p:spPr>
          <a:xfrm>
            <a:off x="6705600" y="51816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b="1" dirty="0" smtClean="0">
                <a:latin typeface="Times"/>
                <a:cs typeface="Times"/>
              </a:rPr>
              <a:t>Diffusion</a:t>
            </a:r>
          </a:p>
          <a:p>
            <a:pPr algn="ctr"/>
            <a:r>
              <a:rPr lang="en-GB" sz="1100" b="1" dirty="0" smtClean="0">
                <a:latin typeface="Times"/>
                <a:cs typeface="Times"/>
              </a:rPr>
              <a:t>(Scalability)</a:t>
            </a:r>
            <a:endParaRPr lang="en-GB" sz="1100" b="1" dirty="0">
              <a:latin typeface="Times"/>
              <a:cs typeface="Times"/>
            </a:endParaRPr>
          </a:p>
        </p:txBody>
      </p:sp>
      <p:cxnSp>
        <p:nvCxnSpPr>
          <p:cNvPr id="46" name="Connettore 2 45"/>
          <p:cNvCxnSpPr>
            <a:stCxn id="12" idx="3"/>
            <a:endCxn id="36" idx="3"/>
          </p:cNvCxnSpPr>
          <p:nvPr/>
        </p:nvCxnSpPr>
        <p:spPr>
          <a:xfrm flipV="1">
            <a:off x="6528335" y="4419600"/>
            <a:ext cx="786865" cy="10459"/>
          </a:xfrm>
          <a:prstGeom prst="straightConnector1">
            <a:avLst/>
          </a:prstGeom>
          <a:ln w="28575"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9" name="Connettore 2 48"/>
          <p:cNvCxnSpPr>
            <a:stCxn id="13" idx="1"/>
            <a:endCxn id="36" idx="1"/>
          </p:cNvCxnSpPr>
          <p:nvPr/>
        </p:nvCxnSpPr>
        <p:spPr>
          <a:xfrm rot="10800000">
            <a:off x="1905000" y="4419600"/>
            <a:ext cx="685800" cy="8490"/>
          </a:xfrm>
          <a:prstGeom prst="straightConnector1">
            <a:avLst/>
          </a:prstGeom>
          <a:ln w="28575"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2" name="Connettore 2 51"/>
          <p:cNvCxnSpPr/>
          <p:nvPr/>
        </p:nvCxnSpPr>
        <p:spPr>
          <a:xfrm rot="5400000" flipH="1" flipV="1">
            <a:off x="1219994" y="4495006"/>
            <a:ext cx="1371600" cy="1588"/>
          </a:xfrm>
          <a:prstGeom prst="straightConnector1">
            <a:avLst/>
          </a:prstGeom>
          <a:ln w="28575"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4" name="Connettore 2 53"/>
          <p:cNvCxnSpPr/>
          <p:nvPr/>
        </p:nvCxnSpPr>
        <p:spPr>
          <a:xfrm>
            <a:off x="3886200" y="2438400"/>
            <a:ext cx="1600200" cy="1588"/>
          </a:xfrm>
          <a:prstGeom prst="straightConnector1">
            <a:avLst/>
          </a:prstGeom>
          <a:ln w="28575"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6" name="Connettore 2 55"/>
          <p:cNvCxnSpPr>
            <a:stCxn id="24" idx="2"/>
            <a:endCxn id="25" idx="0"/>
          </p:cNvCxnSpPr>
          <p:nvPr/>
        </p:nvCxnSpPr>
        <p:spPr>
          <a:xfrm rot="5400000">
            <a:off x="6629400" y="4495800"/>
            <a:ext cx="1371600" cy="1588"/>
          </a:xfrm>
          <a:prstGeom prst="straightConnector1">
            <a:avLst/>
          </a:prstGeom>
          <a:ln w="28575"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8" name="Connettore 2 57"/>
          <p:cNvCxnSpPr/>
          <p:nvPr/>
        </p:nvCxnSpPr>
        <p:spPr>
          <a:xfrm rot="10800000">
            <a:off x="3886200" y="6400800"/>
            <a:ext cx="1600200" cy="1588"/>
          </a:xfrm>
          <a:prstGeom prst="straightConnector1">
            <a:avLst/>
          </a:prstGeom>
          <a:ln w="28575"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61" name="Ovale 60"/>
          <p:cNvSpPr/>
          <p:nvPr/>
        </p:nvSpPr>
        <p:spPr>
          <a:xfrm>
            <a:off x="1143000" y="502920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1</a:t>
            </a:r>
            <a:endParaRPr lang="en-GB" sz="1200" b="1" dirty="0">
              <a:latin typeface="Times"/>
              <a:cs typeface="Times"/>
            </a:endParaRPr>
          </a:p>
        </p:txBody>
      </p:sp>
      <p:sp>
        <p:nvSpPr>
          <p:cNvPr id="62" name="Ovale 61"/>
          <p:cNvSpPr/>
          <p:nvPr/>
        </p:nvSpPr>
        <p:spPr>
          <a:xfrm>
            <a:off x="1143000" y="297180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2</a:t>
            </a:r>
            <a:endParaRPr lang="en-GB" sz="1200" b="1" dirty="0">
              <a:latin typeface="Times"/>
              <a:cs typeface="Times"/>
            </a:endParaRPr>
          </a:p>
        </p:txBody>
      </p:sp>
      <p:sp>
        <p:nvSpPr>
          <p:cNvPr id="63" name="Ovale 62"/>
          <p:cNvSpPr/>
          <p:nvPr/>
        </p:nvSpPr>
        <p:spPr>
          <a:xfrm>
            <a:off x="6553200" y="297180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3</a:t>
            </a:r>
            <a:endParaRPr lang="en-GB" sz="1200" b="1" dirty="0">
              <a:latin typeface="Times"/>
              <a:cs typeface="Times"/>
            </a:endParaRPr>
          </a:p>
        </p:txBody>
      </p:sp>
      <p:sp>
        <p:nvSpPr>
          <p:cNvPr id="64" name="Ovale 63"/>
          <p:cNvSpPr/>
          <p:nvPr/>
        </p:nvSpPr>
        <p:spPr>
          <a:xfrm>
            <a:off x="6553200" y="5029200"/>
            <a:ext cx="381000" cy="3048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latin typeface="Times"/>
                <a:cs typeface="Times"/>
              </a:rPr>
              <a:t>4</a:t>
            </a:r>
            <a:endParaRPr lang="en-GB" sz="1200" b="1" dirty="0">
              <a:latin typeface="Times"/>
              <a:cs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known.jpeg"/>
          <p:cNvPicPr>
            <a:picLocks noChangeAspect="1"/>
          </p:cNvPicPr>
          <p:nvPr/>
        </p:nvPicPr>
        <p:blipFill>
          <a:blip r:embed="rId2"/>
          <a:stretch>
            <a:fillRect/>
          </a:stretch>
        </p:blipFill>
        <p:spPr>
          <a:xfrm>
            <a:off x="3278220" y="2724998"/>
            <a:ext cx="2397719" cy="1660642"/>
          </a:xfrm>
          <a:prstGeom prst="rect">
            <a:avLst/>
          </a:prstGeom>
        </p:spPr>
      </p:pic>
      <p:sp>
        <p:nvSpPr>
          <p:cNvPr id="18" name="Rettangolo 17"/>
          <p:cNvSpPr/>
          <p:nvPr/>
        </p:nvSpPr>
        <p:spPr>
          <a:xfrm>
            <a:off x="2963469" y="588760"/>
            <a:ext cx="3553001" cy="446276"/>
          </a:xfrm>
          <a:prstGeom prst="rect">
            <a:avLst/>
          </a:prstGeom>
        </p:spPr>
        <p:txBody>
          <a:bodyPr wrap="none">
            <a:spAutoFit/>
          </a:bodyPr>
          <a:lstStyle/>
          <a:p>
            <a:r>
              <a:rPr lang="en-GB" sz="2300" b="1" dirty="0" smtClean="0">
                <a:solidFill>
                  <a:srgbClr val="800000"/>
                </a:solidFill>
                <a:latin typeface="Times"/>
                <a:cs typeface="Times"/>
              </a:rPr>
              <a:t>Problem Solving - Wisdom</a:t>
            </a:r>
            <a:endParaRPr lang="en-GB" sz="2300" dirty="0"/>
          </a:p>
        </p:txBody>
      </p:sp>
      <p:sp>
        <p:nvSpPr>
          <p:cNvPr id="10" name="Rettangolo 9"/>
          <p:cNvSpPr/>
          <p:nvPr/>
        </p:nvSpPr>
        <p:spPr>
          <a:xfrm>
            <a:off x="685800" y="1676400"/>
            <a:ext cx="2514600" cy="830997"/>
          </a:xfrm>
          <a:prstGeom prst="rect">
            <a:avLst/>
          </a:prstGeom>
        </p:spPr>
        <p:txBody>
          <a:bodyPr wrap="square">
            <a:spAutoFit/>
          </a:bodyPr>
          <a:lstStyle/>
          <a:p>
            <a:r>
              <a:rPr lang="en-GB" sz="1200" i="1" smtClean="0">
                <a:latin typeface="Times"/>
                <a:cs typeface="Times"/>
              </a:rPr>
              <a:t>Creating something is all about problem-solving.</a:t>
            </a:r>
          </a:p>
          <a:p>
            <a:r>
              <a:rPr lang="en-GB" sz="1200" smtClean="0">
                <a:latin typeface="Times"/>
                <a:cs typeface="Times"/>
              </a:rPr>
              <a:t>Philip Seymour Hoffman </a:t>
            </a:r>
          </a:p>
          <a:p>
            <a:r>
              <a:rPr lang="en-GB" sz="1200" smtClean="0">
                <a:latin typeface="Times"/>
                <a:cs typeface="Times"/>
              </a:rPr>
              <a:t>(BrainyQuote)</a:t>
            </a:r>
          </a:p>
        </p:txBody>
      </p:sp>
      <p:sp>
        <p:nvSpPr>
          <p:cNvPr id="11" name="Rettangolo 10"/>
          <p:cNvSpPr/>
          <p:nvPr/>
        </p:nvSpPr>
        <p:spPr>
          <a:xfrm>
            <a:off x="533400" y="3124200"/>
            <a:ext cx="2362200" cy="1200329"/>
          </a:xfrm>
          <a:prstGeom prst="rect">
            <a:avLst/>
          </a:prstGeom>
        </p:spPr>
        <p:txBody>
          <a:bodyPr wrap="square">
            <a:spAutoFit/>
          </a:bodyPr>
          <a:lstStyle/>
          <a:p>
            <a:r>
              <a:rPr lang="en-GB" sz="1200" i="1" smtClean="0">
                <a:latin typeface="Times"/>
                <a:cs typeface="Times"/>
              </a:rPr>
              <a:t>Too many problem-solving sessions become battlegrounds where decisions are made based on power rather than intelligence.</a:t>
            </a:r>
          </a:p>
          <a:p>
            <a:r>
              <a:rPr lang="en-GB" sz="1200" smtClean="0">
                <a:latin typeface="Times"/>
                <a:cs typeface="Times"/>
              </a:rPr>
              <a:t>Margaret J. Wheatley</a:t>
            </a:r>
          </a:p>
          <a:p>
            <a:r>
              <a:rPr lang="en-GB" sz="1200" smtClean="0">
                <a:latin typeface="Times"/>
                <a:cs typeface="Times"/>
              </a:rPr>
              <a:t>(BrainyQuote)</a:t>
            </a:r>
          </a:p>
        </p:txBody>
      </p:sp>
      <p:sp>
        <p:nvSpPr>
          <p:cNvPr id="13" name="Rettangolo 12"/>
          <p:cNvSpPr/>
          <p:nvPr/>
        </p:nvSpPr>
        <p:spPr>
          <a:xfrm>
            <a:off x="6248400" y="1828800"/>
            <a:ext cx="1907318" cy="461665"/>
          </a:xfrm>
          <a:prstGeom prst="rect">
            <a:avLst/>
          </a:prstGeom>
        </p:spPr>
        <p:txBody>
          <a:bodyPr wrap="none">
            <a:spAutoFit/>
          </a:bodyPr>
          <a:lstStyle/>
          <a:p>
            <a:r>
              <a:rPr lang="en-GB" sz="1200" i="1" smtClean="0">
                <a:latin typeface="Times"/>
                <a:cs typeface="Times"/>
              </a:rPr>
              <a:t>All Life is Problem Solving</a:t>
            </a:r>
          </a:p>
          <a:p>
            <a:r>
              <a:rPr lang="en-GB" sz="1200" smtClean="0">
                <a:latin typeface="Times"/>
                <a:cs typeface="Times"/>
              </a:rPr>
              <a:t>Karl Popper (title of book)</a:t>
            </a:r>
            <a:endParaRPr lang="en-GB" sz="1200">
              <a:latin typeface="Times"/>
              <a:cs typeface="Times"/>
            </a:endParaRPr>
          </a:p>
        </p:txBody>
      </p:sp>
      <p:sp>
        <p:nvSpPr>
          <p:cNvPr id="19" name="Rettangolo 18"/>
          <p:cNvSpPr/>
          <p:nvPr/>
        </p:nvSpPr>
        <p:spPr>
          <a:xfrm>
            <a:off x="5867400" y="3048000"/>
            <a:ext cx="3048000" cy="1015663"/>
          </a:xfrm>
          <a:prstGeom prst="rect">
            <a:avLst/>
          </a:prstGeom>
        </p:spPr>
        <p:txBody>
          <a:bodyPr wrap="square">
            <a:spAutoFit/>
          </a:bodyPr>
          <a:lstStyle/>
          <a:p>
            <a:r>
              <a:rPr lang="en-GB" sz="1200" i="1" smtClean="0">
                <a:latin typeface="Times"/>
                <a:cs typeface="Times"/>
              </a:rPr>
              <a:t>If I had an hour to solve a problem I'd spend 55 minutes thinking about the problem and 5 minutes thinking about solutions.</a:t>
            </a:r>
          </a:p>
          <a:p>
            <a:r>
              <a:rPr lang="en-GB" sz="1200" smtClean="0">
                <a:latin typeface="Times"/>
                <a:cs typeface="Times"/>
              </a:rPr>
              <a:t>Albert Einstein</a:t>
            </a:r>
          </a:p>
          <a:p>
            <a:r>
              <a:rPr lang="en-GB" sz="1200" smtClean="0">
                <a:latin typeface="Times"/>
                <a:cs typeface="Times"/>
              </a:rPr>
              <a:t>(GoodReads)</a:t>
            </a:r>
            <a:endParaRPr lang="en-GB" sz="1200">
              <a:latin typeface="Times"/>
              <a:cs typeface="Times"/>
            </a:endParaRPr>
          </a:p>
        </p:txBody>
      </p:sp>
      <p:sp>
        <p:nvSpPr>
          <p:cNvPr id="20" name="Rettangolo 19"/>
          <p:cNvSpPr/>
          <p:nvPr/>
        </p:nvSpPr>
        <p:spPr>
          <a:xfrm>
            <a:off x="3352800" y="1524000"/>
            <a:ext cx="2667000" cy="830997"/>
          </a:xfrm>
          <a:prstGeom prst="rect">
            <a:avLst/>
          </a:prstGeom>
        </p:spPr>
        <p:txBody>
          <a:bodyPr wrap="square">
            <a:spAutoFit/>
          </a:bodyPr>
          <a:lstStyle/>
          <a:p>
            <a:r>
              <a:rPr lang="en-GB" sz="1200" i="1" smtClean="0">
                <a:latin typeface="Times"/>
                <a:cs typeface="Times"/>
              </a:rPr>
              <a:t>Life is problems. Living is solving problems. </a:t>
            </a:r>
          </a:p>
          <a:p>
            <a:r>
              <a:rPr lang="en-GB" sz="1200" smtClean="0">
                <a:latin typeface="Times"/>
                <a:cs typeface="Times"/>
              </a:rPr>
              <a:t>Raymond E. Feist</a:t>
            </a:r>
          </a:p>
          <a:p>
            <a:r>
              <a:rPr lang="en-GB" sz="1200" smtClean="0">
                <a:latin typeface="Times"/>
                <a:cs typeface="Times"/>
              </a:rPr>
              <a:t>(GoodReads)</a:t>
            </a:r>
            <a:endParaRPr lang="en-GB" sz="1200">
              <a:latin typeface="Times"/>
              <a:cs typeface="Times"/>
            </a:endParaRPr>
          </a:p>
        </p:txBody>
      </p:sp>
      <p:sp>
        <p:nvSpPr>
          <p:cNvPr id="22" name="Rettangolo 21"/>
          <p:cNvSpPr/>
          <p:nvPr/>
        </p:nvSpPr>
        <p:spPr>
          <a:xfrm>
            <a:off x="5105400" y="4800600"/>
            <a:ext cx="2667000" cy="1569660"/>
          </a:xfrm>
          <a:prstGeom prst="rect">
            <a:avLst/>
          </a:prstGeom>
        </p:spPr>
        <p:txBody>
          <a:bodyPr wrap="square">
            <a:spAutoFit/>
          </a:bodyPr>
          <a:lstStyle/>
          <a:p>
            <a:r>
              <a:rPr lang="en-GB" sz="1200" i="1" smtClean="0">
                <a:latin typeface="Times"/>
                <a:cs typeface="Times"/>
              </a:rPr>
              <a:t>It is well known that "problem avoidance" is an important part of problem solving. Instead of solving the problem you go upstream and alter the system so that the problem does not occur in the first place.</a:t>
            </a:r>
          </a:p>
          <a:p>
            <a:r>
              <a:rPr lang="en-GB" sz="1200" smtClean="0">
                <a:latin typeface="Times"/>
                <a:cs typeface="Times"/>
              </a:rPr>
              <a:t>Edward Bono</a:t>
            </a:r>
          </a:p>
          <a:p>
            <a:r>
              <a:rPr lang="en-GB" sz="1200" smtClean="0">
                <a:latin typeface="Times"/>
                <a:cs typeface="Times"/>
              </a:rPr>
              <a:t>(Great-Quotes) </a:t>
            </a:r>
            <a:endParaRPr lang="en-GB" sz="1200">
              <a:latin typeface="Times"/>
              <a:cs typeface="Times"/>
            </a:endParaRPr>
          </a:p>
        </p:txBody>
      </p:sp>
      <p:sp>
        <p:nvSpPr>
          <p:cNvPr id="23" name="Rettangolo 22"/>
          <p:cNvSpPr/>
          <p:nvPr/>
        </p:nvSpPr>
        <p:spPr>
          <a:xfrm>
            <a:off x="1371600" y="5105400"/>
            <a:ext cx="2514600" cy="1015663"/>
          </a:xfrm>
          <a:prstGeom prst="rect">
            <a:avLst/>
          </a:prstGeom>
        </p:spPr>
        <p:txBody>
          <a:bodyPr wrap="square">
            <a:spAutoFit/>
          </a:bodyPr>
          <a:lstStyle/>
          <a:p>
            <a:r>
              <a:rPr lang="en-GB" sz="1200" i="1" dirty="0" smtClean="0">
                <a:latin typeface="Times"/>
                <a:cs typeface="Times"/>
              </a:rPr>
              <a:t>Walking is good for solving problems - it's like the feet are little psychiatrists.</a:t>
            </a:r>
          </a:p>
          <a:p>
            <a:r>
              <a:rPr lang="en-GB" sz="1200" dirty="0" smtClean="0">
                <a:latin typeface="Times"/>
                <a:cs typeface="Times"/>
              </a:rPr>
              <a:t>Pepper </a:t>
            </a:r>
            <a:r>
              <a:rPr lang="en-GB" sz="1200" dirty="0" err="1" smtClean="0">
                <a:latin typeface="Times"/>
                <a:cs typeface="Times"/>
              </a:rPr>
              <a:t>Giardino</a:t>
            </a:r>
            <a:endParaRPr lang="en-GB" sz="1200" dirty="0" smtClean="0">
              <a:latin typeface="Times"/>
              <a:cs typeface="Times"/>
            </a:endParaRPr>
          </a:p>
          <a:p>
            <a:r>
              <a:rPr lang="en-GB" sz="1200" dirty="0" smtClean="0">
                <a:latin typeface="Times"/>
                <a:cs typeface="Times"/>
              </a:rPr>
              <a:t>(</a:t>
            </a:r>
            <a:r>
              <a:rPr lang="en-GB" sz="1200" dirty="0" err="1" smtClean="0">
                <a:latin typeface="Times"/>
                <a:cs typeface="Times"/>
              </a:rPr>
              <a:t>FinestQuotes</a:t>
            </a:r>
            <a:r>
              <a:rPr lang="en-GB" sz="1200" dirty="0" smtClean="0">
                <a:latin typeface="Times"/>
                <a:cs typeface="Time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038600" y="762000"/>
            <a:ext cx="3124200" cy="990600"/>
          </a:xfrm>
        </p:spPr>
        <p:txBody>
          <a:bodyPr>
            <a:normAutofit fontScale="77500" lnSpcReduction="20000"/>
          </a:bodyPr>
          <a:lstStyle/>
          <a:p>
            <a:r>
              <a:rPr lang="en-GB" sz="2700" b="1" dirty="0" smtClean="0">
                <a:solidFill>
                  <a:srgbClr val="800000"/>
                </a:solidFill>
                <a:latin typeface="Times"/>
                <a:cs typeface="Times"/>
              </a:rPr>
              <a:t>Problem Solving</a:t>
            </a:r>
          </a:p>
          <a:p>
            <a:endParaRPr lang="en-GB" sz="2700" b="1" dirty="0" smtClean="0">
              <a:solidFill>
                <a:srgbClr val="800000"/>
              </a:solidFill>
              <a:latin typeface="Times"/>
              <a:cs typeface="Times"/>
            </a:endParaRPr>
          </a:p>
          <a:p>
            <a:r>
              <a:rPr lang="en-GB" sz="2700" b="1" dirty="0" smtClean="0">
                <a:solidFill>
                  <a:srgbClr val="800000"/>
                </a:solidFill>
                <a:latin typeface="Times"/>
                <a:cs typeface="Times"/>
              </a:rPr>
              <a:t>- Poetry</a:t>
            </a:r>
            <a:endParaRPr lang="en-GB" sz="2700" b="1" dirty="0">
              <a:solidFill>
                <a:srgbClr val="800000"/>
              </a:solidFill>
              <a:latin typeface="Times"/>
              <a:cs typeface="Times"/>
            </a:endParaRPr>
          </a:p>
        </p:txBody>
      </p:sp>
      <p:pic>
        <p:nvPicPr>
          <p:cNvPr id="10" name="Immagine 9" descr="poet.png"/>
          <p:cNvPicPr>
            <a:picLocks noChangeAspect="1"/>
          </p:cNvPicPr>
          <p:nvPr/>
        </p:nvPicPr>
        <p:blipFill>
          <a:blip r:embed="rId2"/>
          <a:stretch>
            <a:fillRect/>
          </a:stretch>
        </p:blipFill>
        <p:spPr>
          <a:xfrm>
            <a:off x="5105400" y="2895600"/>
            <a:ext cx="1324609" cy="1655761"/>
          </a:xfrm>
          <a:prstGeom prst="rect">
            <a:avLst/>
          </a:prstGeom>
        </p:spPr>
      </p:pic>
      <p:sp>
        <p:nvSpPr>
          <p:cNvPr id="4" name="Rettangolo 3"/>
          <p:cNvSpPr/>
          <p:nvPr/>
        </p:nvSpPr>
        <p:spPr>
          <a:xfrm>
            <a:off x="2057400" y="685800"/>
            <a:ext cx="2362200" cy="6001641"/>
          </a:xfrm>
          <a:prstGeom prst="rect">
            <a:avLst/>
          </a:prstGeom>
        </p:spPr>
        <p:txBody>
          <a:bodyPr wrap="square">
            <a:spAutoFit/>
          </a:bodyPr>
          <a:lstStyle/>
          <a:p>
            <a:r>
              <a:rPr lang="it-IT" sz="1200" b="1" dirty="0" err="1" smtClean="0">
                <a:latin typeface="Times"/>
                <a:cs typeface="Times"/>
              </a:rPr>
              <a:t>Problem</a:t>
            </a:r>
            <a:r>
              <a:rPr lang="it-IT" sz="1200" b="1" dirty="0" smtClean="0">
                <a:latin typeface="Times"/>
                <a:cs typeface="Times"/>
              </a:rPr>
              <a:t> </a:t>
            </a:r>
            <a:r>
              <a:rPr lang="it-IT" sz="1200" b="1" dirty="0" err="1" smtClean="0">
                <a:latin typeface="Times"/>
                <a:cs typeface="Times"/>
              </a:rPr>
              <a:t>Solving</a:t>
            </a:r>
            <a:endParaRPr lang="it-IT" sz="1200" b="1" dirty="0" smtClean="0">
              <a:latin typeface="Times"/>
              <a:cs typeface="Times"/>
            </a:endParaRPr>
          </a:p>
          <a:p>
            <a:endParaRPr lang="it-IT" sz="1200" dirty="0" smtClean="0">
              <a:latin typeface="Times"/>
              <a:cs typeface="Times"/>
            </a:endParaRPr>
          </a:p>
          <a:p>
            <a:r>
              <a:rPr lang="it-IT" sz="1200" dirty="0" smtClean="0">
                <a:latin typeface="Times"/>
                <a:cs typeface="Times"/>
              </a:rPr>
              <a:t>When I have a problem And I don’t know  How to solve it, </a:t>
            </a:r>
            <a:r>
              <a:rPr lang="it-IT" b="1" dirty="0" smtClean="0"/>
              <a:t> </a:t>
            </a:r>
            <a:r>
              <a:rPr lang="it-IT" sz="1200" dirty="0" smtClean="0">
                <a:latin typeface="Times"/>
                <a:cs typeface="Times"/>
              </a:rPr>
              <a:t>I ask you for your input And you help me To resolve it.  Talking with you  Cheers me up And helps to make me see My problem’s not So difficult As it seemed to be.  Sometimes I just get Overwhelmed and  Can’t make a decision,  But you speak to me So sensibly and  I appreciate your vision.  Your soothing voice And common sense,  Invaluable to me;  And your point of view’s Well taken,  Even when I don’t agree. </a:t>
            </a:r>
          </a:p>
          <a:p>
            <a:r>
              <a:rPr lang="it-IT" sz="1200" dirty="0" err="1" smtClean="0">
                <a:latin typeface="Times"/>
                <a:cs typeface="Times"/>
              </a:rPr>
              <a:t>Gail</a:t>
            </a:r>
            <a:r>
              <a:rPr lang="it-IT" sz="1200" dirty="0" smtClean="0">
                <a:latin typeface="Times"/>
                <a:cs typeface="Times"/>
              </a:rPr>
              <a:t> </a:t>
            </a:r>
            <a:r>
              <a:rPr lang="it-IT" sz="1200" dirty="0" err="1" smtClean="0">
                <a:latin typeface="Times"/>
                <a:cs typeface="Times"/>
              </a:rPr>
              <a:t>Grierson</a:t>
            </a:r>
            <a:endParaRPr lang="it-IT" sz="1200" dirty="0" smtClean="0">
              <a:latin typeface="Times"/>
              <a:cs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762000"/>
            <a:ext cx="4796753" cy="577679"/>
          </a:xfrm>
        </p:spPr>
        <p:txBody>
          <a:bodyPr>
            <a:normAutofit/>
          </a:bodyPr>
          <a:lstStyle/>
          <a:p>
            <a:r>
              <a:rPr lang="en-GB" sz="2300" b="1" dirty="0" smtClean="0">
                <a:solidFill>
                  <a:srgbClr val="800000"/>
                </a:solidFill>
                <a:latin typeface="Times"/>
                <a:cs typeface="Times"/>
              </a:rPr>
              <a:t>Brief Questionnaire</a:t>
            </a:r>
            <a:endParaRPr lang="en-GB"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524000" y="1371600"/>
          <a:ext cx="6324600" cy="3428999"/>
        </p:xfrm>
        <a:graphic>
          <a:graphicData uri="http://schemas.openxmlformats.org/drawingml/2006/table">
            <a:tbl>
              <a:tblPr firstRow="1" bandRow="1">
                <a:tableStyleId>{5C22544A-7EE6-4342-B048-85BDC9FD1C3A}</a:tableStyleId>
              </a:tblPr>
              <a:tblGrid>
                <a:gridCol w="1054100"/>
                <a:gridCol w="1054100"/>
                <a:gridCol w="1054100"/>
                <a:gridCol w="1054100"/>
                <a:gridCol w="1054100"/>
                <a:gridCol w="1054100"/>
              </a:tblGrid>
              <a:tr h="477708">
                <a:tc gridSpan="6">
                  <a:txBody>
                    <a:bodyPr/>
                    <a:lstStyle/>
                    <a:p>
                      <a:pPr algn="ctr"/>
                      <a:r>
                        <a:rPr lang="en-GB" sz="1700" baseline="0" dirty="0" smtClean="0">
                          <a:solidFill>
                            <a:srgbClr val="FFFF00"/>
                          </a:solidFill>
                          <a:latin typeface="Times"/>
                          <a:cs typeface="Times"/>
                        </a:rPr>
                        <a:t>How do you rate the usefulness of the following elements for your learning?</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408485">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 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Moderate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a:t>
                      </a:r>
                      <a:r>
                        <a:rPr lang="en-GB" sz="1400" b="1" baseline="0" dirty="0" smtClean="0">
                          <a:latin typeface="Times"/>
                          <a:cs typeface="Times"/>
                        </a:rPr>
                        <a:t> 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Definition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Wisdom</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smtClean="0">
                          <a:latin typeface="Times"/>
                          <a:cs typeface="Times"/>
                        </a:rPr>
                        <a:t>Fun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5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smtClean="0">
                          <a:latin typeface="Times"/>
                          <a:cs typeface="Times"/>
                        </a:rPr>
                        <a:t>Poetry</a:t>
                      </a:r>
                    </a:p>
                    <a:p>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67300">
                <a:tc>
                  <a:txBody>
                    <a:bodyPr/>
                    <a:lstStyle/>
                    <a:p>
                      <a:r>
                        <a:rPr lang="en-GB" sz="1400" b="1" dirty="0" smtClean="0">
                          <a:latin typeface="Times"/>
                          <a:cs typeface="Times"/>
                        </a:rPr>
                        <a:t>Assessment</a:t>
                      </a:r>
                      <a:r>
                        <a:rPr lang="en-GB" sz="1400" b="1" baseline="0" dirty="0" smtClean="0">
                          <a:latin typeface="Times"/>
                          <a:cs typeface="Times"/>
                        </a:rPr>
                        <a:t> Instrument</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524000" y="5029200"/>
          <a:ext cx="6324600" cy="1097280"/>
        </p:xfrm>
        <a:graphic>
          <a:graphicData uri="http://schemas.openxmlformats.org/drawingml/2006/table">
            <a:tbl>
              <a:tblPr firstRow="1" bandRow="1">
                <a:tableStyleId>{5C22544A-7EE6-4342-B048-85BDC9FD1C3A}</a:tableStyleId>
              </a:tblPr>
              <a:tblGrid>
                <a:gridCol w="6324600"/>
              </a:tblGrid>
              <a:tr h="350520">
                <a:tc>
                  <a:txBody>
                    <a:bodyPr/>
                    <a:lstStyle/>
                    <a:p>
                      <a:pPr algn="ctr"/>
                      <a:r>
                        <a:rPr lang="en-GB" sz="1700" baseline="0" dirty="0" smtClean="0">
                          <a:solidFill>
                            <a:srgbClr val="FFFF00"/>
                          </a:solidFill>
                          <a:latin typeface="Times"/>
                          <a:cs typeface="Times"/>
                        </a:rPr>
                        <a:t>What other elements would you like to see in the micro-module?</a:t>
                      </a:r>
                      <a:endParaRPr lang="en-GB" sz="17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6349</TotalTime>
  <Words>942</Words>
  <Application>Microsoft Office PowerPoint</Application>
  <PresentationFormat>Presentazione su schermo (4:3)</PresentationFormat>
  <Paragraphs>104</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Fondazione Mondo Digitale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f.fagnini</dc:creator>
  <cp:lastModifiedBy>Grazia</cp:lastModifiedBy>
  <cp:revision>426</cp:revision>
  <dcterms:created xsi:type="dcterms:W3CDTF">2013-04-19T11:27:08Z</dcterms:created>
  <dcterms:modified xsi:type="dcterms:W3CDTF">2013-04-22T07:08:15Z</dcterms:modified>
</cp:coreProperties>
</file>