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6" r:id="rId2"/>
    <p:sldId id="404" r:id="rId3"/>
    <p:sldId id="406" r:id="rId4"/>
    <p:sldId id="408" r:id="rId5"/>
    <p:sldId id="337" r:id="rId6"/>
    <p:sldId id="384" r:id="rId7"/>
    <p:sldId id="399" r:id="rId8"/>
    <p:sldId id="400" r:id="rId9"/>
    <p:sldId id="403" r:id="rId10"/>
    <p:sldId id="407" r:id="rId11"/>
  </p:sldIdLst>
  <p:sldSz cx="9144000" cy="6858000" type="screen4x3"/>
  <p:notesSz cx="6858000" cy="9144000"/>
  <p:custDataLst>
    <p:tags r:id="rId13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86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1981200"/>
            <a:ext cx="4651750" cy="1216634"/>
          </a:xfrm>
        </p:spPr>
        <p:txBody>
          <a:bodyPr>
            <a:normAutofit/>
          </a:bodyPr>
          <a:lstStyle/>
          <a:p>
            <a:r>
              <a:rPr lang="en-GB" sz="2800" b="1" dirty="0" err="1" smtClean="0">
                <a:solidFill>
                  <a:srgbClr val="800000"/>
                </a:solidFill>
                <a:latin typeface="Times"/>
                <a:cs typeface="Times"/>
              </a:rPr>
              <a:t>Viaggio</a:t>
            </a:r>
            <a:r>
              <a:rPr lang="en-GB" sz="28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800" b="1" dirty="0" err="1" smtClean="0">
                <a:solidFill>
                  <a:srgbClr val="800000"/>
                </a:solidFill>
                <a:latin typeface="Times"/>
                <a:cs typeface="Times"/>
              </a:rPr>
              <a:t>attraverso</a:t>
            </a:r>
            <a:r>
              <a:rPr lang="en-GB" sz="28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800" b="1" dirty="0" err="1" smtClean="0">
                <a:solidFill>
                  <a:srgbClr val="800000"/>
                </a:solidFill>
                <a:latin typeface="Times"/>
                <a:cs typeface="Times"/>
              </a:rPr>
              <a:t>il</a:t>
            </a:r>
            <a:r>
              <a:rPr lang="en-GB" sz="2800" b="1" dirty="0" smtClean="0">
                <a:solidFill>
                  <a:srgbClr val="800000"/>
                </a:solidFill>
                <a:latin typeface="Times"/>
                <a:cs typeface="Times"/>
              </a:rPr>
              <a:t> problem solving </a:t>
            </a:r>
            <a:endParaRPr lang="en-GB" sz="28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brain-problem-solv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4349" y="3578834"/>
            <a:ext cx="3429000" cy="15237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9144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76400" y="1981200"/>
            <a:ext cx="624476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 smtClean="0">
                <a:latin typeface="Times"/>
                <a:cs typeface="Times"/>
              </a:rPr>
              <a:t>Sviluppato da  </a:t>
            </a:r>
          </a:p>
          <a:p>
            <a:r>
              <a:rPr lang="it-IT" sz="1500" dirty="0" smtClean="0">
                <a:latin typeface="Times"/>
                <a:cs typeface="Times"/>
              </a:rPr>
              <a:t>Alfonso </a:t>
            </a:r>
            <a:r>
              <a:rPr lang="it-IT" sz="1500" dirty="0" err="1" smtClean="0">
                <a:latin typeface="Times"/>
                <a:cs typeface="Times"/>
              </a:rPr>
              <a:t>Molina</a:t>
            </a:r>
            <a:endParaRPr lang="it-IT" sz="1500" dirty="0" smtClean="0">
              <a:latin typeface="Times"/>
              <a:cs typeface="Times"/>
            </a:endParaRPr>
          </a:p>
          <a:p>
            <a:endParaRPr lang="it-IT" sz="1500" dirty="0" smtClean="0">
              <a:latin typeface="Times"/>
              <a:cs typeface="Times"/>
            </a:endParaRPr>
          </a:p>
          <a:p>
            <a:r>
              <a:rPr lang="it-IT" sz="1500" b="1" dirty="0" smtClean="0">
                <a:latin typeface="Times"/>
                <a:cs typeface="Times"/>
              </a:rPr>
              <a:t>Fonti</a:t>
            </a:r>
          </a:p>
          <a:p>
            <a:r>
              <a:rPr lang="it-IT" sz="1500" dirty="0" smtClean="0">
                <a:latin typeface="Times"/>
                <a:cs typeface="Times"/>
              </a:rPr>
              <a:t>Citazioni varie dal Web</a:t>
            </a:r>
          </a:p>
          <a:p>
            <a:r>
              <a:rPr lang="it-IT" sz="1500" dirty="0" smtClean="0">
                <a:latin typeface="Times"/>
                <a:cs typeface="Times"/>
              </a:rPr>
              <a:t>Siti web vari di poesia</a:t>
            </a:r>
          </a:p>
          <a:p>
            <a:r>
              <a:rPr lang="it-IT" sz="1500" smtClean="0">
                <a:latin typeface="Times"/>
                <a:cs typeface="Times"/>
              </a:rPr>
              <a:t>Vari siti web con immagini relative al concetto di Ideazione</a:t>
            </a:r>
          </a:p>
          <a:p>
            <a:endParaRPr lang="it-IT" sz="1500" smtClean="0">
              <a:latin typeface="Times"/>
              <a:cs typeface="Times"/>
            </a:endParaRPr>
          </a:p>
          <a:p>
            <a:endParaRPr lang="it-IT" sz="1500" dirty="0" smtClean="0">
              <a:latin typeface="Times"/>
              <a:cs typeface="Times"/>
            </a:endParaRPr>
          </a:p>
          <a:p>
            <a:r>
              <a:rPr lang="it-IT" sz="1500" b="1" dirty="0" smtClean="0">
                <a:latin typeface="Times"/>
                <a:cs typeface="Times"/>
              </a:rPr>
              <a:t>Copyright</a:t>
            </a:r>
          </a:p>
          <a:p>
            <a:r>
              <a:rPr lang="it-IT" sz="1500" dirty="0" smtClean="0">
                <a:latin typeface="Times"/>
                <a:cs typeface="Times"/>
              </a:rPr>
              <a:t>Questo </a:t>
            </a:r>
            <a:r>
              <a:rPr lang="it-IT" sz="1500" dirty="0" err="1" smtClean="0">
                <a:latin typeface="Times"/>
                <a:cs typeface="Times"/>
              </a:rPr>
              <a:t>micro-modulo</a:t>
            </a:r>
            <a:r>
              <a:rPr lang="it-IT" sz="1500" dirty="0" smtClean="0">
                <a:latin typeface="Times"/>
                <a:cs typeface="Times"/>
              </a:rPr>
              <a:t> è stato sviluppato con il fine di contribuire alla crescita personale e collettiva di tutte le persone, giovani e vecchi. Il suo uso è gratuito. Ho preso materiale liberamente dal web, senza riguardo al copyright, nella speranza che tutti gli autori siano felici di contribuire a questo scopo. Se così non fosse vi prego di contattarmi all’indirizzo A.Molina@ed.ac.uk</a:t>
            </a:r>
            <a:endParaRPr lang="it-IT" sz="15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6096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2420888"/>
            <a:ext cx="7162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arenBoth"/>
            </a:pPr>
            <a:r>
              <a:rPr lang="it-IT" sz="1400" b="1" dirty="0" smtClean="0">
                <a:latin typeface="Times"/>
                <a:cs typeface="Times"/>
              </a:rPr>
              <a:t>Per iniziare provate a mettervi in contatto con lo stato attuale della conoscenza e dell’esperienza dei singoli nel gruppo. Questo </a:t>
            </a:r>
            <a:r>
              <a:rPr lang="it-IT" sz="1400" b="1" dirty="0" err="1" smtClean="0">
                <a:latin typeface="Times"/>
                <a:cs typeface="Times"/>
              </a:rPr>
              <a:t>micro-modulo</a:t>
            </a:r>
            <a:r>
              <a:rPr lang="it-IT" sz="1400" b="1" dirty="0" smtClean="0">
                <a:latin typeface="Times"/>
                <a:cs typeface="Times"/>
              </a:rPr>
              <a:t> è piuttosto esteso e rappresenta un passo verso la comprensione dettagliata dell’intero processo del </a:t>
            </a:r>
            <a:r>
              <a:rPr lang="it-IT" sz="1400" b="1" dirty="0" err="1" smtClean="0">
                <a:latin typeface="Times"/>
                <a:cs typeface="Times"/>
              </a:rPr>
              <a:t>problem</a:t>
            </a:r>
            <a:r>
              <a:rPr lang="it-IT" sz="1400" b="1" dirty="0" smtClean="0">
                <a:latin typeface="Times"/>
                <a:cs typeface="Times"/>
              </a:rPr>
              <a:t> </a:t>
            </a:r>
            <a:r>
              <a:rPr lang="it-IT" sz="1400" b="1" dirty="0" err="1" smtClean="0">
                <a:latin typeface="Times"/>
                <a:cs typeface="Times"/>
              </a:rPr>
              <a:t>solving</a:t>
            </a:r>
            <a:endParaRPr lang="it-IT" sz="1400" b="1" dirty="0" smtClean="0">
              <a:latin typeface="Times"/>
              <a:cs typeface="Times"/>
            </a:endParaRPr>
          </a:p>
          <a:p>
            <a:pPr marL="400050" indent="-400050"/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600" dirty="0" smtClean="0">
                <a:latin typeface="Times"/>
                <a:cs typeface="Times"/>
              </a:rPr>
              <a:t>Organizzate gli studenti in gruppi di 4 o 5. </a:t>
            </a:r>
          </a:p>
          <a:p>
            <a:endParaRPr lang="it-IT" sz="15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2"/>
            </a:pPr>
            <a:r>
              <a:rPr lang="it-IT" sz="1600" dirty="0" smtClean="0">
                <a:latin typeface="Times"/>
                <a:cs typeface="Times"/>
              </a:rPr>
              <a:t>Chiedete ai partecipanti del gruppo di esplorare la propria comprensione del processo di Risoluzione di problemi. Ognuno dovrà riflettere su un’esperienza di Risoluzione di Problemi e provare ad identificarne le fasi principali. Tutti i partecipanti nel gruppo discutono i risultati e provano ad elaborare un’idea comune delle fasi principali. </a:t>
            </a:r>
          </a:p>
          <a:p>
            <a:pPr marL="342900" indent="-342900">
              <a:buAutoNum type="arabicParenBoth" startAt="2"/>
            </a:pPr>
            <a:endParaRPr lang="it-IT" sz="15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 startAt="2"/>
            </a:pPr>
            <a:r>
              <a:rPr lang="it-IT" sz="1600" dirty="0" smtClean="0">
                <a:latin typeface="Times"/>
                <a:cs typeface="Times"/>
              </a:rPr>
              <a:t>Tutti i gruppi si radunano e ogni gruppo presenta i propri risultati agli altri, spiegando le ragioni. Si riesce a generare tramite discussione una idea comune delle fasi </a:t>
            </a:r>
            <a:r>
              <a:rPr lang="it-IT" sz="1600" dirty="0" smtClean="0">
                <a:latin typeface="Times"/>
                <a:cs typeface="Times"/>
              </a:rPr>
              <a:t>principali </a:t>
            </a:r>
            <a:r>
              <a:rPr lang="it-IT" sz="1600" dirty="0" smtClean="0">
                <a:latin typeface="Times"/>
                <a:cs typeface="Times"/>
              </a:rPr>
              <a:t>e delle loro relazioni nel processo </a:t>
            </a:r>
            <a:r>
              <a:rPr lang="en-GB" sz="1600" dirty="0" err="1" smtClean="0">
                <a:latin typeface="Times"/>
                <a:cs typeface="Times"/>
              </a:rPr>
              <a:t>di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ideazione</a:t>
            </a:r>
            <a:r>
              <a:rPr lang="en-GB" sz="1500" dirty="0" smtClean="0">
                <a:latin typeface="Times"/>
                <a:cs typeface="Times"/>
              </a:rPr>
              <a:t>?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052736"/>
            <a:ext cx="7543800" cy="1224136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600" dirty="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2438400"/>
            <a:ext cx="7467600" cy="3657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(2)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1"/>
            <a:ext cx="70866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Times"/>
                <a:cs typeface="Times"/>
              </a:rPr>
              <a:t>(</a:t>
            </a:r>
            <a:r>
              <a:rPr lang="it-IT" sz="1400" b="1" dirty="0" err="1" smtClean="0">
                <a:latin typeface="Times"/>
                <a:cs typeface="Times"/>
              </a:rPr>
              <a:t>IIa</a:t>
            </a:r>
            <a:r>
              <a:rPr lang="it-IT" sz="1400" b="1" dirty="0" smtClean="0">
                <a:latin typeface="Times"/>
                <a:cs typeface="Times"/>
              </a:rPr>
              <a:t>) Usate il </a:t>
            </a:r>
            <a:r>
              <a:rPr lang="it-IT" sz="1400" b="1" dirty="0" err="1" smtClean="0">
                <a:latin typeface="Times"/>
                <a:cs typeface="Times"/>
              </a:rPr>
              <a:t>micro-modulo</a:t>
            </a:r>
            <a:r>
              <a:rPr lang="it-IT" sz="1400" b="1" dirty="0" smtClean="0">
                <a:latin typeface="Times"/>
                <a:cs typeface="Times"/>
              </a:rPr>
              <a:t> “Il Viaggio della Risoluzione di Problemi” per rinsaldare e approfondire la comprensione del concetto di Processo di Risoluzione di Problemi. </a:t>
            </a:r>
          </a:p>
          <a:p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Introducete il </a:t>
            </a:r>
            <a:r>
              <a:rPr lang="it-IT" sz="1400" dirty="0" err="1" smtClean="0">
                <a:latin typeface="Times"/>
                <a:cs typeface="Times"/>
              </a:rPr>
              <a:t>micro-modulo</a:t>
            </a:r>
            <a:r>
              <a:rPr lang="it-IT" sz="1400" dirty="0" smtClean="0">
                <a:latin typeface="Times"/>
                <a:cs typeface="Times"/>
              </a:rPr>
              <a:t> “</a:t>
            </a:r>
            <a:r>
              <a:rPr lang="it-IT" sz="1400" b="1" dirty="0" smtClean="0">
                <a:latin typeface="Times"/>
                <a:cs typeface="Times"/>
              </a:rPr>
              <a:t>Il Viaggio della Risoluzione di Problemi</a:t>
            </a:r>
            <a:r>
              <a:rPr lang="it-IT" sz="1400" dirty="0" smtClean="0">
                <a:latin typeface="Times"/>
                <a:cs typeface="Times"/>
              </a:rPr>
              <a:t>” ai partecipanti spiegando il suo fine multimediale, multidimensionale, multi- ruolo e multi didattico. </a:t>
            </a:r>
          </a:p>
          <a:p>
            <a:pPr marL="342900" indent="-342900">
              <a:buAutoNum type="arabicParenBoth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Chiedete ai partecipanti del gruppo di esplorare individualmente il micro-modulo tramite la ricerca, focalizzandosi e riflettendo su quegli elementi che reputano più efficaci per approfondire e rinsaldare la loro comprensione del concetto di  </a:t>
            </a:r>
            <a:r>
              <a:rPr lang="it-IT" sz="1400" b="1" dirty="0" smtClean="0">
                <a:latin typeface="Times"/>
                <a:cs typeface="Times"/>
              </a:rPr>
              <a:t>Processo di Risoluzione di Problemi.</a:t>
            </a:r>
            <a:r>
              <a:rPr lang="it-IT" sz="1400" dirty="0" smtClean="0">
                <a:latin typeface="Times"/>
                <a:cs typeface="Times"/>
              </a:rPr>
              <a:t> </a:t>
            </a:r>
          </a:p>
          <a:p>
            <a:pPr marL="342900" indent="-342900">
              <a:buAutoNum type="arabicParenBoth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I partecipanti riportano al loro gruppo la scelta dei primi tre “elementi più efficaci” spiegando il motivo della loro scelta. I partecipanti riflettono in modo collettivo a proposito delle loro scelte e delle relative ragioni. Nel caso alcuni partecipanti non trovino il tipo di elementi a loro appropriati possono discuterne e, ancor meglio, cercare di trovarne e contribuire con essi al micro-modulo</a:t>
            </a:r>
            <a:r>
              <a:rPr lang="en-GB" sz="1400" dirty="0" smtClean="0">
                <a:latin typeface="Times"/>
                <a:cs typeface="Times"/>
              </a:rPr>
              <a:t>.</a:t>
            </a:r>
          </a:p>
          <a:p>
            <a:pPr marL="342900" indent="-342900">
              <a:buAutoNum type="arabicParenBoth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dirty="0" smtClean="0">
                <a:latin typeface="Times"/>
                <a:cs typeface="Times"/>
              </a:rPr>
              <a:t>I gruppi si riuniscono e condividono i loro risultati selezionando e presentando 2 scelte di “elementi più efficaci” per ogni gruppo, insieme alle loro conclusioni in merito al motivo per cui persone diverse possono avere preferenze diverse a proposito degli elementi e dei modi di apprendimento.</a:t>
            </a:r>
          </a:p>
          <a:p>
            <a:pPr marL="342900" indent="-342900">
              <a:buAutoNum type="arabicParenBoth" startAt="4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dirty="0" smtClean="0">
                <a:latin typeface="Times"/>
                <a:cs typeface="Times"/>
              </a:rPr>
              <a:t>I partecipanti compilano il breve questionario riguardante le loro preferenze degli elementi nel micro-modulo</a:t>
            </a:r>
            <a:endParaRPr lang="it-IT" sz="15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endParaRPr lang="it-IT" sz="1500" dirty="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609600" y="1066800"/>
            <a:ext cx="7924800" cy="54102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3124200"/>
            <a:ext cx="5489949" cy="607034"/>
          </a:xfrm>
        </p:spPr>
        <p:txBody>
          <a:bodyPr>
            <a:normAutofit fontScale="85000" lnSpcReduction="20000"/>
          </a:bodyPr>
          <a:lstStyle/>
          <a:p>
            <a:r>
              <a:rPr lang="it-IT" sz="2500" b="1" smtClean="0">
                <a:solidFill>
                  <a:srgbClr val="800000"/>
                </a:solidFill>
                <a:latin typeface="Times"/>
                <a:cs typeface="Times"/>
              </a:rPr>
              <a:t>Il </a:t>
            </a:r>
            <a:r>
              <a:rPr lang="it-IT" sz="2500" b="1" smtClean="0">
                <a:solidFill>
                  <a:srgbClr val="800000"/>
                </a:solidFill>
                <a:latin typeface="Times"/>
                <a:cs typeface="Times"/>
              </a:rPr>
              <a:t>viaggio attraverso la </a:t>
            </a:r>
            <a:r>
              <a:rPr lang="it-IT" sz="2500" b="1" smtClean="0">
                <a:solidFill>
                  <a:srgbClr val="800000"/>
                </a:solidFill>
                <a:latin typeface="Times"/>
                <a:cs typeface="Times"/>
              </a:rPr>
              <a:t>risoluzione dei problemi</a:t>
            </a:r>
          </a:p>
          <a:p>
            <a:endParaRPr lang="it-IT" sz="2500" b="1" smtClean="0">
              <a:solidFill>
                <a:srgbClr val="800000"/>
              </a:solidFill>
              <a:latin typeface="Times"/>
              <a:cs typeface="Times"/>
            </a:endParaRPr>
          </a:p>
          <a:p>
            <a:endParaRPr lang="it-IT" sz="2500" b="1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57400" y="533400"/>
            <a:ext cx="5181600" cy="685800"/>
          </a:xfrm>
        </p:spPr>
        <p:txBody>
          <a:bodyPr>
            <a:normAutofit fontScale="92500" lnSpcReduction="10000"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La </a:t>
            </a:r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r</a:t>
            </a:r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isoluzione di </a:t>
            </a:r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roblemi (cogliere le opportunità)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8" name="Ovale 7"/>
          <p:cNvSpPr/>
          <p:nvPr/>
        </p:nvSpPr>
        <p:spPr>
          <a:xfrm>
            <a:off x="3635896" y="4231341"/>
            <a:ext cx="1656184" cy="10518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dirty="0" err="1" smtClean="0">
                <a:latin typeface="Times"/>
                <a:cs typeface="Times"/>
              </a:rPr>
              <a:t>Risoluzione</a:t>
            </a:r>
            <a:r>
              <a:rPr lang="en-GB" sz="1500" b="1" dirty="0" smtClean="0">
                <a:latin typeface="Times"/>
                <a:cs typeface="Times"/>
              </a:rPr>
              <a:t> di </a:t>
            </a:r>
            <a:r>
              <a:rPr lang="en-GB" sz="1500" b="1" dirty="0" err="1" smtClean="0">
                <a:latin typeface="Times"/>
                <a:cs typeface="Times"/>
              </a:rPr>
              <a:t>problemi</a:t>
            </a:r>
            <a:endParaRPr lang="en-GB" sz="1500" b="1" dirty="0">
              <a:latin typeface="Times"/>
              <a:cs typeface="Times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5181600" y="4572000"/>
            <a:ext cx="1676400" cy="478118"/>
          </a:xfrm>
          <a:prstGeom prst="roundRect">
            <a:avLst/>
          </a:prstGeom>
          <a:solidFill>
            <a:srgbClr val="A8FF50"/>
          </a:solidFill>
          <a:ln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r>
              <a:rPr lang="en-GB" sz="1500" b="1" dirty="0" err="1" smtClean="0">
                <a:solidFill>
                  <a:srgbClr val="000000"/>
                </a:solidFill>
                <a:latin typeface="Times"/>
                <a:cs typeface="Times"/>
              </a:rPr>
              <a:t>Implementazione</a:t>
            </a:r>
            <a:endParaRPr lang="en-GB" sz="15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endParaRPr lang="en-GB" sz="1400" dirty="0">
              <a:latin typeface="Times"/>
              <a:cs typeface="Times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2133600" y="4572000"/>
            <a:ext cx="1676400" cy="457200"/>
          </a:xfrm>
          <a:prstGeom prst="roundRect">
            <a:avLst/>
          </a:prstGeom>
          <a:solidFill>
            <a:srgbClr val="A8FF50"/>
          </a:solidFill>
          <a:ln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 smtClean="0">
              <a:latin typeface="Times"/>
              <a:cs typeface="Times"/>
            </a:endParaRPr>
          </a:p>
          <a:p>
            <a:pPr algn="ctr"/>
            <a:endParaRPr lang="en-GB" sz="14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r>
              <a:rPr lang="en-GB" sz="1500" b="1" dirty="0" err="1" smtClean="0">
                <a:solidFill>
                  <a:srgbClr val="000000"/>
                </a:solidFill>
                <a:latin typeface="Times"/>
                <a:cs typeface="Times"/>
              </a:rPr>
              <a:t>Ideazione</a:t>
            </a:r>
            <a:endParaRPr lang="en-GB" sz="15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endParaRPr lang="en-GB" sz="14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ctr"/>
            <a:endParaRPr lang="en-GB" sz="1400" dirty="0">
              <a:latin typeface="Times"/>
              <a:cs typeface="Times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1066800" y="1219200"/>
            <a:ext cx="7086600" cy="1752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 dirty="0" smtClean="0">
              <a:latin typeface="Times"/>
              <a:cs typeface="Times"/>
            </a:endParaRPr>
          </a:p>
          <a:p>
            <a:pPr algn="just"/>
            <a:r>
              <a:rPr lang="it-IT" sz="1500" dirty="0" smtClean="0">
                <a:latin typeface="Times"/>
                <a:cs typeface="Times"/>
              </a:rPr>
              <a:t>In termini generali, 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il percorso della risoluzione di problemi </a:t>
            </a:r>
            <a:r>
              <a:rPr lang="it-IT" sz="1500" dirty="0" smtClean="0">
                <a:latin typeface="Times"/>
                <a:cs typeface="Times"/>
              </a:rPr>
              <a:t>(cogliere </a:t>
            </a:r>
            <a:r>
              <a:rPr lang="it-IT" sz="1500" dirty="0" smtClean="0">
                <a:latin typeface="Times"/>
                <a:cs typeface="Times"/>
              </a:rPr>
              <a:t>le opportunità</a:t>
            </a:r>
            <a:r>
              <a:rPr lang="it-IT" sz="1500" dirty="0" smtClean="0">
                <a:latin typeface="Times"/>
                <a:cs typeface="Times"/>
              </a:rPr>
              <a:t>) è composto da due attività principali: </a:t>
            </a:r>
            <a:r>
              <a:rPr lang="it-IT" sz="1500" dirty="0" smtClean="0">
                <a:latin typeface="Times"/>
                <a:cs typeface="Times"/>
              </a:rPr>
              <a:t>ideazione </a:t>
            </a:r>
            <a:r>
              <a:rPr lang="it-IT" sz="1500" dirty="0" smtClean="0">
                <a:latin typeface="Times"/>
                <a:cs typeface="Times"/>
              </a:rPr>
              <a:t>e </a:t>
            </a:r>
            <a:r>
              <a:rPr lang="it-IT" sz="1500" dirty="0" smtClean="0">
                <a:latin typeface="Times"/>
                <a:cs typeface="Times"/>
              </a:rPr>
              <a:t>implementazione</a:t>
            </a:r>
            <a:r>
              <a:rPr lang="it-IT" sz="1500" dirty="0" smtClean="0">
                <a:latin typeface="Times"/>
                <a:cs typeface="Times"/>
              </a:rPr>
              <a:t>. </a:t>
            </a:r>
            <a:r>
              <a:rPr lang="it-IT" sz="1500" dirty="0" smtClean="0">
                <a:latin typeface="Times"/>
                <a:cs typeface="Times"/>
              </a:rPr>
              <a:t>L’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deazione </a:t>
            </a:r>
            <a:r>
              <a:rPr lang="it-IT" sz="1500" dirty="0" smtClean="0">
                <a:latin typeface="Times"/>
                <a:cs typeface="Times"/>
              </a:rPr>
              <a:t>riguarda la definizione dei problemi e delle soluzioni potenziali. </a:t>
            </a:r>
            <a:r>
              <a:rPr lang="it-IT" sz="1500" dirty="0" smtClean="0">
                <a:latin typeface="Times"/>
                <a:cs typeface="Times"/>
              </a:rPr>
              <a:t>L’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mplementazione </a:t>
            </a:r>
            <a:r>
              <a:rPr lang="it-IT" sz="1500" dirty="0" smtClean="0">
                <a:latin typeface="Times"/>
                <a:cs typeface="Times"/>
              </a:rPr>
              <a:t>riguarda la realizzazione delle soluzioni. Le due attività sono profondamente correlate e non ci sono limiti assoluti tra di esse. La relazione può anche essere altamente dinamica a seconda della natura del problema implicato (vedi le 5M “la Natura dei Problemi”).</a:t>
            </a:r>
          </a:p>
          <a:p>
            <a:pPr algn="ctr"/>
            <a:endParaRPr lang="en-GB" dirty="0"/>
          </a:p>
        </p:txBody>
      </p:sp>
      <p:sp>
        <p:nvSpPr>
          <p:cNvPr id="15" name="Freccia circolare in giù 14"/>
          <p:cNvSpPr/>
          <p:nvPr/>
        </p:nvSpPr>
        <p:spPr>
          <a:xfrm>
            <a:off x="2819400" y="3200400"/>
            <a:ext cx="3505200" cy="1371600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Freccia circolare in giù 17"/>
          <p:cNvSpPr/>
          <p:nvPr/>
        </p:nvSpPr>
        <p:spPr>
          <a:xfrm rot="10800000">
            <a:off x="2667000" y="5029200"/>
            <a:ext cx="3505200" cy="1371600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9" name="Immagine 8" descr="Ide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733800"/>
            <a:ext cx="1506876" cy="2133600"/>
          </a:xfrm>
          <a:prstGeom prst="rect">
            <a:avLst/>
          </a:prstGeom>
        </p:spPr>
      </p:pic>
      <p:pic>
        <p:nvPicPr>
          <p:cNvPr id="10" name="Immagine 9" descr="main_implement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4267200"/>
            <a:ext cx="1989922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arrotondato 35"/>
          <p:cNvSpPr/>
          <p:nvPr/>
        </p:nvSpPr>
        <p:spPr>
          <a:xfrm>
            <a:off x="1905000" y="2438400"/>
            <a:ext cx="5410200" cy="39624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533400"/>
            <a:ext cx="6264696" cy="685800"/>
          </a:xfrm>
        </p:spPr>
        <p:txBody>
          <a:bodyPr>
            <a:normAutofit fontScale="92500"/>
          </a:bodyPr>
          <a:lstStyle/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La risoluzione di problemi (cogliere le opportunità)</a:t>
            </a:r>
            <a:endParaRPr lang="it-IT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8" name="Ovale 7"/>
          <p:cNvSpPr/>
          <p:nvPr/>
        </p:nvSpPr>
        <p:spPr>
          <a:xfrm>
            <a:off x="3851920" y="3861048"/>
            <a:ext cx="1430564" cy="10518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latin typeface="Times"/>
                <a:cs typeface="Times"/>
              </a:rPr>
              <a:t>Risoluzione di problemi</a:t>
            </a:r>
            <a:endParaRPr lang="it-IT" sz="1200" b="1" dirty="0">
              <a:latin typeface="Times"/>
              <a:cs typeface="Times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5257800" y="4191000"/>
            <a:ext cx="1474440" cy="478118"/>
          </a:xfrm>
          <a:prstGeom prst="roundRect">
            <a:avLst/>
          </a:prstGeom>
          <a:solidFill>
            <a:srgbClr val="A8FF50"/>
          </a:solidFill>
          <a:ln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Implementazione</a:t>
            </a:r>
          </a:p>
          <a:p>
            <a:pPr algn="ctr"/>
            <a:endParaRPr lang="it-IT" sz="1400">
              <a:latin typeface="Times"/>
              <a:cs typeface="Times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2590800" y="4191000"/>
            <a:ext cx="1270535" cy="474180"/>
          </a:xfrm>
          <a:prstGeom prst="roundRect">
            <a:avLst/>
          </a:prstGeom>
          <a:solidFill>
            <a:srgbClr val="A8FF50"/>
          </a:solidFill>
          <a:ln>
            <a:headEnd w="med" len="med"/>
            <a:tailEnd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smtClean="0">
              <a:latin typeface="Times"/>
              <a:cs typeface="Times"/>
            </a:endParaRPr>
          </a:p>
          <a:p>
            <a:pPr algn="ctr"/>
            <a:endParaRPr lang="it-IT" sz="1400" b="1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ctr"/>
            <a:r>
              <a:rPr lang="it-IT" sz="1200" b="1" smtClean="0">
                <a:solidFill>
                  <a:srgbClr val="000000"/>
                </a:solidFill>
                <a:latin typeface="Times"/>
                <a:cs typeface="Times"/>
              </a:rPr>
              <a:t>Ideazione</a:t>
            </a:r>
          </a:p>
          <a:p>
            <a:endParaRPr lang="it-IT" sz="140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ctr"/>
            <a:endParaRPr lang="it-IT" sz="1400">
              <a:latin typeface="Times"/>
              <a:cs typeface="Times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990600" y="980728"/>
            <a:ext cx="7239000" cy="11528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500" dirty="0" smtClean="0">
              <a:latin typeface="Times"/>
              <a:cs typeface="Times"/>
            </a:endParaRPr>
          </a:p>
          <a:p>
            <a:pPr algn="just"/>
            <a:r>
              <a:rPr lang="it-IT" sz="1500" dirty="0" smtClean="0">
                <a:latin typeface="Times"/>
                <a:cs typeface="Times"/>
              </a:rPr>
              <a:t>La coppia ideazione-implementazione può essere smembrata in 4 attività; due per l’ideazione: (1) Identificazione e selezione del problema e (2) Identificazione e selezione della soluzione. Due per l’implementazione: (3) </a:t>
            </a:r>
            <a:r>
              <a:rPr lang="it-IT" sz="1500" dirty="0" err="1">
                <a:latin typeface="Times"/>
                <a:cs typeface="Times"/>
              </a:rPr>
              <a:t>p</a:t>
            </a:r>
            <a:r>
              <a:rPr lang="it-IT" sz="1500" dirty="0" err="1" smtClean="0">
                <a:latin typeface="Times"/>
                <a:cs typeface="Times"/>
              </a:rPr>
              <a:t>rototipizzzazione</a:t>
            </a:r>
            <a:r>
              <a:rPr lang="it-IT" sz="1500" dirty="0" smtClean="0">
                <a:latin typeface="Times"/>
                <a:cs typeface="Times"/>
              </a:rPr>
              <a:t> (prova del concetto) delle soluzione selezionate e (4) </a:t>
            </a:r>
            <a:r>
              <a:rPr lang="it-IT" sz="1500" dirty="0">
                <a:latin typeface="Times"/>
                <a:cs typeface="Times"/>
              </a:rPr>
              <a:t>d</a:t>
            </a:r>
            <a:r>
              <a:rPr lang="it-IT" sz="1500" dirty="0" smtClean="0">
                <a:latin typeface="Times"/>
                <a:cs typeface="Times"/>
              </a:rPr>
              <a:t>iffusione (scalabilità) della soluzione prototipo nelle aree target della società.</a:t>
            </a:r>
          </a:p>
          <a:p>
            <a:pPr algn="ctr"/>
            <a:endParaRPr lang="it-IT" dirty="0"/>
          </a:p>
        </p:txBody>
      </p:sp>
      <p:sp>
        <p:nvSpPr>
          <p:cNvPr id="15" name="Freccia circolare in giù 14"/>
          <p:cNvSpPr/>
          <p:nvPr/>
        </p:nvSpPr>
        <p:spPr>
          <a:xfrm>
            <a:off x="3048000" y="2971800"/>
            <a:ext cx="3124200" cy="1219200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Freccia circolare in giù 17"/>
          <p:cNvSpPr/>
          <p:nvPr/>
        </p:nvSpPr>
        <p:spPr>
          <a:xfrm rot="10800000">
            <a:off x="2895600" y="4648200"/>
            <a:ext cx="3124200" cy="1219200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295400" y="5181600"/>
            <a:ext cx="129540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latin typeface="Times"/>
                <a:cs typeface="Times"/>
              </a:rPr>
              <a:t>Identificazione e selezione del problema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1295400" y="3124200"/>
            <a:ext cx="12954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latin typeface="Times"/>
                <a:cs typeface="Times"/>
              </a:rPr>
              <a:t>Identificazione e Selezione della Soluzione</a:t>
            </a:r>
            <a:endParaRPr lang="it-IT" sz="1100" b="1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6705600" y="3124200"/>
            <a:ext cx="1322784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latin typeface="Times"/>
                <a:cs typeface="Times"/>
              </a:rPr>
              <a:t>Prototipizzazione (prova del concetto)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6705600" y="5181600"/>
            <a:ext cx="12192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latin typeface="Times"/>
                <a:cs typeface="Times"/>
              </a:rPr>
              <a:t>Diffusione (scalabilità)</a:t>
            </a:r>
            <a:endParaRPr lang="it-IT" sz="1100" b="1" dirty="0">
              <a:latin typeface="Times"/>
              <a:cs typeface="Times"/>
            </a:endParaRPr>
          </a:p>
        </p:txBody>
      </p:sp>
      <p:cxnSp>
        <p:nvCxnSpPr>
          <p:cNvPr id="46" name="Connettore 2 45"/>
          <p:cNvCxnSpPr>
            <a:stCxn id="12" idx="3"/>
            <a:endCxn id="36" idx="3"/>
          </p:cNvCxnSpPr>
          <p:nvPr/>
        </p:nvCxnSpPr>
        <p:spPr>
          <a:xfrm flipV="1">
            <a:off x="6732240" y="4419600"/>
            <a:ext cx="582960" cy="10459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stCxn id="13" idx="1"/>
            <a:endCxn id="36" idx="1"/>
          </p:cNvCxnSpPr>
          <p:nvPr/>
        </p:nvCxnSpPr>
        <p:spPr>
          <a:xfrm rot="10800000">
            <a:off x="1905000" y="4419600"/>
            <a:ext cx="685800" cy="849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rot="5400000" flipH="1" flipV="1">
            <a:off x="1219994" y="44950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3886200" y="2438400"/>
            <a:ext cx="1600200" cy="1588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24" idx="2"/>
            <a:endCxn id="25" idx="0"/>
          </p:cNvCxnSpPr>
          <p:nvPr/>
        </p:nvCxnSpPr>
        <p:spPr>
          <a:xfrm flipH="1">
            <a:off x="7315200" y="3810000"/>
            <a:ext cx="51792" cy="137160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rot="10800000">
            <a:off x="3886200" y="6400800"/>
            <a:ext cx="1600200" cy="1588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1" name="Ovale 60"/>
          <p:cNvSpPr/>
          <p:nvPr/>
        </p:nvSpPr>
        <p:spPr>
          <a:xfrm>
            <a:off x="1143000" y="5029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1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2" name="Ovale 61"/>
          <p:cNvSpPr/>
          <p:nvPr/>
        </p:nvSpPr>
        <p:spPr>
          <a:xfrm>
            <a:off x="1143000" y="2971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2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6516216" y="2996952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6553200" y="5029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4</a:t>
            </a:r>
            <a:endParaRPr lang="it-IT" sz="1200" b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8220" y="2724998"/>
            <a:ext cx="2397719" cy="1660642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267744" y="548680"/>
            <a:ext cx="462344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Risoluzione di problemi</a:t>
            </a:r>
          </a:p>
          <a:p>
            <a:pPr algn="ctr"/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sz="2300" dirty="0"/>
          </a:p>
        </p:txBody>
      </p:sp>
      <p:sp>
        <p:nvSpPr>
          <p:cNvPr id="10" name="Rettangolo 9"/>
          <p:cNvSpPr/>
          <p:nvPr/>
        </p:nvSpPr>
        <p:spPr>
          <a:xfrm>
            <a:off x="685800" y="1676400"/>
            <a:ext cx="251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Creare qualcosa in pratica è  risolvere problemi.</a:t>
            </a:r>
          </a:p>
          <a:p>
            <a:r>
              <a:rPr lang="it-IT" sz="1200" smtClean="0">
                <a:latin typeface="Times"/>
                <a:cs typeface="Times"/>
              </a:rPr>
              <a:t>Philip Seymour Hoffman </a:t>
            </a:r>
          </a:p>
          <a:p>
            <a:r>
              <a:rPr lang="it-IT" sz="1200" smtClean="0">
                <a:latin typeface="Times"/>
                <a:cs typeface="Times"/>
              </a:rPr>
              <a:t>(BrainyQuote)</a:t>
            </a:r>
            <a:endParaRPr lang="it-IT" sz="1200" smtClean="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33400" y="3124200"/>
            <a:ext cx="2362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 smtClean="0">
                <a:latin typeface="Times"/>
                <a:cs typeface="Times"/>
              </a:rPr>
              <a:t>Troppi problemi – le sedute per cercare soluzioni diventano campi di battaglia quando le decisioni sono prese sulla base del potere anziché dell’intelligenza.</a:t>
            </a:r>
          </a:p>
          <a:p>
            <a:r>
              <a:rPr lang="it-IT" sz="1200" dirty="0" smtClean="0">
                <a:latin typeface="Times"/>
                <a:cs typeface="Times"/>
              </a:rPr>
              <a:t>Margaret J. </a:t>
            </a:r>
            <a:r>
              <a:rPr lang="it-IT" sz="1200" dirty="0" err="1" smtClean="0">
                <a:latin typeface="Times"/>
                <a:cs typeface="Times"/>
              </a:rPr>
              <a:t>Wheatley</a:t>
            </a:r>
            <a:endParaRPr lang="it-IT" sz="1200" dirty="0" smtClean="0">
              <a:latin typeface="Times"/>
              <a:cs typeface="Times"/>
            </a:endParaRPr>
          </a:p>
          <a:p>
            <a:r>
              <a:rPr lang="it-IT" sz="1200" dirty="0" smtClean="0">
                <a:latin typeface="Times"/>
                <a:cs typeface="Times"/>
              </a:rPr>
              <a:t>(</a:t>
            </a:r>
            <a:r>
              <a:rPr lang="it-IT" sz="1200" dirty="0" err="1" smtClean="0">
                <a:latin typeface="Times"/>
                <a:cs typeface="Times"/>
              </a:rPr>
              <a:t>BrainyQuote</a:t>
            </a:r>
            <a:r>
              <a:rPr lang="it-IT" sz="1200" dirty="0" smtClean="0">
                <a:latin typeface="Times"/>
                <a:cs typeface="Times"/>
              </a:rPr>
              <a:t>)</a:t>
            </a:r>
            <a:endParaRPr lang="it-IT" sz="1200" dirty="0" smtClean="0">
              <a:latin typeface="Times"/>
              <a:cs typeface="Times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248400" y="1828800"/>
            <a:ext cx="2565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i="1" dirty="0" smtClean="0">
                <a:latin typeface="Times"/>
                <a:cs typeface="Times"/>
              </a:rPr>
              <a:t>Tutta la vita è risoluzione di problemi.</a:t>
            </a:r>
          </a:p>
          <a:p>
            <a:r>
              <a:rPr lang="it-IT" sz="1200" dirty="0" smtClean="0">
                <a:latin typeface="Times"/>
                <a:cs typeface="Times"/>
              </a:rPr>
              <a:t>Karl Popper (</a:t>
            </a:r>
            <a:r>
              <a:rPr lang="it-IT" sz="1200" dirty="0" err="1" smtClean="0">
                <a:latin typeface="Times"/>
                <a:cs typeface="Times"/>
              </a:rPr>
              <a:t>title</a:t>
            </a:r>
            <a:r>
              <a:rPr lang="it-IT" sz="1200" dirty="0" smtClean="0">
                <a:latin typeface="Times"/>
                <a:cs typeface="Times"/>
              </a:rPr>
              <a:t> of book)</a:t>
            </a:r>
            <a:endParaRPr lang="it-IT" sz="1200" dirty="0">
              <a:latin typeface="Times"/>
              <a:cs typeface="Times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867400" y="3048000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Se avessi un’ora per risolvere un problema, dedicherei 55 minuti pensando al problema e 5 minuti pensando alle soluzioni.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</a:p>
          <a:p>
            <a:r>
              <a:rPr lang="it-IT" sz="1200" smtClean="0">
                <a:latin typeface="Times"/>
                <a:cs typeface="Times"/>
              </a:rPr>
              <a:t>(GoodReads)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352800" y="1524000"/>
            <a:ext cx="266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La vita è problemi. Vivere è risolvere problemi. </a:t>
            </a:r>
          </a:p>
          <a:p>
            <a:r>
              <a:rPr lang="it-IT" sz="1200" smtClean="0">
                <a:latin typeface="Times"/>
                <a:cs typeface="Times"/>
              </a:rPr>
              <a:t>Raymond E. Feist</a:t>
            </a:r>
          </a:p>
          <a:p>
            <a:r>
              <a:rPr lang="it-IT" sz="1200" smtClean="0">
                <a:latin typeface="Times"/>
                <a:cs typeface="Times"/>
              </a:rPr>
              <a:t>(GoodReads)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105400" y="4800600"/>
            <a:ext cx="266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E’ risaputo che “evitare il problema” è una parte importante della risoluzione del problema. Anziché risolvere il problema  vai a monte e modifichi il sistema in modo che il problema non si presenti del tutto.</a:t>
            </a:r>
          </a:p>
          <a:p>
            <a:r>
              <a:rPr lang="it-IT" sz="1200" smtClean="0">
                <a:latin typeface="Times"/>
                <a:cs typeface="Times"/>
              </a:rPr>
              <a:t>Edward Bono</a:t>
            </a:r>
          </a:p>
          <a:p>
            <a:r>
              <a:rPr lang="it-IT" sz="1200" smtClean="0">
                <a:latin typeface="Times"/>
                <a:cs typeface="Times"/>
              </a:rPr>
              <a:t>(Great-Quotes) 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1371600" y="5105400"/>
            <a:ext cx="2514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Camminare fa bene per risolvere i problemi – è come se i piedi fossero piccoli psichiatri.</a:t>
            </a:r>
          </a:p>
          <a:p>
            <a:r>
              <a:rPr lang="it-IT" sz="1200" smtClean="0">
                <a:latin typeface="Times"/>
                <a:cs typeface="Times"/>
              </a:rPr>
              <a:t>Pepper Giardino</a:t>
            </a:r>
          </a:p>
          <a:p>
            <a:r>
              <a:rPr lang="it-IT" sz="1200" smtClean="0">
                <a:latin typeface="Times"/>
                <a:cs typeface="Times"/>
              </a:rPr>
              <a:t>(FinestQuotes)	</a:t>
            </a:r>
            <a:endParaRPr lang="it-IT" sz="1200" smtClean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48200" y="762000"/>
            <a:ext cx="3124200" cy="990600"/>
          </a:xfrm>
        </p:spPr>
        <p:txBody>
          <a:bodyPr>
            <a:normAutofit lnSpcReduction="10000"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Problem Solving</a:t>
            </a:r>
          </a:p>
          <a:p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895600"/>
            <a:ext cx="1324609" cy="165576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057400" y="685800"/>
            <a:ext cx="2362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err="1" smtClean="0">
                <a:latin typeface="Times"/>
                <a:cs typeface="Times"/>
              </a:rPr>
              <a:t>Problem</a:t>
            </a:r>
            <a:r>
              <a:rPr lang="it-IT" sz="1200" b="1" dirty="0" smtClean="0">
                <a:latin typeface="Times"/>
                <a:cs typeface="Times"/>
              </a:rPr>
              <a:t> </a:t>
            </a:r>
            <a:r>
              <a:rPr lang="it-IT" sz="1200" b="1" dirty="0" err="1" smtClean="0">
                <a:latin typeface="Times"/>
                <a:cs typeface="Times"/>
              </a:rPr>
              <a:t>Solving</a:t>
            </a:r>
            <a:endParaRPr lang="it-IT" sz="1200" b="1" dirty="0" smtClean="0">
              <a:latin typeface="Times"/>
              <a:cs typeface="Times"/>
            </a:endParaRPr>
          </a:p>
          <a:p>
            <a:endParaRPr lang="it-IT" sz="1200" dirty="0" smtClean="0">
              <a:latin typeface="Times"/>
              <a:cs typeface="Times"/>
            </a:endParaRPr>
          </a:p>
          <a:p>
            <a:r>
              <a:rPr lang="it-IT" sz="1200" dirty="0" smtClean="0">
                <a:latin typeface="Times"/>
                <a:cs typeface="Times"/>
              </a:rPr>
              <a:t>Quando ho un problema e non so  come affrontarlo, ti chiedo consiglio e mi aiuti a risolverlo. </a:t>
            </a:r>
          </a:p>
          <a:p>
            <a:r>
              <a:rPr lang="it-IT" sz="1200" dirty="0" smtClean="0">
                <a:latin typeface="Times"/>
                <a:cs typeface="Times"/>
              </a:rPr>
              <a:t>Parlare con te mi rallegra e mi aiuta a vedere ch</a:t>
            </a:r>
            <a:r>
              <a:rPr lang="it-IT" sz="1200" dirty="0" smtClean="0">
                <a:latin typeface="Times"/>
                <a:cs typeface="Times"/>
              </a:rPr>
              <a:t>e il mio problema non è così difficile come sembrava essere. </a:t>
            </a:r>
          </a:p>
          <a:p>
            <a:r>
              <a:rPr lang="it-IT" sz="1200" dirty="0" smtClean="0">
                <a:latin typeface="Times"/>
                <a:cs typeface="Times"/>
              </a:rPr>
              <a:t>A volte sono semplicemente travolto e non riesco a prendere una decisione. Ma tu mi parli in  modo così ragionevole e io apprezzo la tua visione. La tua voce</a:t>
            </a:r>
            <a:r>
              <a:rPr lang="it-IT" sz="1200" dirty="0" smtClean="0">
                <a:latin typeface="Times"/>
                <a:cs typeface="Times"/>
              </a:rPr>
              <a:t> calma, il tuo  buonsenso, hanno un valore inestimabile per me; e il tuo punto di vista è importante anche quando non sono d’accordo.</a:t>
            </a:r>
            <a:r>
              <a:rPr lang="it-IT" sz="1200" dirty="0" smtClean="0">
                <a:latin typeface="Times"/>
                <a:cs typeface="Times"/>
              </a:rPr>
              <a:t> </a:t>
            </a:r>
          </a:p>
          <a:p>
            <a:r>
              <a:rPr lang="it-IT" sz="1200" dirty="0" err="1" smtClean="0">
                <a:latin typeface="Times"/>
                <a:cs typeface="Times"/>
              </a:rPr>
              <a:t>Gail</a:t>
            </a:r>
            <a:r>
              <a:rPr lang="it-IT" sz="1200" dirty="0" smtClean="0">
                <a:latin typeface="Times"/>
                <a:cs typeface="Times"/>
              </a:rPr>
              <a:t> </a:t>
            </a:r>
            <a:r>
              <a:rPr lang="it-IT" sz="1200" dirty="0" err="1" smtClean="0">
                <a:latin typeface="Times"/>
                <a:cs typeface="Times"/>
              </a:rPr>
              <a:t>Grierson</a:t>
            </a:r>
            <a:endParaRPr lang="it-IT" sz="1200" dirty="0" smtClean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7620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Questionario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24000" y="1371600"/>
          <a:ext cx="6324600" cy="347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860400"/>
                <a:gridCol w="1054100"/>
                <a:gridCol w="1054100"/>
                <a:gridCol w="1054100"/>
                <a:gridCol w="1054100"/>
              </a:tblGrid>
              <a:tr h="4777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00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524000" y="5029200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6433</TotalTime>
  <Words>1065</Words>
  <Application>Microsoft Office PowerPoint</Application>
  <PresentationFormat>Presentazione su schermo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Grazia</cp:lastModifiedBy>
  <cp:revision>444</cp:revision>
  <dcterms:created xsi:type="dcterms:W3CDTF">2013-04-19T11:27:08Z</dcterms:created>
  <dcterms:modified xsi:type="dcterms:W3CDTF">2013-04-29T10:37:57Z</dcterms:modified>
</cp:coreProperties>
</file>