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97" r:id="rId2"/>
    <p:sldId id="452" r:id="rId3"/>
    <p:sldId id="420" r:id="rId4"/>
    <p:sldId id="458" r:id="rId5"/>
    <p:sldId id="534" r:id="rId6"/>
    <p:sldId id="569" r:id="rId7"/>
    <p:sldId id="564" r:id="rId8"/>
    <p:sldId id="566" r:id="rId9"/>
    <p:sldId id="565" r:id="rId10"/>
    <p:sldId id="570" r:id="rId11"/>
    <p:sldId id="418" r:id="rId12"/>
    <p:sldId id="572" r:id="rId13"/>
    <p:sldId id="571" r:id="rId14"/>
  </p:sldIdLst>
  <p:sldSz cx="9144000" cy="6858000" type="screen4x3"/>
  <p:notesSz cx="6858000" cy="9144000"/>
  <p:custDataLst>
    <p:tags r:id="rId16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DA4F"/>
    <a:srgbClr val="0A7704"/>
    <a:srgbClr val="0D8505"/>
    <a:srgbClr val="A8FF50"/>
    <a:srgbClr val="35D74F"/>
    <a:srgbClr val="60D735"/>
    <a:srgbClr val="0BFFA9"/>
    <a:srgbClr val="109407"/>
    <a:srgbClr val="4FD71F"/>
    <a:srgbClr val="08E14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46" autoAdjust="0"/>
  </p:normalViewPr>
  <p:slideViewPr>
    <p:cSldViewPr>
      <p:cViewPr>
        <p:scale>
          <a:sx n="85" d="100"/>
          <a:sy n="85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53134-C31E-B14A-B91B-EB6445119C97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997F6-F01B-F14E-9E17-1A0CBD1BE9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4307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997F6-F01B-F14E-9E17-1A0CBD1BE9BC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997F6-F01B-F14E-9E17-1A0CBD1BE9BC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1371600"/>
            <a:ext cx="6172200" cy="762000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600"/>
              </a:spcAft>
            </a:pPr>
            <a:r>
              <a:rPr lang="en-GB" sz="9200" b="1" dirty="0" err="1" smtClean="0">
                <a:solidFill>
                  <a:srgbClr val="800000"/>
                </a:solidFill>
                <a:latin typeface="Times"/>
                <a:cs typeface="Times"/>
              </a:rPr>
              <a:t>Definizione</a:t>
            </a:r>
            <a:r>
              <a:rPr lang="en-GB" sz="9200" b="1" dirty="0" smtClean="0">
                <a:solidFill>
                  <a:srgbClr val="800000"/>
                </a:solidFill>
                <a:latin typeface="Times"/>
                <a:cs typeface="Times"/>
              </a:rPr>
              <a:t> e </a:t>
            </a:r>
            <a:r>
              <a:rPr lang="en-GB" sz="9200" b="1" dirty="0" err="1" smtClean="0">
                <a:solidFill>
                  <a:srgbClr val="800000"/>
                </a:solidFill>
                <a:latin typeface="Times"/>
                <a:cs typeface="Times"/>
              </a:rPr>
              <a:t>Analisi</a:t>
            </a:r>
            <a:r>
              <a:rPr lang="en-GB" sz="92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9200" b="1" dirty="0" err="1" smtClean="0">
                <a:solidFill>
                  <a:srgbClr val="800000"/>
                </a:solidFill>
                <a:latin typeface="Times"/>
                <a:cs typeface="Times"/>
              </a:rPr>
              <a:t>della</a:t>
            </a:r>
            <a:r>
              <a:rPr lang="en-GB" sz="92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9200" b="1" dirty="0" err="1" smtClean="0">
                <a:solidFill>
                  <a:srgbClr val="800000"/>
                </a:solidFill>
                <a:latin typeface="Times"/>
                <a:cs typeface="Times"/>
              </a:rPr>
              <a:t>Causa</a:t>
            </a:r>
            <a:r>
              <a:rPr lang="en-GB" sz="92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9200" b="1" dirty="0" err="1" smtClean="0">
                <a:solidFill>
                  <a:srgbClr val="800000"/>
                </a:solidFill>
                <a:latin typeface="Times"/>
                <a:cs typeface="Times"/>
              </a:rPr>
              <a:t>Radice</a:t>
            </a:r>
            <a:r>
              <a:rPr lang="en-GB" sz="9200" b="1" dirty="0" smtClean="0">
                <a:solidFill>
                  <a:srgbClr val="800000"/>
                </a:solidFill>
                <a:latin typeface="Times"/>
                <a:cs typeface="Times"/>
              </a:rPr>
              <a:t> del </a:t>
            </a:r>
            <a:r>
              <a:rPr lang="en-GB" sz="9200" b="1" dirty="0" err="1" smtClean="0">
                <a:solidFill>
                  <a:srgbClr val="800000"/>
                </a:solidFill>
                <a:latin typeface="Times"/>
                <a:cs typeface="Times"/>
              </a:rPr>
              <a:t>Problema</a:t>
            </a:r>
            <a:r>
              <a:rPr lang="en-GB" sz="92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9200" b="1" dirty="0">
                <a:solidFill>
                  <a:srgbClr val="800000"/>
                </a:solidFill>
                <a:latin typeface="Times"/>
                <a:cs typeface="Times"/>
              </a:rPr>
              <a:t>(Root </a:t>
            </a:r>
            <a:r>
              <a:rPr lang="en-GB" sz="9200" b="1" dirty="0" smtClean="0">
                <a:solidFill>
                  <a:srgbClr val="800000"/>
                </a:solidFill>
                <a:latin typeface="Times"/>
                <a:cs typeface="Times"/>
              </a:rPr>
              <a:t>Cause)</a:t>
            </a:r>
            <a:endParaRPr lang="en-GB" sz="9200" b="1" dirty="0">
              <a:solidFill>
                <a:srgbClr val="800000"/>
              </a:solidFill>
              <a:latin typeface="Times"/>
              <a:cs typeface="Times"/>
            </a:endParaRPr>
          </a:p>
          <a:p>
            <a:endParaRPr lang="en-GB" sz="3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pic>
        <p:nvPicPr>
          <p:cNvPr id="10" name="Immagine 9" descr="Raiz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14800" y="2819400"/>
            <a:ext cx="3048000" cy="3048000"/>
          </a:xfrm>
          <a:prstGeom prst="rect">
            <a:avLst/>
          </a:prstGeom>
        </p:spPr>
      </p:pic>
      <p:pic>
        <p:nvPicPr>
          <p:cNvPr id="11" name="Immagine 10" descr="EXAMIN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09800" y="3429000"/>
            <a:ext cx="2302711" cy="2476500"/>
          </a:xfrm>
          <a:prstGeom prst="rect">
            <a:avLst/>
          </a:prstGeom>
        </p:spPr>
      </p:pic>
      <p:sp>
        <p:nvSpPr>
          <p:cNvPr id="15" name="CasellaDiTesto 14"/>
          <p:cNvSpPr txBox="1"/>
          <p:nvPr/>
        </p:nvSpPr>
        <p:spPr>
          <a:xfrm>
            <a:off x="8610600" y="2743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05000" y="609600"/>
            <a:ext cx="4796753" cy="533400"/>
          </a:xfrm>
        </p:spPr>
        <p:txBody>
          <a:bodyPr>
            <a:normAutofit/>
          </a:bodyPr>
          <a:lstStyle/>
          <a:p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Suggerimenti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didattici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(1)</a:t>
            </a:r>
            <a:endParaRPr lang="en-GB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90600" y="2276872"/>
            <a:ext cx="7162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UcParenBoth"/>
            </a:pPr>
            <a:r>
              <a:rPr lang="it-IT" sz="1400" b="1" dirty="0" smtClean="0">
                <a:latin typeface="Times"/>
                <a:cs typeface="Times"/>
              </a:rPr>
              <a:t>Per iniziare provate a mettervi in contatto con lo stato attuale della conoscenza e dell’esperienza dei singoli nel gruppo. </a:t>
            </a:r>
          </a:p>
          <a:p>
            <a:endParaRPr lang="it-IT" sz="1400" dirty="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400" dirty="0" smtClean="0">
                <a:latin typeface="Times"/>
                <a:cs typeface="Times"/>
              </a:rPr>
              <a:t>Organizzate gli studenti in gruppi di 4 o 5. </a:t>
            </a:r>
          </a:p>
          <a:p>
            <a:pPr marL="342900" indent="-342900">
              <a:buAutoNum type="arabicParenBoth"/>
            </a:pPr>
            <a:endParaRPr lang="it-IT" sz="1400" dirty="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400" dirty="0" smtClean="0">
                <a:latin typeface="Times"/>
                <a:cs typeface="Times"/>
              </a:rPr>
              <a:t>Introducete il concetto di “</a:t>
            </a:r>
            <a:r>
              <a:rPr lang="it-IT" sz="1400" dirty="0" err="1" smtClean="0">
                <a:latin typeface="Times"/>
                <a:cs typeface="Times"/>
              </a:rPr>
              <a:t>Root</a:t>
            </a:r>
            <a:r>
              <a:rPr lang="it-IT" sz="1400" dirty="0" smtClean="0">
                <a:latin typeface="Times"/>
                <a:cs typeface="Times"/>
              </a:rPr>
              <a:t> Cause del problema” ai partecipanti utilizzando le prime due </a:t>
            </a:r>
            <a:r>
              <a:rPr lang="it-IT" sz="1400" dirty="0" err="1" smtClean="0">
                <a:latin typeface="Times"/>
                <a:cs typeface="Times"/>
              </a:rPr>
              <a:t>slides</a:t>
            </a:r>
            <a:r>
              <a:rPr lang="it-IT" sz="1400" dirty="0" smtClean="0">
                <a:latin typeface="Times"/>
                <a:cs typeface="Times"/>
              </a:rPr>
              <a:t> del 5M. </a:t>
            </a:r>
            <a:endParaRPr lang="it-IT" sz="1400" dirty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endParaRPr lang="it-IT" sz="1400" dirty="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400" dirty="0" smtClean="0">
                <a:latin typeface="Times"/>
                <a:cs typeface="Times"/>
              </a:rPr>
              <a:t>Chiedete ai </a:t>
            </a:r>
            <a:r>
              <a:rPr lang="it-IT" sz="1400" dirty="0">
                <a:latin typeface="Times"/>
                <a:cs typeface="Times"/>
              </a:rPr>
              <a:t>gruppi di </a:t>
            </a:r>
            <a:r>
              <a:rPr lang="it-IT" sz="1500" b="1" dirty="0">
                <a:solidFill>
                  <a:srgbClr val="800000"/>
                </a:solidFill>
                <a:latin typeface="Times"/>
                <a:cs typeface="Times"/>
              </a:rPr>
              <a:t>scegliere uno o più problema / opportunità </a:t>
            </a:r>
            <a:r>
              <a:rPr lang="it-IT" sz="1400" dirty="0" smtClean="0">
                <a:latin typeface="Times"/>
                <a:cs typeface="Times"/>
              </a:rPr>
              <a:t>da </a:t>
            </a:r>
            <a:r>
              <a:rPr lang="it-IT" sz="1400" dirty="0" err="1" smtClean="0">
                <a:latin typeface="Times"/>
                <a:cs typeface="Times"/>
              </a:rPr>
              <a:t>sottopotte</a:t>
            </a:r>
            <a:r>
              <a:rPr lang="it-IT" sz="1400" dirty="0" smtClean="0">
                <a:latin typeface="Times"/>
                <a:cs typeface="Times"/>
              </a:rPr>
              <a:t> al </a:t>
            </a:r>
            <a:r>
              <a:rPr lang="it-IT" sz="1500" b="1" dirty="0" err="1">
                <a:solidFill>
                  <a:srgbClr val="800000"/>
                </a:solidFill>
                <a:latin typeface="Times"/>
                <a:cs typeface="Times"/>
              </a:rPr>
              <a:t>root</a:t>
            </a:r>
            <a:r>
              <a:rPr lang="it-IT" sz="1500" b="1" dirty="0">
                <a:solidFill>
                  <a:srgbClr val="800000"/>
                </a:solidFill>
                <a:latin typeface="Times"/>
                <a:cs typeface="Times"/>
              </a:rPr>
              <a:t> cause </a:t>
            </a:r>
            <a:r>
              <a:rPr lang="it-IT" sz="1500" b="1" dirty="0" err="1">
                <a:solidFill>
                  <a:srgbClr val="800000"/>
                </a:solidFill>
                <a:latin typeface="Times"/>
                <a:cs typeface="Times"/>
              </a:rPr>
              <a:t>analysis</a:t>
            </a:r>
            <a:r>
              <a:rPr lang="it-IT" sz="1500" b="1" dirty="0">
                <a:solidFill>
                  <a:srgbClr val="800000"/>
                </a:solidFill>
                <a:latin typeface="Times"/>
                <a:cs typeface="Times"/>
              </a:rPr>
              <a:t>. </a:t>
            </a:r>
            <a:r>
              <a:rPr lang="it-IT" sz="1400" dirty="0">
                <a:latin typeface="Times"/>
                <a:cs typeface="Times"/>
              </a:rPr>
              <a:t>Possono </a:t>
            </a:r>
            <a:r>
              <a:rPr lang="it-IT" sz="1400" dirty="0" smtClean="0">
                <a:latin typeface="Times"/>
                <a:cs typeface="Times"/>
              </a:rPr>
              <a:t>essere già </a:t>
            </a:r>
            <a:r>
              <a:rPr lang="it-IT" sz="1400" dirty="0">
                <a:latin typeface="Times"/>
                <a:cs typeface="Times"/>
              </a:rPr>
              <a:t>stati selezionati in </a:t>
            </a:r>
            <a:r>
              <a:rPr lang="it-IT" sz="1500" b="1" dirty="0">
                <a:solidFill>
                  <a:srgbClr val="800000"/>
                </a:solidFill>
                <a:latin typeface="Times"/>
                <a:cs typeface="Times"/>
              </a:rPr>
              <a:t>Ideazione Passo 2</a:t>
            </a:r>
            <a:r>
              <a:rPr lang="it-IT" sz="1400" dirty="0">
                <a:latin typeface="Times"/>
                <a:cs typeface="Times"/>
              </a:rPr>
              <a:t>. L'analisi della causa principale conduce all'identificazione </a:t>
            </a:r>
            <a:r>
              <a:rPr lang="it-IT" sz="1400" dirty="0" smtClean="0">
                <a:latin typeface="Times"/>
                <a:cs typeface="Times"/>
              </a:rPr>
              <a:t>dei </a:t>
            </a:r>
            <a:r>
              <a:rPr lang="it-IT" sz="1500" b="1" dirty="0" smtClean="0">
                <a:solidFill>
                  <a:srgbClr val="800000"/>
                </a:solidFill>
                <a:latin typeface="Times"/>
                <a:cs typeface="Times"/>
              </a:rPr>
              <a:t>p</a:t>
            </a:r>
            <a:r>
              <a:rPr lang="it-IT" sz="1500" b="1" dirty="0">
                <a:solidFill>
                  <a:srgbClr val="800000"/>
                </a:solidFill>
                <a:latin typeface="Times"/>
                <a:cs typeface="Times"/>
              </a:rPr>
              <a:t>roblemi critici e fondamentali da affrontare per raggiungere una soluzione. </a:t>
            </a:r>
            <a:r>
              <a:rPr lang="it-IT" sz="1400" dirty="0">
                <a:latin typeface="Times"/>
                <a:cs typeface="Times"/>
              </a:rPr>
              <a:t>Si tratta di un passaggio </a:t>
            </a:r>
            <a:r>
              <a:rPr lang="it-IT" sz="1400" dirty="0" smtClean="0">
                <a:latin typeface="Times"/>
                <a:cs typeface="Times"/>
              </a:rPr>
              <a:t>di transizione verso il processo </a:t>
            </a:r>
            <a:r>
              <a:rPr lang="it-IT" sz="1400" dirty="0">
                <a:latin typeface="Times"/>
                <a:cs typeface="Times"/>
              </a:rPr>
              <a:t>di soluzione, qualcuno potrebbe dire </a:t>
            </a:r>
            <a:r>
              <a:rPr lang="it-IT" sz="1400" dirty="0" smtClean="0">
                <a:latin typeface="Times"/>
                <a:cs typeface="Times"/>
              </a:rPr>
              <a:t>“la </a:t>
            </a:r>
            <a:r>
              <a:rPr lang="it-IT" sz="1400" dirty="0">
                <a:latin typeface="Times"/>
                <a:cs typeface="Times"/>
              </a:rPr>
              <a:t>metà della </a:t>
            </a:r>
            <a:r>
              <a:rPr lang="it-IT" sz="1400" dirty="0" smtClean="0">
                <a:latin typeface="Times"/>
                <a:cs typeface="Times"/>
              </a:rPr>
              <a:t>soluzione”.</a:t>
            </a:r>
            <a:endParaRPr lang="it-IT" sz="1400" dirty="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endParaRPr lang="it-IT" sz="1400" dirty="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400" dirty="0" smtClean="0">
                <a:latin typeface="Times"/>
                <a:cs typeface="Times"/>
              </a:rPr>
              <a:t>Chiedete </a:t>
            </a:r>
            <a:r>
              <a:rPr lang="it-IT" sz="1400" dirty="0">
                <a:latin typeface="Times"/>
                <a:cs typeface="Times"/>
              </a:rPr>
              <a:t>ai partecipanti al </a:t>
            </a:r>
            <a:r>
              <a:rPr lang="it-IT" sz="1400" dirty="0" smtClean="0">
                <a:latin typeface="Times"/>
                <a:cs typeface="Times"/>
              </a:rPr>
              <a:t>gruppo/i di iniziare </a:t>
            </a:r>
            <a:r>
              <a:rPr lang="it-IT" sz="1400" dirty="0">
                <a:latin typeface="Times"/>
                <a:cs typeface="Times"/>
              </a:rPr>
              <a:t>una discussione sugli approcci </a:t>
            </a:r>
            <a:r>
              <a:rPr lang="it-IT" sz="1400" dirty="0" smtClean="0">
                <a:latin typeface="Times"/>
                <a:cs typeface="Times"/>
              </a:rPr>
              <a:t>che </a:t>
            </a:r>
            <a:r>
              <a:rPr lang="it-IT" sz="1400" dirty="0" smtClean="0">
                <a:latin typeface="Times"/>
                <a:cs typeface="Times"/>
              </a:rPr>
              <a:t>userebbero </a:t>
            </a:r>
            <a:r>
              <a:rPr lang="it-IT" sz="1400" dirty="0">
                <a:latin typeface="Times"/>
                <a:cs typeface="Times"/>
              </a:rPr>
              <a:t>per trovare le cause alla radice del problema </a:t>
            </a:r>
            <a:r>
              <a:rPr lang="it-IT" sz="1400" dirty="0" smtClean="0">
                <a:latin typeface="Times"/>
                <a:cs typeface="Times"/>
              </a:rPr>
              <a:t>prescelto.</a:t>
            </a:r>
          </a:p>
          <a:p>
            <a:pPr marL="342900" indent="-342900">
              <a:buAutoNum type="arabicParenBoth"/>
            </a:pPr>
            <a:endParaRPr lang="it-IT" sz="1400" dirty="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400" dirty="0" smtClean="0">
                <a:latin typeface="Times"/>
                <a:cs typeface="Times"/>
              </a:rPr>
              <a:t>Chiedete </a:t>
            </a:r>
            <a:r>
              <a:rPr lang="it-IT" sz="1400" dirty="0">
                <a:latin typeface="Times"/>
                <a:cs typeface="Times"/>
              </a:rPr>
              <a:t>ai gruppi di applicare </a:t>
            </a:r>
            <a:r>
              <a:rPr lang="it-IT" sz="1400" dirty="0" smtClean="0">
                <a:latin typeface="Times"/>
                <a:cs typeface="Times"/>
              </a:rPr>
              <a:t>i propri approcci </a:t>
            </a:r>
            <a:r>
              <a:rPr lang="it-IT" sz="1400" dirty="0">
                <a:latin typeface="Times"/>
                <a:cs typeface="Times"/>
              </a:rPr>
              <a:t>e vedere se sono efficaci </a:t>
            </a:r>
            <a:r>
              <a:rPr lang="it-IT" sz="1400" dirty="0" smtClean="0">
                <a:latin typeface="Times"/>
                <a:cs typeface="Times"/>
              </a:rPr>
              <a:t>per identificare </a:t>
            </a:r>
            <a:r>
              <a:rPr lang="it-IT" sz="1400" dirty="0">
                <a:latin typeface="Times"/>
                <a:cs typeface="Times"/>
              </a:rPr>
              <a:t>la causa principale </a:t>
            </a:r>
            <a:r>
              <a:rPr lang="it-IT" sz="1400" dirty="0" smtClean="0">
                <a:latin typeface="Times"/>
                <a:cs typeface="Times"/>
              </a:rPr>
              <a:t>dei </a:t>
            </a:r>
            <a:r>
              <a:rPr lang="it-IT" sz="1400" dirty="0" smtClean="0">
                <a:latin typeface="Times"/>
                <a:cs typeface="Times"/>
              </a:rPr>
              <a:t>problemi che hanno selezionato.</a:t>
            </a:r>
            <a:endParaRPr lang="it-IT" sz="1400" dirty="0" smtClean="0">
              <a:latin typeface="Times"/>
              <a:cs typeface="Times"/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762000" y="1052736"/>
            <a:ext cx="7543800" cy="1152128"/>
          </a:xfrm>
          <a:prstGeom prst="round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300" dirty="0" smtClean="0">
                <a:latin typeface="Times"/>
                <a:cs typeface="Times"/>
              </a:rPr>
              <a:t>Questi sono solo suggerimenti, ogni gruppo di studenti può sperimentare liberamente l’uso del micro-modulo. Le caratteristiche, il numero e l’ordine con cui vengono usati gli elementi del micro-modulo possono essere scelti a piacimento. Inoltre, a seconda della strategia di apprendimento, alcuni elementi possono essere aggiunti o eliminati. Per questa ragione, infatti, i micro-moduli possono essere copiati e modificati.</a:t>
            </a:r>
            <a:endParaRPr lang="it-IT" sz="1300" dirty="0">
              <a:latin typeface="Times"/>
              <a:cs typeface="Times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762000" y="2286000"/>
            <a:ext cx="7543800" cy="4114800"/>
          </a:xfrm>
          <a:prstGeom prst="roundRect">
            <a:avLst/>
          </a:prstGeom>
          <a:noFill/>
          <a:ln w="1270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39686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05000" y="457200"/>
            <a:ext cx="4796753" cy="533400"/>
          </a:xfrm>
        </p:spPr>
        <p:txBody>
          <a:bodyPr>
            <a:normAutofit/>
          </a:bodyPr>
          <a:lstStyle/>
          <a:p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Suggerimenti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Didattici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(1a)</a:t>
            </a:r>
            <a:endParaRPr lang="en-GB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90600" y="1533267"/>
            <a:ext cx="7391400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UcParenBoth"/>
            </a:pPr>
            <a:r>
              <a:rPr lang="en-GB" sz="1500" b="1" dirty="0" err="1" smtClean="0">
                <a:latin typeface="Times"/>
                <a:cs typeface="Times"/>
              </a:rPr>
              <a:t>Continuazione</a:t>
            </a:r>
            <a:endParaRPr lang="en-GB" sz="1500" b="1" dirty="0" smtClean="0">
              <a:latin typeface="Times"/>
              <a:cs typeface="Times"/>
            </a:endParaRPr>
          </a:p>
          <a:p>
            <a:pPr marL="400050" indent="-400050">
              <a:buAutoNum type="romanUcParenBoth"/>
            </a:pPr>
            <a:endParaRPr lang="en-GB" sz="1400" dirty="0" smtClean="0">
              <a:latin typeface="Times"/>
              <a:cs typeface="Times"/>
            </a:endParaRPr>
          </a:p>
          <a:p>
            <a:pPr marL="342900" indent="-342900">
              <a:buFontTx/>
              <a:buAutoNum type="arabicParenBoth" startAt="5"/>
            </a:pPr>
            <a:r>
              <a:rPr lang="it-IT" sz="1400" dirty="0">
                <a:latin typeface="Times"/>
                <a:cs typeface="Times"/>
              </a:rPr>
              <a:t>Tutti i gruppi si riuniscono e ogni gruppo presenta i propri risultati agli </a:t>
            </a:r>
            <a:r>
              <a:rPr lang="it-IT" sz="1400" dirty="0" smtClean="0">
                <a:latin typeface="Times"/>
                <a:cs typeface="Times"/>
              </a:rPr>
              <a:t>altri, </a:t>
            </a:r>
            <a:r>
              <a:rPr lang="it-IT" sz="1400" dirty="0">
                <a:latin typeface="Times"/>
                <a:cs typeface="Times"/>
              </a:rPr>
              <a:t>spiegando le ragioni della loro </a:t>
            </a:r>
            <a:r>
              <a:rPr lang="it-IT" sz="1400" b="1" dirty="0">
                <a:solidFill>
                  <a:srgbClr val="800000"/>
                </a:solidFill>
                <a:latin typeface="Times"/>
                <a:cs typeface="Times"/>
              </a:rPr>
              <a:t>scelta di approccio per l'analisi delle cause profonde e dei risultati </a:t>
            </a:r>
            <a:r>
              <a:rPr lang="it-IT" sz="1400" b="1" dirty="0" smtClean="0">
                <a:solidFill>
                  <a:srgbClr val="800000"/>
                </a:solidFill>
                <a:latin typeface="Times"/>
                <a:cs typeface="Times"/>
              </a:rPr>
              <a:t>raggiunti.</a:t>
            </a:r>
            <a:endParaRPr lang="en-GB" sz="1400" dirty="0">
              <a:latin typeface="Times"/>
              <a:cs typeface="Times"/>
            </a:endParaRPr>
          </a:p>
          <a:p>
            <a:pPr marL="342900" indent="-342900">
              <a:buFontTx/>
              <a:buAutoNum type="arabicParenBoth" startAt="5"/>
            </a:pPr>
            <a:endParaRPr lang="en-GB" sz="1400" dirty="0" smtClean="0">
              <a:latin typeface="Times"/>
              <a:cs typeface="Times"/>
            </a:endParaRPr>
          </a:p>
          <a:p>
            <a:pPr marL="342900" indent="-342900">
              <a:buFontTx/>
              <a:buAutoNum type="arabicParenBoth" startAt="5"/>
            </a:pPr>
            <a:r>
              <a:rPr lang="it-IT" sz="1400" dirty="0">
                <a:latin typeface="Times"/>
                <a:cs typeface="Times"/>
              </a:rPr>
              <a:t>Introdurre l'intero micro</a:t>
            </a:r>
            <a:r>
              <a:rPr lang="it-IT" sz="1400" dirty="0" smtClean="0">
                <a:latin typeface="Times"/>
                <a:cs typeface="Times"/>
              </a:rPr>
              <a:t>-modulo “Definizione e Analisi della Causa Radice del Problema" </a:t>
            </a:r>
            <a:r>
              <a:rPr lang="it-IT" sz="1400" dirty="0">
                <a:latin typeface="Times"/>
                <a:cs typeface="Times"/>
              </a:rPr>
              <a:t>ai </a:t>
            </a:r>
            <a:r>
              <a:rPr lang="it-IT" sz="1400" dirty="0" smtClean="0">
                <a:latin typeface="Times"/>
                <a:cs typeface="Times"/>
              </a:rPr>
              <a:t>partecipanti, </a:t>
            </a:r>
            <a:r>
              <a:rPr lang="it-IT" sz="1400" dirty="0">
                <a:latin typeface="Times"/>
                <a:cs typeface="Times"/>
              </a:rPr>
              <a:t>spiegando la sua organizzazione e il </a:t>
            </a:r>
            <a:r>
              <a:rPr lang="it-IT" sz="1400" dirty="0" smtClean="0">
                <a:latin typeface="Times"/>
                <a:cs typeface="Times"/>
              </a:rPr>
              <a:t>contenuto, </a:t>
            </a:r>
            <a:r>
              <a:rPr lang="it-IT" sz="1400" dirty="0">
                <a:latin typeface="Times"/>
                <a:cs typeface="Times"/>
              </a:rPr>
              <a:t>così come </a:t>
            </a:r>
            <a:r>
              <a:rPr lang="it-IT" sz="1400" dirty="0" smtClean="0">
                <a:latin typeface="Times"/>
                <a:cs typeface="Times"/>
              </a:rPr>
              <a:t>la sua intenzione di didattica multimediale, </a:t>
            </a:r>
            <a:r>
              <a:rPr lang="it-IT" sz="1400" dirty="0">
                <a:latin typeface="Times"/>
                <a:cs typeface="Times"/>
              </a:rPr>
              <a:t>multi-</a:t>
            </a:r>
            <a:r>
              <a:rPr lang="it-IT" sz="1400" dirty="0" smtClean="0">
                <a:latin typeface="Times"/>
                <a:cs typeface="Times"/>
              </a:rPr>
              <a:t>dimensionale, </a:t>
            </a:r>
            <a:r>
              <a:rPr lang="it-IT" sz="1400" dirty="0">
                <a:latin typeface="Times"/>
                <a:cs typeface="Times"/>
              </a:rPr>
              <a:t>multi</a:t>
            </a:r>
            <a:r>
              <a:rPr lang="it-IT" sz="1400" dirty="0" smtClean="0">
                <a:latin typeface="Times"/>
                <a:cs typeface="Times"/>
              </a:rPr>
              <a:t>-ruolo.</a:t>
            </a:r>
          </a:p>
          <a:p>
            <a:pPr marL="342900" indent="-342900">
              <a:buFontTx/>
              <a:buAutoNum type="arabicParenBoth" startAt="5"/>
            </a:pPr>
            <a:endParaRPr lang="en-GB" sz="1400" dirty="0" smtClean="0">
              <a:latin typeface="Times"/>
              <a:cs typeface="Times"/>
            </a:endParaRPr>
          </a:p>
          <a:p>
            <a:pPr marL="342900" indent="-342900">
              <a:buFontTx/>
              <a:buAutoNum type="arabicParenBoth" startAt="5"/>
            </a:pPr>
            <a:r>
              <a:rPr lang="it-IT" sz="1400" dirty="0" smtClean="0">
                <a:latin typeface="Times"/>
                <a:cs typeface="Times"/>
              </a:rPr>
              <a:t>Chiedete </a:t>
            </a:r>
            <a:r>
              <a:rPr lang="it-IT" sz="1400" dirty="0">
                <a:latin typeface="Times"/>
                <a:cs typeface="Times"/>
              </a:rPr>
              <a:t>ai partecipanti </a:t>
            </a:r>
            <a:r>
              <a:rPr lang="it-IT" sz="1400" dirty="0" smtClean="0">
                <a:latin typeface="Times"/>
                <a:cs typeface="Times"/>
              </a:rPr>
              <a:t>di esplorare </a:t>
            </a:r>
            <a:r>
              <a:rPr lang="it-IT" sz="1400" dirty="0">
                <a:latin typeface="Times"/>
                <a:cs typeface="Times"/>
              </a:rPr>
              <a:t>la ricerca </a:t>
            </a:r>
            <a:r>
              <a:rPr lang="it-IT" sz="1400" dirty="0" smtClean="0">
                <a:latin typeface="Times"/>
                <a:cs typeface="Times"/>
              </a:rPr>
              <a:t>nel micro </a:t>
            </a:r>
            <a:r>
              <a:rPr lang="it-IT" sz="1400" dirty="0">
                <a:latin typeface="Times"/>
                <a:cs typeface="Times"/>
              </a:rPr>
              <a:t>- </a:t>
            </a:r>
            <a:r>
              <a:rPr lang="it-IT" sz="1400" dirty="0" smtClean="0">
                <a:latin typeface="Times"/>
                <a:cs typeface="Times"/>
              </a:rPr>
              <a:t>modulo, </a:t>
            </a:r>
            <a:r>
              <a:rPr lang="it-IT" sz="1400" dirty="0">
                <a:latin typeface="Times"/>
                <a:cs typeface="Times"/>
              </a:rPr>
              <a:t>concentrando la loro </a:t>
            </a:r>
            <a:r>
              <a:rPr lang="it-IT" sz="1400" dirty="0" smtClean="0">
                <a:latin typeface="Times"/>
                <a:cs typeface="Times"/>
              </a:rPr>
              <a:t>attenzione, confrontandosi (anche </a:t>
            </a:r>
            <a:r>
              <a:rPr lang="it-IT" sz="1400" dirty="0">
                <a:latin typeface="Times"/>
                <a:cs typeface="Times"/>
              </a:rPr>
              <a:t>con l'approccio che hanno usato in precedenza</a:t>
            </a:r>
            <a:r>
              <a:rPr lang="it-IT" sz="1400" dirty="0" smtClean="0">
                <a:latin typeface="Times"/>
                <a:cs typeface="Times"/>
              </a:rPr>
              <a:t>), </a:t>
            </a:r>
            <a:r>
              <a:rPr lang="it-IT" sz="1400" dirty="0">
                <a:latin typeface="Times"/>
                <a:cs typeface="Times"/>
              </a:rPr>
              <a:t>riflettendo e individuando quegli approcci che pensano possa essere il più efficace nel trovare la causa principale </a:t>
            </a:r>
            <a:r>
              <a:rPr lang="it-IT" sz="1400" dirty="0" smtClean="0">
                <a:latin typeface="Times"/>
                <a:cs typeface="Times"/>
              </a:rPr>
              <a:t>dei </a:t>
            </a:r>
            <a:r>
              <a:rPr lang="it-IT" sz="1400" dirty="0">
                <a:latin typeface="Times"/>
                <a:cs typeface="Times"/>
              </a:rPr>
              <a:t>loro problemi selezionati</a:t>
            </a:r>
            <a:r>
              <a:rPr lang="it-IT" sz="1400" dirty="0" smtClean="0">
                <a:latin typeface="Times"/>
                <a:cs typeface="Times"/>
              </a:rPr>
              <a:t>.</a:t>
            </a:r>
          </a:p>
          <a:p>
            <a:pPr marL="342900" indent="-342900">
              <a:buFontTx/>
              <a:buAutoNum type="arabicParenBoth" startAt="5"/>
            </a:pPr>
            <a:endParaRPr lang="en-GB" sz="1400" dirty="0" smtClean="0">
              <a:latin typeface="Times"/>
              <a:cs typeface="Times"/>
            </a:endParaRPr>
          </a:p>
          <a:p>
            <a:pPr marL="342900" indent="-342900">
              <a:buFontTx/>
              <a:buAutoNum type="arabicParenBoth" startAt="5"/>
            </a:pPr>
            <a:r>
              <a:rPr lang="it-IT" sz="1400" dirty="0" smtClean="0">
                <a:latin typeface="Times"/>
                <a:cs typeface="Times"/>
              </a:rPr>
              <a:t>Chiedete </a:t>
            </a:r>
            <a:r>
              <a:rPr lang="it-IT" sz="1400" dirty="0">
                <a:latin typeface="Times"/>
                <a:cs typeface="Times"/>
              </a:rPr>
              <a:t>ai gruppi di applicare </a:t>
            </a:r>
            <a:r>
              <a:rPr lang="it-IT" sz="1400" dirty="0" smtClean="0">
                <a:latin typeface="Times"/>
                <a:cs typeface="Times"/>
              </a:rPr>
              <a:t>il nuovo approccio scelto, </a:t>
            </a:r>
            <a:r>
              <a:rPr lang="it-IT" sz="1400" dirty="0">
                <a:latin typeface="Times"/>
                <a:cs typeface="Times"/>
              </a:rPr>
              <a:t>identificare </a:t>
            </a:r>
            <a:r>
              <a:rPr lang="it-IT" sz="1400" dirty="0" smtClean="0">
                <a:latin typeface="Times"/>
                <a:cs typeface="Times"/>
              </a:rPr>
              <a:t>la/e causa/e principale/i </a:t>
            </a:r>
            <a:r>
              <a:rPr lang="it-IT" sz="1400" dirty="0">
                <a:latin typeface="Times"/>
                <a:cs typeface="Times"/>
              </a:rPr>
              <a:t>dei loro problemi selezionati e confrontare </a:t>
            </a:r>
            <a:r>
              <a:rPr lang="it-IT" sz="1400" dirty="0" smtClean="0">
                <a:latin typeface="Times"/>
                <a:cs typeface="Times"/>
              </a:rPr>
              <a:t>il </a:t>
            </a:r>
            <a:r>
              <a:rPr lang="it-IT" sz="1400" dirty="0">
                <a:latin typeface="Times"/>
                <a:cs typeface="Times"/>
              </a:rPr>
              <a:t>risultato </a:t>
            </a:r>
            <a:r>
              <a:rPr lang="it-IT" sz="1400" dirty="0" smtClean="0">
                <a:latin typeface="Times"/>
                <a:cs typeface="Times"/>
              </a:rPr>
              <a:t>con quello ottenuto </a:t>
            </a:r>
            <a:r>
              <a:rPr lang="it-IT" sz="1400" dirty="0">
                <a:latin typeface="Times"/>
                <a:cs typeface="Times"/>
              </a:rPr>
              <a:t>in precedenza con i propri </a:t>
            </a:r>
            <a:r>
              <a:rPr lang="it-IT" sz="1400" dirty="0" smtClean="0">
                <a:latin typeface="Times"/>
                <a:cs typeface="Times"/>
              </a:rPr>
              <a:t>metodi.</a:t>
            </a:r>
          </a:p>
          <a:p>
            <a:pPr marL="342900" indent="-342900">
              <a:buFontTx/>
              <a:buAutoNum type="arabicParenBoth" startAt="5"/>
            </a:pPr>
            <a:endParaRPr lang="en-GB" sz="1400" dirty="0" smtClean="0">
              <a:latin typeface="Times"/>
              <a:cs typeface="Times"/>
            </a:endParaRPr>
          </a:p>
          <a:p>
            <a:pPr marL="342900" indent="-342900">
              <a:buAutoNum type="arabicParenBoth" startAt="5"/>
            </a:pPr>
            <a:r>
              <a:rPr lang="en-GB" sz="1400" dirty="0" smtClean="0">
                <a:latin typeface="Times"/>
                <a:cs typeface="Times"/>
              </a:rPr>
              <a:t> </a:t>
            </a:r>
            <a:r>
              <a:rPr lang="it-IT" sz="1400" dirty="0">
                <a:latin typeface="Times"/>
                <a:cs typeface="Times"/>
              </a:rPr>
              <a:t> I gruppi si riuniscono per presentare gli uni agli altri i nuovi </a:t>
            </a:r>
            <a:r>
              <a:rPr lang="it-IT" sz="1400" dirty="0" smtClean="0">
                <a:latin typeface="Times"/>
                <a:cs typeface="Times"/>
              </a:rPr>
              <a:t>risultati, </a:t>
            </a:r>
            <a:r>
              <a:rPr lang="it-IT" sz="1400" dirty="0">
                <a:latin typeface="Times"/>
                <a:cs typeface="Times"/>
              </a:rPr>
              <a:t>spiegando il processo </a:t>
            </a:r>
            <a:r>
              <a:rPr lang="it-IT" sz="1400" dirty="0" smtClean="0">
                <a:latin typeface="Times"/>
                <a:cs typeface="Times"/>
              </a:rPr>
              <a:t>seguito, i vantaggi </a:t>
            </a:r>
            <a:r>
              <a:rPr lang="it-IT" sz="1400" dirty="0">
                <a:latin typeface="Times"/>
                <a:cs typeface="Times"/>
              </a:rPr>
              <a:t>, i </a:t>
            </a:r>
            <a:r>
              <a:rPr lang="it-IT" sz="1400" dirty="0" smtClean="0">
                <a:latin typeface="Times"/>
                <a:cs typeface="Times"/>
              </a:rPr>
              <a:t>limiti, </a:t>
            </a:r>
            <a:r>
              <a:rPr lang="it-IT" sz="1400" dirty="0">
                <a:latin typeface="Times"/>
                <a:cs typeface="Times"/>
              </a:rPr>
              <a:t>le difficoltà e le lezioni apprese attraverso </a:t>
            </a:r>
            <a:r>
              <a:rPr lang="it-IT" sz="1400" dirty="0" smtClean="0">
                <a:latin typeface="Times"/>
                <a:cs typeface="Times"/>
              </a:rPr>
              <a:t>l'esperienza.</a:t>
            </a:r>
            <a:endParaRPr lang="en-GB" sz="1400" dirty="0" smtClean="0">
              <a:latin typeface="Times"/>
              <a:cs typeface="Times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762000" y="1340768"/>
            <a:ext cx="7620000" cy="5040560"/>
          </a:xfrm>
          <a:prstGeom prst="roundRect">
            <a:avLst/>
          </a:prstGeom>
          <a:noFill/>
          <a:ln w="1270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057400" y="457200"/>
            <a:ext cx="4796753" cy="457200"/>
          </a:xfrm>
        </p:spPr>
        <p:txBody>
          <a:bodyPr>
            <a:normAutofit/>
          </a:bodyPr>
          <a:lstStyle/>
          <a:p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Suggerimenti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Didattici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(2)</a:t>
            </a:r>
            <a:endParaRPr lang="en-GB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066800" y="980728"/>
            <a:ext cx="7620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Times"/>
                <a:cs typeface="Times"/>
              </a:rPr>
              <a:t>(II) </a:t>
            </a:r>
            <a:r>
              <a:rPr lang="it-IT" sz="1400" b="1" dirty="0">
                <a:latin typeface="Times"/>
                <a:cs typeface="Times"/>
              </a:rPr>
              <a:t>Utilizzare il </a:t>
            </a:r>
            <a:r>
              <a:rPr lang="it-IT" sz="1400" b="1" dirty="0" err="1">
                <a:latin typeface="Times"/>
                <a:cs typeface="Times"/>
              </a:rPr>
              <a:t>micro-modulo</a:t>
            </a:r>
            <a:r>
              <a:rPr lang="it-IT" sz="1400" b="1" dirty="0">
                <a:latin typeface="Times"/>
                <a:cs typeface="Times"/>
              </a:rPr>
              <a:t> </a:t>
            </a:r>
            <a:r>
              <a:rPr lang="it-IT" sz="1400" b="1" dirty="0" smtClean="0">
                <a:latin typeface="Times"/>
                <a:cs typeface="Times"/>
              </a:rPr>
              <a:t>“</a:t>
            </a:r>
            <a:r>
              <a:rPr lang="it-IT" sz="1400" b="1" dirty="0" smtClean="0">
                <a:latin typeface="Times"/>
                <a:cs typeface="Times"/>
              </a:rPr>
              <a:t>Definizione </a:t>
            </a:r>
            <a:r>
              <a:rPr lang="it-IT" sz="1400" b="1" dirty="0" smtClean="0">
                <a:latin typeface="Times"/>
                <a:cs typeface="Times"/>
              </a:rPr>
              <a:t>e Analisi della Causa Radice del Problema (</a:t>
            </a:r>
            <a:r>
              <a:rPr lang="it-IT" sz="1400" b="1" dirty="0" err="1" smtClean="0">
                <a:latin typeface="Times"/>
                <a:cs typeface="Times"/>
              </a:rPr>
              <a:t>Root</a:t>
            </a:r>
            <a:r>
              <a:rPr lang="it-IT" sz="1400" b="1" dirty="0" smtClean="0">
                <a:latin typeface="Times"/>
                <a:cs typeface="Times"/>
              </a:rPr>
              <a:t> </a:t>
            </a:r>
            <a:r>
              <a:rPr lang="it-IT" sz="1400" b="1" dirty="0">
                <a:latin typeface="Times"/>
                <a:cs typeface="Times"/>
              </a:rPr>
              <a:t>Cause </a:t>
            </a:r>
            <a:r>
              <a:rPr lang="it-IT" sz="1400" b="1" dirty="0" err="1" smtClean="0">
                <a:latin typeface="Times"/>
                <a:cs typeface="Times"/>
              </a:rPr>
              <a:t>Analysis</a:t>
            </a:r>
            <a:r>
              <a:rPr lang="it-IT" sz="1400" b="1" dirty="0" smtClean="0">
                <a:latin typeface="Times"/>
                <a:cs typeface="Times"/>
              </a:rPr>
              <a:t>)” </a:t>
            </a:r>
            <a:r>
              <a:rPr lang="it-IT" sz="1400" b="1" dirty="0">
                <a:latin typeface="Times"/>
                <a:cs typeface="Times"/>
              </a:rPr>
              <a:t>per rafforzare e approfondire la comprensione del concetto di </a:t>
            </a:r>
            <a:r>
              <a:rPr lang="it-IT" sz="1400" b="1" dirty="0" smtClean="0">
                <a:latin typeface="Times"/>
                <a:cs typeface="Times"/>
              </a:rPr>
              <a:t>“Definizione </a:t>
            </a:r>
            <a:r>
              <a:rPr lang="it-IT" sz="1400" b="1" dirty="0">
                <a:latin typeface="Times"/>
                <a:cs typeface="Times"/>
              </a:rPr>
              <a:t>e Analisi della Causa Radice del Problema (</a:t>
            </a:r>
            <a:r>
              <a:rPr lang="it-IT" sz="1400" b="1" dirty="0" err="1">
                <a:latin typeface="Times"/>
                <a:cs typeface="Times"/>
              </a:rPr>
              <a:t>Root</a:t>
            </a:r>
            <a:r>
              <a:rPr lang="it-IT" sz="1400" b="1" dirty="0">
                <a:latin typeface="Times"/>
                <a:cs typeface="Times"/>
              </a:rPr>
              <a:t> Cause Analysis</a:t>
            </a:r>
            <a:r>
              <a:rPr lang="it-IT" sz="1400" b="1" dirty="0" smtClean="0">
                <a:latin typeface="Times"/>
                <a:cs typeface="Times"/>
              </a:rPr>
              <a:t>)”.</a:t>
            </a:r>
          </a:p>
          <a:p>
            <a:endParaRPr lang="en-GB" sz="1400" dirty="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300" dirty="0" smtClean="0">
                <a:latin typeface="Times"/>
                <a:cs typeface="Times"/>
              </a:rPr>
              <a:t>Introducete </a:t>
            </a:r>
            <a:r>
              <a:rPr lang="it-IT" sz="1300" dirty="0">
                <a:latin typeface="Times"/>
                <a:cs typeface="Times"/>
              </a:rPr>
              <a:t>il micro-modulo ”Definizione e Analisi della Causa Radice del Problema (</a:t>
            </a:r>
            <a:r>
              <a:rPr lang="it-IT" sz="1300" dirty="0" err="1">
                <a:latin typeface="Times"/>
                <a:cs typeface="Times"/>
              </a:rPr>
              <a:t>Root</a:t>
            </a:r>
            <a:r>
              <a:rPr lang="it-IT" sz="1300" dirty="0">
                <a:latin typeface="Times"/>
                <a:cs typeface="Times"/>
              </a:rPr>
              <a:t> Cause Analysis)"</a:t>
            </a:r>
            <a:r>
              <a:rPr lang="it-IT" sz="1300" dirty="0" smtClean="0">
                <a:latin typeface="Times"/>
                <a:cs typeface="Times"/>
              </a:rPr>
              <a:t> </a:t>
            </a:r>
            <a:r>
              <a:rPr lang="it-IT" sz="1300" dirty="0">
                <a:latin typeface="Times"/>
                <a:cs typeface="Times"/>
              </a:rPr>
              <a:t>ai partecipanti, spiegando </a:t>
            </a:r>
            <a:r>
              <a:rPr lang="it-IT" sz="1300" dirty="0" smtClean="0">
                <a:latin typeface="Times"/>
                <a:cs typeface="Times"/>
              </a:rPr>
              <a:t>la sua intenzione multi-didattica, multi-mediale, </a:t>
            </a:r>
            <a:r>
              <a:rPr lang="it-IT" sz="1300" dirty="0">
                <a:latin typeface="Times"/>
                <a:cs typeface="Times"/>
              </a:rPr>
              <a:t>multi-dimensionale, multi-</a:t>
            </a:r>
            <a:r>
              <a:rPr lang="it-IT" sz="1300" dirty="0" smtClean="0">
                <a:latin typeface="Times"/>
                <a:cs typeface="Times"/>
              </a:rPr>
              <a:t>ruolo. </a:t>
            </a:r>
          </a:p>
          <a:p>
            <a:pPr marL="342900" indent="-342900">
              <a:buAutoNum type="arabicParenBoth"/>
            </a:pPr>
            <a:endParaRPr lang="en-GB" sz="1300" dirty="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300" dirty="0" smtClean="0">
                <a:latin typeface="Times"/>
                <a:cs typeface="Times"/>
              </a:rPr>
              <a:t>Chiedete </a:t>
            </a:r>
            <a:r>
              <a:rPr lang="it-IT" sz="1300" dirty="0">
                <a:latin typeface="Times"/>
                <a:cs typeface="Times"/>
              </a:rPr>
              <a:t>ai partecipanti </a:t>
            </a:r>
            <a:r>
              <a:rPr lang="it-IT" sz="1300" dirty="0" smtClean="0">
                <a:latin typeface="Times"/>
                <a:cs typeface="Times"/>
              </a:rPr>
              <a:t>dei gruppi di </a:t>
            </a:r>
            <a:r>
              <a:rPr lang="it-IT" sz="1300" dirty="0">
                <a:latin typeface="Times"/>
                <a:cs typeface="Times"/>
              </a:rPr>
              <a:t>esplorare </a:t>
            </a:r>
            <a:r>
              <a:rPr lang="it-IT" sz="1300" dirty="0" smtClean="0">
                <a:latin typeface="Times"/>
                <a:cs typeface="Times"/>
              </a:rPr>
              <a:t>il micro</a:t>
            </a:r>
            <a:r>
              <a:rPr lang="it-IT" sz="1300" dirty="0">
                <a:latin typeface="Times"/>
                <a:cs typeface="Times"/>
              </a:rPr>
              <a:t>-modulo, concentrando la loro attenzione e </a:t>
            </a:r>
            <a:r>
              <a:rPr lang="it-IT" sz="1300" dirty="0" smtClean="0">
                <a:latin typeface="Times"/>
                <a:cs typeface="Times"/>
              </a:rPr>
              <a:t>riflettendo </a:t>
            </a:r>
            <a:r>
              <a:rPr lang="it-IT" sz="1300" dirty="0">
                <a:latin typeface="Times"/>
                <a:cs typeface="Times"/>
              </a:rPr>
              <a:t>su quegli approcci </a:t>
            </a:r>
            <a:r>
              <a:rPr lang="it-IT" sz="1300" dirty="0" smtClean="0">
                <a:latin typeface="Times"/>
                <a:cs typeface="Times"/>
              </a:rPr>
              <a:t>ed elementi </a:t>
            </a:r>
            <a:r>
              <a:rPr lang="it-IT" sz="1300" dirty="0">
                <a:latin typeface="Times"/>
                <a:cs typeface="Times"/>
              </a:rPr>
              <a:t>che ritengono più efficaci per rafforzare e approfondire la loro comprensione del concetto di </a:t>
            </a:r>
            <a:r>
              <a:rPr lang="it-IT" sz="1300" dirty="0" smtClean="0">
                <a:latin typeface="Times"/>
                <a:cs typeface="Times"/>
              </a:rPr>
              <a:t>“Definizione </a:t>
            </a:r>
            <a:r>
              <a:rPr lang="it-IT" sz="1300" dirty="0">
                <a:latin typeface="Times"/>
                <a:cs typeface="Times"/>
              </a:rPr>
              <a:t>e Analisi della Causa Radice del Problema (</a:t>
            </a:r>
            <a:r>
              <a:rPr lang="it-IT" sz="1300" dirty="0" err="1">
                <a:latin typeface="Times"/>
                <a:cs typeface="Times"/>
              </a:rPr>
              <a:t>Root</a:t>
            </a:r>
            <a:r>
              <a:rPr lang="it-IT" sz="1300" dirty="0">
                <a:latin typeface="Times"/>
                <a:cs typeface="Times"/>
              </a:rPr>
              <a:t> Cause </a:t>
            </a:r>
            <a:r>
              <a:rPr lang="it-IT" sz="1300" dirty="0" err="1">
                <a:latin typeface="Times"/>
                <a:cs typeface="Times"/>
              </a:rPr>
              <a:t>Analysis</a:t>
            </a:r>
            <a:r>
              <a:rPr lang="it-IT" sz="1300" dirty="0" smtClean="0">
                <a:latin typeface="Times"/>
                <a:cs typeface="Times"/>
              </a:rPr>
              <a:t>)”.</a:t>
            </a:r>
          </a:p>
          <a:p>
            <a:pPr marL="342900" indent="-342900">
              <a:buAutoNum type="arabicParenBoth"/>
            </a:pPr>
            <a:endParaRPr lang="it-IT" sz="1300" dirty="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300" dirty="0" smtClean="0">
                <a:latin typeface="Times"/>
                <a:cs typeface="Times"/>
              </a:rPr>
              <a:t>Ogni </a:t>
            </a:r>
            <a:r>
              <a:rPr lang="it-IT" sz="1300" dirty="0">
                <a:latin typeface="Times"/>
                <a:cs typeface="Times"/>
              </a:rPr>
              <a:t>partecipante racconta </a:t>
            </a:r>
            <a:r>
              <a:rPr lang="it-IT" sz="1300" dirty="0" smtClean="0">
                <a:latin typeface="Times"/>
                <a:cs typeface="Times"/>
              </a:rPr>
              <a:t>al gruppo sulle le prime </a:t>
            </a:r>
            <a:r>
              <a:rPr lang="it-IT" sz="1300" dirty="0">
                <a:latin typeface="Times"/>
                <a:cs typeface="Times"/>
              </a:rPr>
              <a:t>tre scelte di "approcci </a:t>
            </a:r>
            <a:r>
              <a:rPr lang="it-IT" sz="1300" dirty="0" smtClean="0">
                <a:latin typeface="Times"/>
                <a:cs typeface="Times"/>
              </a:rPr>
              <a:t>ed elementi </a:t>
            </a:r>
            <a:r>
              <a:rPr lang="it-IT" sz="1300" dirty="0">
                <a:latin typeface="Times"/>
                <a:cs typeface="Times"/>
              </a:rPr>
              <a:t>più efficaci" e </a:t>
            </a:r>
            <a:r>
              <a:rPr lang="it-IT" sz="1300" dirty="0" smtClean="0">
                <a:latin typeface="Times"/>
                <a:cs typeface="Times"/>
              </a:rPr>
              <a:t>spiega </a:t>
            </a:r>
            <a:r>
              <a:rPr lang="it-IT" sz="1300" dirty="0">
                <a:latin typeface="Times"/>
                <a:cs typeface="Times"/>
              </a:rPr>
              <a:t>i motivi </a:t>
            </a:r>
            <a:r>
              <a:rPr lang="it-IT" sz="1300" dirty="0" smtClean="0">
                <a:latin typeface="Times"/>
                <a:cs typeface="Times"/>
              </a:rPr>
              <a:t>per cui li </a:t>
            </a:r>
            <a:r>
              <a:rPr lang="it-IT" sz="1300" dirty="0" smtClean="0">
                <a:latin typeface="Times"/>
                <a:cs typeface="Times"/>
              </a:rPr>
              <a:t>ha </a:t>
            </a:r>
            <a:r>
              <a:rPr lang="it-IT" sz="1300" dirty="0">
                <a:latin typeface="Times"/>
                <a:cs typeface="Times"/>
              </a:rPr>
              <a:t>selezionati. I partecipanti riflettono insieme sulle loro scelte e le loro motivazioni. Se alcuni partecipanti non trovano </a:t>
            </a:r>
            <a:r>
              <a:rPr lang="it-IT" sz="1300" dirty="0" smtClean="0">
                <a:latin typeface="Times"/>
                <a:cs typeface="Times"/>
              </a:rPr>
              <a:t>approcci </a:t>
            </a:r>
            <a:r>
              <a:rPr lang="it-IT" sz="1300" dirty="0" smtClean="0">
                <a:latin typeface="Times"/>
                <a:cs typeface="Times"/>
              </a:rPr>
              <a:t>ed elementi appropriati </a:t>
            </a:r>
            <a:r>
              <a:rPr lang="it-IT" sz="1300" dirty="0">
                <a:latin typeface="Times"/>
                <a:cs typeface="Times"/>
              </a:rPr>
              <a:t>per loro, possono dire perché e, ancor meglio, </a:t>
            </a:r>
            <a:r>
              <a:rPr lang="it-IT" sz="1300" dirty="0" smtClean="0">
                <a:latin typeface="Times"/>
                <a:cs typeface="Times"/>
              </a:rPr>
              <a:t>possono </a:t>
            </a:r>
            <a:r>
              <a:rPr lang="it-IT" sz="1300" dirty="0">
                <a:latin typeface="Times"/>
                <a:cs typeface="Times"/>
              </a:rPr>
              <a:t>trovare nuovi elementi e </a:t>
            </a:r>
            <a:r>
              <a:rPr lang="it-IT" sz="1300" dirty="0" smtClean="0">
                <a:latin typeface="Times"/>
                <a:cs typeface="Times"/>
              </a:rPr>
              <a:t>contribuire </a:t>
            </a:r>
            <a:r>
              <a:rPr lang="it-IT" sz="1300" dirty="0">
                <a:latin typeface="Times"/>
                <a:cs typeface="Times"/>
              </a:rPr>
              <a:t>al micro-</a:t>
            </a:r>
            <a:r>
              <a:rPr lang="it-IT" sz="1300" dirty="0" smtClean="0">
                <a:latin typeface="Times"/>
                <a:cs typeface="Times"/>
              </a:rPr>
              <a:t>modulo.</a:t>
            </a:r>
          </a:p>
          <a:p>
            <a:pPr marL="342900" indent="-342900">
              <a:buAutoNum type="arabicParenBoth"/>
            </a:pPr>
            <a:endParaRPr lang="en-GB" sz="1300" dirty="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300" dirty="0">
                <a:latin typeface="Times"/>
                <a:cs typeface="Times"/>
              </a:rPr>
              <a:t>I gruppi si riuniscono e </a:t>
            </a:r>
            <a:r>
              <a:rPr lang="it-IT" sz="1300" dirty="0" smtClean="0">
                <a:latin typeface="Times"/>
                <a:cs typeface="Times"/>
              </a:rPr>
              <a:t>condividono </a:t>
            </a:r>
            <a:r>
              <a:rPr lang="it-IT" sz="1300" dirty="0">
                <a:latin typeface="Times"/>
                <a:cs typeface="Times"/>
              </a:rPr>
              <a:t>i </a:t>
            </a:r>
            <a:r>
              <a:rPr lang="it-IT" sz="1300" dirty="0" smtClean="0">
                <a:latin typeface="Times"/>
                <a:cs typeface="Times"/>
              </a:rPr>
              <a:t>risultati </a:t>
            </a:r>
            <a:r>
              <a:rPr lang="it-IT" sz="1300" dirty="0">
                <a:latin typeface="Times"/>
                <a:cs typeface="Times"/>
              </a:rPr>
              <a:t>selezionando e presentando tre scelte di "approcci </a:t>
            </a:r>
            <a:r>
              <a:rPr lang="it-IT" sz="1300" dirty="0" smtClean="0">
                <a:latin typeface="Times"/>
                <a:cs typeface="Times"/>
              </a:rPr>
              <a:t>ed elementi </a:t>
            </a:r>
            <a:r>
              <a:rPr lang="it-IT" sz="1300" dirty="0">
                <a:latin typeface="Times"/>
                <a:cs typeface="Times"/>
              </a:rPr>
              <a:t>più efficaci" per gruppo, insieme </a:t>
            </a:r>
            <a:r>
              <a:rPr lang="it-IT" sz="1300" dirty="0" smtClean="0">
                <a:latin typeface="Times"/>
                <a:cs typeface="Times"/>
              </a:rPr>
              <a:t>alle </a:t>
            </a:r>
            <a:r>
              <a:rPr lang="it-IT" sz="1300" dirty="0">
                <a:latin typeface="Times"/>
                <a:cs typeface="Times"/>
              </a:rPr>
              <a:t>loro conclusioni sul perché persone diverse possono avere </a:t>
            </a:r>
            <a:r>
              <a:rPr lang="it-IT" sz="1300" dirty="0" smtClean="0">
                <a:latin typeface="Times"/>
                <a:cs typeface="Times"/>
              </a:rPr>
              <a:t>preferenze diverse in </a:t>
            </a:r>
            <a:r>
              <a:rPr lang="it-IT" sz="1300" dirty="0">
                <a:latin typeface="Times"/>
                <a:cs typeface="Times"/>
              </a:rPr>
              <a:t>materia di approcci, elementi e modalità di </a:t>
            </a:r>
            <a:r>
              <a:rPr lang="it-IT" sz="1300" dirty="0" smtClean="0">
                <a:latin typeface="Times"/>
                <a:cs typeface="Times"/>
              </a:rPr>
              <a:t>apprendimento.</a:t>
            </a:r>
          </a:p>
          <a:p>
            <a:pPr marL="342900" indent="-342900">
              <a:buAutoNum type="arabicParenBoth"/>
            </a:pPr>
            <a:endParaRPr lang="en-GB" sz="1300" dirty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en-GB" sz="1300" dirty="0" smtClean="0">
                <a:latin typeface="Times"/>
                <a:cs typeface="Times"/>
              </a:rPr>
              <a:t>I </a:t>
            </a:r>
            <a:r>
              <a:rPr lang="en-GB" sz="1300" dirty="0" err="1" smtClean="0">
                <a:latin typeface="Times"/>
                <a:cs typeface="Times"/>
              </a:rPr>
              <a:t>partecipanti</a:t>
            </a:r>
            <a:r>
              <a:rPr lang="en-GB" sz="1300" dirty="0" smtClean="0">
                <a:latin typeface="Times"/>
                <a:cs typeface="Times"/>
              </a:rPr>
              <a:t> </a:t>
            </a:r>
            <a:r>
              <a:rPr lang="en-GB" sz="1300" dirty="0" err="1" smtClean="0">
                <a:latin typeface="Times"/>
                <a:cs typeface="Times"/>
              </a:rPr>
              <a:t>compilano</a:t>
            </a:r>
            <a:r>
              <a:rPr lang="en-GB" sz="1300" dirty="0" smtClean="0">
                <a:latin typeface="Times"/>
                <a:cs typeface="Times"/>
              </a:rPr>
              <a:t> </a:t>
            </a:r>
            <a:r>
              <a:rPr lang="en-GB" sz="1300" dirty="0" err="1" smtClean="0">
                <a:latin typeface="Times"/>
                <a:cs typeface="Times"/>
              </a:rPr>
              <a:t>il</a:t>
            </a:r>
            <a:r>
              <a:rPr lang="en-GB" sz="1300" dirty="0" smtClean="0">
                <a:latin typeface="Times"/>
                <a:cs typeface="Times"/>
              </a:rPr>
              <a:t> </a:t>
            </a:r>
            <a:r>
              <a:rPr lang="en-GB" sz="1300" dirty="0" err="1" smtClean="0">
                <a:latin typeface="Times"/>
                <a:cs typeface="Times"/>
              </a:rPr>
              <a:t>breve</a:t>
            </a:r>
            <a:r>
              <a:rPr lang="en-GB" sz="1300" dirty="0" smtClean="0">
                <a:latin typeface="Times"/>
                <a:cs typeface="Times"/>
              </a:rPr>
              <a:t> </a:t>
            </a:r>
            <a:r>
              <a:rPr lang="en-GB" sz="1300" dirty="0" err="1" smtClean="0">
                <a:latin typeface="Times"/>
                <a:cs typeface="Times"/>
              </a:rPr>
              <a:t>questionario</a:t>
            </a:r>
            <a:r>
              <a:rPr lang="en-GB" sz="1300" dirty="0" smtClean="0">
                <a:latin typeface="Times"/>
                <a:cs typeface="Times"/>
              </a:rPr>
              <a:t> </a:t>
            </a:r>
            <a:r>
              <a:rPr lang="en-GB" sz="1300" dirty="0" err="1" smtClean="0">
                <a:latin typeface="Times"/>
                <a:cs typeface="Times"/>
              </a:rPr>
              <a:t>sulle</a:t>
            </a:r>
            <a:r>
              <a:rPr lang="en-GB" sz="1300" dirty="0" smtClean="0">
                <a:latin typeface="Times"/>
                <a:cs typeface="Times"/>
              </a:rPr>
              <a:t> </a:t>
            </a:r>
            <a:r>
              <a:rPr lang="en-GB" sz="1300" dirty="0" err="1" smtClean="0">
                <a:latin typeface="Times"/>
                <a:cs typeface="Times"/>
              </a:rPr>
              <a:t>loro</a:t>
            </a:r>
            <a:r>
              <a:rPr lang="en-GB" sz="1300" dirty="0" smtClean="0">
                <a:latin typeface="Times"/>
                <a:cs typeface="Times"/>
              </a:rPr>
              <a:t> </a:t>
            </a:r>
            <a:r>
              <a:rPr lang="en-GB" sz="1300" dirty="0" err="1" smtClean="0">
                <a:latin typeface="Times"/>
                <a:cs typeface="Times"/>
              </a:rPr>
              <a:t>preferenze</a:t>
            </a:r>
            <a:r>
              <a:rPr lang="en-GB" sz="1300" dirty="0" smtClean="0">
                <a:latin typeface="Times"/>
                <a:cs typeface="Times"/>
              </a:rPr>
              <a:t> </a:t>
            </a:r>
            <a:r>
              <a:rPr lang="en-GB" sz="1300" dirty="0" err="1" smtClean="0">
                <a:latin typeface="Times"/>
                <a:cs typeface="Times"/>
              </a:rPr>
              <a:t>riguardo</a:t>
            </a:r>
            <a:r>
              <a:rPr lang="en-GB" sz="1300" dirty="0" smtClean="0">
                <a:latin typeface="Times"/>
                <a:cs typeface="Times"/>
              </a:rPr>
              <a:t> </a:t>
            </a:r>
            <a:r>
              <a:rPr lang="en-GB" sz="1300" dirty="0" err="1" smtClean="0">
                <a:latin typeface="Times"/>
                <a:cs typeface="Times"/>
              </a:rPr>
              <a:t>gli</a:t>
            </a:r>
            <a:r>
              <a:rPr lang="en-GB" sz="1300" dirty="0" smtClean="0">
                <a:latin typeface="Times"/>
                <a:cs typeface="Times"/>
              </a:rPr>
              <a:t> </a:t>
            </a:r>
            <a:r>
              <a:rPr lang="en-GB" sz="1300" dirty="0" err="1" smtClean="0">
                <a:latin typeface="Times"/>
                <a:cs typeface="Times"/>
              </a:rPr>
              <a:t>approcci</a:t>
            </a:r>
            <a:r>
              <a:rPr lang="en-GB" sz="1300" dirty="0" smtClean="0">
                <a:latin typeface="Times"/>
                <a:cs typeface="Times"/>
              </a:rPr>
              <a:t> </a:t>
            </a:r>
            <a:r>
              <a:rPr lang="en-GB" sz="1300" dirty="0" err="1" smtClean="0">
                <a:latin typeface="Times"/>
                <a:cs typeface="Times"/>
              </a:rPr>
              <a:t>ed</a:t>
            </a:r>
            <a:r>
              <a:rPr lang="en-GB" sz="1300" dirty="0" smtClean="0">
                <a:latin typeface="Times"/>
                <a:cs typeface="Times"/>
              </a:rPr>
              <a:t> </a:t>
            </a:r>
            <a:r>
              <a:rPr lang="en-GB" sz="1300" dirty="0" err="1" smtClean="0">
                <a:latin typeface="Times"/>
                <a:cs typeface="Times"/>
              </a:rPr>
              <a:t>elementi</a:t>
            </a:r>
            <a:r>
              <a:rPr lang="en-GB" sz="1300" dirty="0" smtClean="0">
                <a:latin typeface="Times"/>
                <a:cs typeface="Times"/>
              </a:rPr>
              <a:t> </a:t>
            </a:r>
            <a:r>
              <a:rPr lang="en-GB" sz="1300" dirty="0" err="1" smtClean="0">
                <a:latin typeface="Times"/>
                <a:cs typeface="Times"/>
              </a:rPr>
              <a:t>proposti</a:t>
            </a:r>
            <a:r>
              <a:rPr lang="en-GB" sz="1300" dirty="0" smtClean="0">
                <a:latin typeface="Times"/>
                <a:cs typeface="Times"/>
              </a:rPr>
              <a:t> </a:t>
            </a:r>
            <a:r>
              <a:rPr lang="en-GB" sz="1300" dirty="0" err="1" smtClean="0">
                <a:latin typeface="Times"/>
                <a:cs typeface="Times"/>
              </a:rPr>
              <a:t>dal</a:t>
            </a:r>
            <a:r>
              <a:rPr lang="en-GB" sz="1300" dirty="0" smtClean="0">
                <a:latin typeface="Times"/>
                <a:cs typeface="Times"/>
              </a:rPr>
              <a:t> micro-</a:t>
            </a:r>
            <a:r>
              <a:rPr lang="en-GB" sz="1300" dirty="0" smtClean="0">
                <a:latin typeface="Times"/>
                <a:cs typeface="Times"/>
              </a:rPr>
              <a:t>modulo.</a:t>
            </a:r>
            <a:endParaRPr lang="en-GB" sz="1300" dirty="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endParaRPr lang="en-GB" sz="1300" dirty="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300" dirty="0" smtClean="0">
                <a:latin typeface="Times"/>
                <a:cs typeface="Times"/>
              </a:rPr>
              <a:t>I </a:t>
            </a:r>
            <a:r>
              <a:rPr lang="it-IT" sz="1300" dirty="0">
                <a:latin typeface="Times"/>
                <a:cs typeface="Times"/>
              </a:rPr>
              <a:t>gruppi sono ora pronti per passare </a:t>
            </a:r>
            <a:r>
              <a:rPr lang="it-IT" sz="1300" dirty="0" smtClean="0">
                <a:latin typeface="Times"/>
                <a:cs typeface="Times"/>
              </a:rPr>
              <a:t>all’Ideazione </a:t>
            </a:r>
            <a:r>
              <a:rPr lang="it-IT" sz="1300" dirty="0" smtClean="0">
                <a:latin typeface="Times"/>
                <a:cs typeface="Times"/>
              </a:rPr>
              <a:t>Passo </a:t>
            </a:r>
            <a:r>
              <a:rPr lang="it-IT" sz="1300" dirty="0">
                <a:latin typeface="Times"/>
                <a:cs typeface="Times"/>
              </a:rPr>
              <a:t>4, cioè, imparare a trovare le soluzioni alle cause profonde </a:t>
            </a:r>
            <a:r>
              <a:rPr lang="it-IT" sz="1300" dirty="0" smtClean="0">
                <a:latin typeface="Times"/>
                <a:cs typeface="Times"/>
              </a:rPr>
              <a:t>dei </a:t>
            </a:r>
            <a:r>
              <a:rPr lang="it-IT" sz="1300" dirty="0" smtClean="0">
                <a:latin typeface="Times"/>
                <a:cs typeface="Times"/>
              </a:rPr>
              <a:t>problemi </a:t>
            </a:r>
            <a:r>
              <a:rPr lang="it-IT" sz="1300" dirty="0" smtClean="0">
                <a:latin typeface="Times"/>
                <a:cs typeface="Times"/>
              </a:rPr>
              <a:t>selezionati.</a:t>
            </a:r>
            <a:endParaRPr lang="en-GB" sz="1300" dirty="0" smtClean="0">
              <a:latin typeface="Times"/>
              <a:cs typeface="Times"/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685800" y="990600"/>
            <a:ext cx="8153400" cy="5562600"/>
          </a:xfrm>
          <a:prstGeom prst="roundRect">
            <a:avLst/>
          </a:prstGeom>
          <a:noFill/>
          <a:ln w="1270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20898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23728" y="548680"/>
            <a:ext cx="4796753" cy="577679"/>
          </a:xfrm>
        </p:spPr>
        <p:txBody>
          <a:bodyPr>
            <a:normAutofit/>
          </a:bodyPr>
          <a:lstStyle/>
          <a:p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Breve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Questionario</a:t>
            </a:r>
            <a:endParaRPr lang="en-GB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12805541"/>
              </p:ext>
            </p:extLst>
          </p:nvPr>
        </p:nvGraphicFramePr>
        <p:xfrm>
          <a:off x="1187624" y="1036078"/>
          <a:ext cx="6552726" cy="4054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2"/>
                <a:gridCol w="888100"/>
                <a:gridCol w="1092121"/>
                <a:gridCol w="1092121"/>
                <a:gridCol w="1092121"/>
                <a:gridCol w="1092121"/>
              </a:tblGrid>
              <a:tr h="477708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Come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valuti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l’utilità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dei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seguenti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elementi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per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il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tuo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apprendimento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?</a:t>
                      </a:r>
                    </a:p>
                    <a:p>
                      <a:pPr algn="ctr"/>
                      <a:endParaRPr lang="en-GB" sz="1700" baseline="0" dirty="0" smtClean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500" dirty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408485">
                <a:tc>
                  <a:txBody>
                    <a:bodyPr/>
                    <a:lstStyle/>
                    <a:p>
                      <a:pPr algn="ctr"/>
                      <a:endParaRPr lang="en-GB" sz="1500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Molto</a:t>
                      </a:r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 basso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Basso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Moderato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Alto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baseline="0" dirty="0" err="1" smtClean="0">
                          <a:latin typeface="Times"/>
                          <a:cs typeface="Times"/>
                        </a:rPr>
                        <a:t>Molto</a:t>
                      </a:r>
                      <a:r>
                        <a:rPr lang="en-GB" sz="1400" b="1" baseline="0" dirty="0" smtClean="0">
                          <a:latin typeface="Times"/>
                          <a:cs typeface="Times"/>
                        </a:rPr>
                        <a:t> alto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smtClean="0">
                          <a:latin typeface="Times"/>
                          <a:cs typeface="Times"/>
                        </a:rPr>
                        <a:t>Definizione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Citazioni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Divertimento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Poesia</a:t>
                      </a:r>
                      <a:endParaRPr lang="en-GB" sz="1400" b="1" dirty="0" smtClean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221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Strumento</a:t>
                      </a:r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di</a:t>
                      </a:r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valutazione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93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Power Point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93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Figure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36917981"/>
              </p:ext>
            </p:extLst>
          </p:nvPr>
        </p:nvGraphicFramePr>
        <p:xfrm>
          <a:off x="1187624" y="5301208"/>
          <a:ext cx="666097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0976"/>
              </a:tblGrid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Quali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altri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elementi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vorresti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avere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nel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micro-modulo?</a:t>
                      </a:r>
                      <a:endParaRPr lang="en-GB" sz="1700" dirty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746760">
                <a:tc>
                  <a:txBody>
                    <a:bodyPr/>
                    <a:lstStyle/>
                    <a:p>
                      <a:pPr algn="l"/>
                      <a:endParaRPr lang="en-GB" sz="1500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63872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2590800"/>
            <a:ext cx="6096000" cy="685800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600"/>
              </a:spcAft>
            </a:pPr>
            <a:r>
              <a:rPr lang="en-GB" sz="9200" b="1" dirty="0" err="1" smtClean="0">
                <a:solidFill>
                  <a:srgbClr val="800000"/>
                </a:solidFill>
                <a:latin typeface="Times"/>
                <a:cs typeface="Times"/>
              </a:rPr>
              <a:t>Definizione</a:t>
            </a:r>
            <a:r>
              <a:rPr lang="en-GB" sz="92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9200" b="1" dirty="0">
                <a:solidFill>
                  <a:srgbClr val="800000"/>
                </a:solidFill>
                <a:latin typeface="Times"/>
                <a:cs typeface="Times"/>
              </a:rPr>
              <a:t>e </a:t>
            </a:r>
            <a:r>
              <a:rPr lang="en-GB" sz="9200" b="1" dirty="0" err="1">
                <a:solidFill>
                  <a:srgbClr val="800000"/>
                </a:solidFill>
                <a:latin typeface="Times"/>
                <a:cs typeface="Times"/>
              </a:rPr>
              <a:t>Analisi</a:t>
            </a:r>
            <a:r>
              <a:rPr lang="en-GB" sz="9200" b="1" dirty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9200" b="1" dirty="0" err="1">
                <a:solidFill>
                  <a:srgbClr val="800000"/>
                </a:solidFill>
                <a:latin typeface="Times"/>
                <a:cs typeface="Times"/>
              </a:rPr>
              <a:t>della</a:t>
            </a:r>
            <a:r>
              <a:rPr lang="en-GB" sz="9200" b="1" dirty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9200" b="1" dirty="0" err="1" smtClean="0">
                <a:solidFill>
                  <a:srgbClr val="800000"/>
                </a:solidFill>
                <a:latin typeface="Times"/>
                <a:cs typeface="Times"/>
              </a:rPr>
              <a:t>Causa</a:t>
            </a:r>
            <a:r>
              <a:rPr lang="en-GB" sz="92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9200" b="1" dirty="0" err="1" smtClean="0">
                <a:solidFill>
                  <a:srgbClr val="800000"/>
                </a:solidFill>
                <a:latin typeface="Times"/>
                <a:cs typeface="Times"/>
              </a:rPr>
              <a:t>Radice</a:t>
            </a:r>
            <a:r>
              <a:rPr lang="en-GB" sz="9200" b="1" dirty="0" smtClean="0">
                <a:solidFill>
                  <a:srgbClr val="800000"/>
                </a:solidFill>
                <a:latin typeface="Times"/>
                <a:cs typeface="Times"/>
              </a:rPr>
              <a:t> del </a:t>
            </a:r>
            <a:r>
              <a:rPr lang="en-GB" sz="9200" b="1" dirty="0" err="1" smtClean="0">
                <a:solidFill>
                  <a:srgbClr val="800000"/>
                </a:solidFill>
                <a:latin typeface="Times"/>
                <a:cs typeface="Times"/>
              </a:rPr>
              <a:t>Problema</a:t>
            </a:r>
            <a:r>
              <a:rPr lang="en-GB" sz="92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9200" b="1" dirty="0">
                <a:solidFill>
                  <a:srgbClr val="800000"/>
                </a:solidFill>
                <a:latin typeface="Times"/>
                <a:cs typeface="Times"/>
              </a:rPr>
              <a:t>(Root Cause)</a:t>
            </a:r>
          </a:p>
          <a:p>
            <a:endParaRPr lang="en-GB" sz="7077" b="1" dirty="0" smtClean="0">
              <a:solidFill>
                <a:srgbClr val="800000"/>
              </a:solidFill>
              <a:latin typeface="Times"/>
              <a:cs typeface="Times"/>
            </a:endParaRPr>
          </a:p>
          <a:p>
            <a:endParaRPr lang="en-GB" sz="3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CasellaDiTesto 66"/>
          <p:cNvSpPr txBox="1"/>
          <p:nvPr/>
        </p:nvSpPr>
        <p:spPr>
          <a:xfrm>
            <a:off x="2209800" y="1066800"/>
            <a:ext cx="541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b="1" dirty="0" err="1">
                <a:solidFill>
                  <a:srgbClr val="800000"/>
                </a:solidFill>
                <a:latin typeface="Times"/>
                <a:cs typeface="Times"/>
              </a:rPr>
              <a:t>Definizione</a:t>
            </a:r>
            <a:r>
              <a:rPr lang="en-GB" sz="2400" b="1" dirty="0">
                <a:solidFill>
                  <a:srgbClr val="800000"/>
                </a:solidFill>
                <a:latin typeface="Times"/>
                <a:cs typeface="Times"/>
              </a:rPr>
              <a:t> e </a:t>
            </a:r>
            <a:r>
              <a:rPr lang="en-GB" sz="2400" b="1" dirty="0" err="1">
                <a:solidFill>
                  <a:srgbClr val="800000"/>
                </a:solidFill>
                <a:latin typeface="Times"/>
                <a:cs typeface="Times"/>
              </a:rPr>
              <a:t>Analisi</a:t>
            </a:r>
            <a:r>
              <a:rPr lang="en-GB" sz="2400" b="1" dirty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400" b="1" dirty="0" err="1">
                <a:solidFill>
                  <a:srgbClr val="800000"/>
                </a:solidFill>
                <a:latin typeface="Times"/>
                <a:cs typeface="Times"/>
              </a:rPr>
              <a:t>della</a:t>
            </a:r>
            <a:r>
              <a:rPr lang="en-GB" sz="2400" b="1" dirty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400" b="1" dirty="0" err="1">
                <a:solidFill>
                  <a:srgbClr val="800000"/>
                </a:solidFill>
                <a:latin typeface="Times"/>
                <a:cs typeface="Times"/>
              </a:rPr>
              <a:t>Causa</a:t>
            </a:r>
            <a:r>
              <a:rPr lang="en-GB" sz="2400" b="1" dirty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400" b="1" dirty="0" err="1">
                <a:solidFill>
                  <a:srgbClr val="800000"/>
                </a:solidFill>
                <a:latin typeface="Times"/>
                <a:cs typeface="Times"/>
              </a:rPr>
              <a:t>Radice</a:t>
            </a:r>
            <a:r>
              <a:rPr lang="en-GB" sz="2400" b="1" dirty="0">
                <a:solidFill>
                  <a:srgbClr val="800000"/>
                </a:solidFill>
                <a:latin typeface="Times"/>
                <a:cs typeface="Times"/>
              </a:rPr>
              <a:t> del </a:t>
            </a:r>
            <a:r>
              <a:rPr lang="en-GB" sz="2400" b="1" dirty="0" err="1">
                <a:solidFill>
                  <a:srgbClr val="800000"/>
                </a:solidFill>
                <a:latin typeface="Times"/>
                <a:cs typeface="Times"/>
              </a:rPr>
              <a:t>Problema</a:t>
            </a:r>
            <a:r>
              <a:rPr lang="en-GB" sz="2400" b="1" dirty="0">
                <a:solidFill>
                  <a:srgbClr val="800000"/>
                </a:solidFill>
                <a:latin typeface="Times"/>
                <a:cs typeface="Times"/>
              </a:rPr>
              <a:t> (Root Cause)</a:t>
            </a:r>
          </a:p>
        </p:txBody>
      </p:sp>
      <p:sp>
        <p:nvSpPr>
          <p:cNvPr id="72" name="Rettangolo 71"/>
          <p:cNvSpPr/>
          <p:nvPr/>
        </p:nvSpPr>
        <p:spPr>
          <a:xfrm>
            <a:off x="914400" y="1828800"/>
            <a:ext cx="7391400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500" dirty="0">
                <a:latin typeface="Times"/>
                <a:cs typeface="Times"/>
              </a:rPr>
              <a:t>La definizione della causa radice del problema è il </a:t>
            </a:r>
            <a:r>
              <a:rPr lang="it-IT" sz="1500" b="1" dirty="0">
                <a:solidFill>
                  <a:srgbClr val="800000"/>
                </a:solidFill>
                <a:latin typeface="Times"/>
                <a:cs typeface="Times"/>
              </a:rPr>
              <a:t>processo di analisi che porta a individuare i fattori veramente critici (ad es. le cause) che bisogna affrontare per una soluzione efficace del problema selezionato.</a:t>
            </a:r>
            <a:r>
              <a:rPr lang="it-IT" sz="1500" dirty="0">
                <a:latin typeface="Times"/>
                <a:cs typeface="Times"/>
              </a:rPr>
              <a:t> I problemi / opportunità si esprimono spesso in manifestazioni visibili </a:t>
            </a:r>
            <a:r>
              <a:rPr lang="it-IT" sz="1500" dirty="0" smtClean="0">
                <a:latin typeface="Times"/>
                <a:cs typeface="Times"/>
              </a:rPr>
              <a:t>(ad es. </a:t>
            </a:r>
            <a:r>
              <a:rPr lang="it-IT" sz="1500" dirty="0" smtClean="0">
                <a:latin typeface="Times"/>
                <a:cs typeface="Times"/>
              </a:rPr>
              <a:t>gli </a:t>
            </a:r>
            <a:r>
              <a:rPr lang="it-IT" sz="1500" dirty="0">
                <a:latin typeface="Times"/>
                <a:cs typeface="Times"/>
              </a:rPr>
              <a:t>effetti o i sintomi). Il problema potrebbe essere quindi definito in modo troppo ampio o troppo </a:t>
            </a:r>
            <a:r>
              <a:rPr lang="it-IT" sz="1500" dirty="0" smtClean="0">
                <a:latin typeface="Times"/>
                <a:cs typeface="Times"/>
              </a:rPr>
              <a:t>sintetico</a:t>
            </a:r>
            <a:r>
              <a:rPr lang="it-IT" sz="1500" dirty="0" smtClean="0">
                <a:latin typeface="Times"/>
                <a:cs typeface="Times"/>
              </a:rPr>
              <a:t>, </a:t>
            </a:r>
            <a:r>
              <a:rPr lang="it-IT" sz="1500" dirty="0">
                <a:latin typeface="Times"/>
                <a:cs typeface="Times"/>
              </a:rPr>
              <a:t>e questo rende più difficile trovare la soluzione. In realtà, i problemi visibili tendono ad essere la superficie di una catena causa-effetto che può avere diversi strati. La causa radice (</a:t>
            </a:r>
            <a:r>
              <a:rPr lang="it-IT" sz="1500" dirty="0" err="1">
                <a:latin typeface="Times"/>
                <a:cs typeface="Times"/>
              </a:rPr>
              <a:t>root</a:t>
            </a:r>
            <a:r>
              <a:rPr lang="it-IT" sz="1500" dirty="0">
                <a:latin typeface="Times"/>
                <a:cs typeface="Times"/>
              </a:rPr>
              <a:t> cause) è il/i problema/i in fondo a tutto, è l'inizio della catena causa-effetto ed è </a:t>
            </a:r>
            <a:r>
              <a:rPr lang="it-IT" sz="1500" dirty="0" smtClean="0">
                <a:latin typeface="Times"/>
                <a:cs typeface="Times"/>
              </a:rPr>
              <a:t>di solito </a:t>
            </a:r>
            <a:r>
              <a:rPr lang="it-IT" sz="1500" dirty="0" smtClean="0">
                <a:latin typeface="Times"/>
                <a:cs typeface="Times"/>
              </a:rPr>
              <a:t>nascosto, </a:t>
            </a:r>
            <a:r>
              <a:rPr lang="it-IT" sz="1500" dirty="0" smtClean="0">
                <a:latin typeface="Times"/>
                <a:cs typeface="Times"/>
              </a:rPr>
              <a:t>sottolineando </a:t>
            </a:r>
            <a:r>
              <a:rPr lang="it-IT" sz="1500" dirty="0">
                <a:latin typeface="Times"/>
                <a:cs typeface="Times"/>
              </a:rPr>
              <a:t>i problemi visibili (vedi slide successiva sulla metafora dell’“iceberg del </a:t>
            </a:r>
            <a:r>
              <a:rPr lang="it-IT" sz="1500" dirty="0" smtClean="0">
                <a:latin typeface="Times"/>
                <a:cs typeface="Times"/>
              </a:rPr>
              <a:t>problema”). </a:t>
            </a:r>
            <a:r>
              <a:rPr lang="it-IT" sz="1500" dirty="0">
                <a:latin typeface="Times"/>
                <a:cs typeface="Times"/>
              </a:rPr>
              <a:t>Una volta che la/e causa/e radice del problema sono </a:t>
            </a:r>
            <a:r>
              <a:rPr lang="it-IT" sz="1500" dirty="0" smtClean="0">
                <a:latin typeface="Times"/>
                <a:cs typeface="Times"/>
              </a:rPr>
              <a:t>state identificate</a:t>
            </a:r>
            <a:r>
              <a:rPr lang="it-IT" sz="1500" dirty="0">
                <a:latin typeface="Times"/>
                <a:cs typeface="Times"/>
              </a:rPr>
              <a:t>, la definizione del problema diventa più precisa giustificando la nota frase: </a:t>
            </a:r>
            <a:r>
              <a:rPr lang="it-IT" sz="1500" dirty="0" smtClean="0">
                <a:latin typeface="Times"/>
                <a:cs typeface="Times"/>
              </a:rPr>
              <a:t>“Un </a:t>
            </a:r>
            <a:r>
              <a:rPr lang="it-IT" sz="1500" dirty="0">
                <a:latin typeface="Times"/>
                <a:cs typeface="Times"/>
              </a:rPr>
              <a:t>problema ben identificato è un problema mezzo risolto</a:t>
            </a:r>
            <a:r>
              <a:rPr lang="it-IT" sz="1500" dirty="0" smtClean="0">
                <a:latin typeface="Times"/>
                <a:cs typeface="Times"/>
              </a:rPr>
              <a:t>”.</a:t>
            </a:r>
            <a:endParaRPr lang="it-IT" sz="1500" dirty="0">
              <a:latin typeface="Times"/>
              <a:cs typeface="Times"/>
            </a:endParaRPr>
          </a:p>
          <a:p>
            <a:pPr algn="just"/>
            <a:endParaRPr lang="en-GB" sz="1500" dirty="0">
              <a:solidFill>
                <a:srgbClr val="0000FF"/>
              </a:solidFill>
              <a:latin typeface="Times"/>
              <a:cs typeface="Times"/>
            </a:endParaRPr>
          </a:p>
        </p:txBody>
      </p:sp>
      <p:pic>
        <p:nvPicPr>
          <p:cNvPr id="7" name="Immagine 6" descr="tree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4581128"/>
            <a:ext cx="1400338" cy="1828800"/>
          </a:xfrm>
          <a:prstGeom prst="rect">
            <a:avLst/>
          </a:prstGeom>
        </p:spPr>
      </p:pic>
      <p:pic>
        <p:nvPicPr>
          <p:cNvPr id="8" name="Immagine 7" descr="Unknown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4509120"/>
            <a:ext cx="3307171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CasellaDiTesto 66"/>
          <p:cNvSpPr txBox="1"/>
          <p:nvPr/>
        </p:nvSpPr>
        <p:spPr>
          <a:xfrm>
            <a:off x="2209800" y="990600"/>
            <a:ext cx="541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b="1" dirty="0" smtClean="0">
                <a:solidFill>
                  <a:srgbClr val="800000"/>
                </a:solidFill>
                <a:latin typeface="Times"/>
                <a:cs typeface="Times"/>
              </a:rPr>
              <a:t>La </a:t>
            </a:r>
            <a:r>
              <a:rPr lang="en-GB" sz="2100" b="1" dirty="0" err="1" smtClean="0">
                <a:solidFill>
                  <a:srgbClr val="800000"/>
                </a:solidFill>
                <a:latin typeface="Times"/>
                <a:cs typeface="Times"/>
              </a:rPr>
              <a:t>metafora</a:t>
            </a:r>
            <a:r>
              <a:rPr lang="en-GB" sz="2100" b="1" dirty="0" smtClean="0">
                <a:solidFill>
                  <a:srgbClr val="800000"/>
                </a:solidFill>
                <a:latin typeface="Times"/>
                <a:cs typeface="Times"/>
              </a:rPr>
              <a:t> dell’ “Iceberg del </a:t>
            </a:r>
            <a:r>
              <a:rPr lang="en-GB" sz="2100" b="1" dirty="0" err="1" smtClean="0">
                <a:solidFill>
                  <a:srgbClr val="800000"/>
                </a:solidFill>
                <a:latin typeface="Times"/>
                <a:cs typeface="Times"/>
              </a:rPr>
              <a:t>Problema</a:t>
            </a:r>
            <a:r>
              <a:rPr lang="en-GB" sz="2100" b="1" dirty="0" smtClean="0">
                <a:solidFill>
                  <a:srgbClr val="800000"/>
                </a:solidFill>
                <a:latin typeface="Times"/>
                <a:cs typeface="Times"/>
              </a:rPr>
              <a:t>”</a:t>
            </a:r>
          </a:p>
          <a:p>
            <a:pPr algn="ctr"/>
            <a:r>
              <a:rPr lang="en-GB" sz="21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</a:p>
        </p:txBody>
      </p:sp>
      <p:sp>
        <p:nvSpPr>
          <p:cNvPr id="72" name="Rettangolo 71"/>
          <p:cNvSpPr/>
          <p:nvPr/>
        </p:nvSpPr>
        <p:spPr>
          <a:xfrm>
            <a:off x="685800" y="1676400"/>
            <a:ext cx="7696200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500" dirty="0">
                <a:latin typeface="Times"/>
                <a:cs typeface="Times"/>
              </a:rPr>
              <a:t>La metafora </a:t>
            </a:r>
            <a:r>
              <a:rPr lang="it-IT" sz="1500" dirty="0" smtClean="0">
                <a:latin typeface="Times"/>
                <a:cs typeface="Times"/>
              </a:rPr>
              <a:t>dell’“iceberg </a:t>
            </a:r>
            <a:r>
              <a:rPr lang="it-IT" sz="1500" dirty="0">
                <a:latin typeface="Times"/>
                <a:cs typeface="Times"/>
              </a:rPr>
              <a:t>del </a:t>
            </a:r>
            <a:r>
              <a:rPr lang="it-IT" sz="1500" dirty="0" smtClean="0">
                <a:latin typeface="Times"/>
                <a:cs typeface="Times"/>
              </a:rPr>
              <a:t>problema” </a:t>
            </a:r>
            <a:r>
              <a:rPr lang="it-IT" sz="1500" dirty="0">
                <a:latin typeface="Times"/>
                <a:cs typeface="Times"/>
              </a:rPr>
              <a:t>esprime </a:t>
            </a:r>
            <a:r>
              <a:rPr lang="it-IT" sz="1500" dirty="0" smtClean="0">
                <a:latin typeface="Times"/>
                <a:cs typeface="Times"/>
              </a:rPr>
              <a:t>chiaramente </a:t>
            </a:r>
            <a:r>
              <a:rPr lang="it-IT" sz="1500" dirty="0" smtClean="0">
                <a:latin typeface="Times"/>
                <a:cs typeface="Times"/>
              </a:rPr>
              <a:t>l’idea </a:t>
            </a:r>
            <a:r>
              <a:rPr lang="it-IT" sz="1500" dirty="0">
                <a:latin typeface="Times"/>
                <a:cs typeface="Times"/>
              </a:rPr>
              <a:t>che la parte visibile rappresenta solo una piccola parte di tutto il problema, mentre la maggior parte di esso rimane nascosto </a:t>
            </a:r>
            <a:r>
              <a:rPr lang="it-IT" sz="1500" dirty="0" smtClean="0">
                <a:latin typeface="Times"/>
                <a:cs typeface="Times"/>
              </a:rPr>
              <a:t>“sotto </a:t>
            </a:r>
            <a:r>
              <a:rPr lang="it-IT" sz="1500" dirty="0">
                <a:latin typeface="Times"/>
                <a:cs typeface="Times"/>
              </a:rPr>
              <a:t>la </a:t>
            </a:r>
            <a:r>
              <a:rPr lang="it-IT" sz="1500" dirty="0" smtClean="0">
                <a:latin typeface="Times"/>
                <a:cs typeface="Times"/>
              </a:rPr>
              <a:t>superficie” </a:t>
            </a:r>
            <a:r>
              <a:rPr lang="it-IT" sz="1500" dirty="0" smtClean="0">
                <a:latin typeface="Times"/>
                <a:cs typeface="Times"/>
              </a:rPr>
              <a:t>(cioè, </a:t>
            </a:r>
            <a:r>
              <a:rPr lang="it-IT" sz="1500" dirty="0">
                <a:latin typeface="Times"/>
                <a:cs typeface="Times"/>
              </a:rPr>
              <a:t>i problemi di fondo). Naturalmente, l</a:t>
            </a:r>
            <a:r>
              <a:rPr lang="it-IT" sz="1500" dirty="0" smtClean="0">
                <a:latin typeface="Times"/>
                <a:cs typeface="Times"/>
              </a:rPr>
              <a:t>’“l’iceberg </a:t>
            </a:r>
            <a:r>
              <a:rPr lang="it-IT" sz="1500" dirty="0">
                <a:latin typeface="Times"/>
                <a:cs typeface="Times"/>
              </a:rPr>
              <a:t>del </a:t>
            </a:r>
            <a:r>
              <a:rPr lang="it-IT" sz="1500" dirty="0" smtClean="0">
                <a:latin typeface="Times"/>
                <a:cs typeface="Times"/>
              </a:rPr>
              <a:t>problema” </a:t>
            </a:r>
            <a:r>
              <a:rPr lang="it-IT" sz="1500" dirty="0">
                <a:latin typeface="Times"/>
                <a:cs typeface="Times"/>
              </a:rPr>
              <a:t>richiama </a:t>
            </a:r>
            <a:r>
              <a:rPr lang="it-IT" sz="1500" dirty="0" smtClean="0">
                <a:latin typeface="Times"/>
                <a:cs typeface="Times"/>
              </a:rPr>
              <a:t>l'attenzione soprattutto sui </a:t>
            </a:r>
            <a:r>
              <a:rPr lang="it-IT" sz="1500" dirty="0">
                <a:latin typeface="Times"/>
                <a:cs typeface="Times"/>
              </a:rPr>
              <a:t>problemi </a:t>
            </a:r>
            <a:r>
              <a:rPr lang="it-IT" sz="1500" dirty="0" smtClean="0">
                <a:latin typeface="Times"/>
                <a:cs typeface="Times"/>
              </a:rPr>
              <a:t>nascosti</a:t>
            </a:r>
            <a:r>
              <a:rPr lang="it-IT" sz="1500" dirty="0">
                <a:latin typeface="Times"/>
                <a:cs typeface="Times"/>
              </a:rPr>
              <a:t>, ma non offre un approccio sistematico per considerare questi problemi di fondo.</a:t>
            </a:r>
          </a:p>
          <a:p>
            <a:pPr algn="just"/>
            <a:endParaRPr lang="en-GB" sz="1200" dirty="0">
              <a:latin typeface="Times"/>
              <a:cs typeface="Times"/>
            </a:endParaRPr>
          </a:p>
        </p:txBody>
      </p:sp>
      <p:pic>
        <p:nvPicPr>
          <p:cNvPr id="9" name="Immagine 8" descr="Whole-iceber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3573016"/>
            <a:ext cx="3352800" cy="2971800"/>
          </a:xfrm>
          <a:prstGeom prst="rect">
            <a:avLst/>
          </a:prstGeom>
        </p:spPr>
      </p:pic>
      <p:sp>
        <p:nvSpPr>
          <p:cNvPr id="10" name="Ovale 9"/>
          <p:cNvSpPr/>
          <p:nvPr/>
        </p:nvSpPr>
        <p:spPr>
          <a:xfrm>
            <a:off x="1524000" y="5943600"/>
            <a:ext cx="2209800" cy="609600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rgbClr val="000000"/>
                </a:solidFill>
                <a:latin typeface="Times"/>
                <a:cs typeface="Times"/>
              </a:rPr>
              <a:t>Parte </a:t>
            </a:r>
            <a:r>
              <a:rPr lang="en-GB" sz="1200" dirty="0" err="1" smtClean="0">
                <a:solidFill>
                  <a:srgbClr val="000000"/>
                </a:solidFill>
                <a:latin typeface="Times"/>
                <a:cs typeface="Times"/>
              </a:rPr>
              <a:t>sottostante</a:t>
            </a:r>
            <a:r>
              <a:rPr lang="en-GB" sz="1200" dirty="0" smtClean="0">
                <a:solidFill>
                  <a:srgbClr val="000000"/>
                </a:solidFill>
                <a:latin typeface="Times"/>
                <a:cs typeface="Times"/>
              </a:rPr>
              <a:t> del </a:t>
            </a:r>
            <a:r>
              <a:rPr lang="en-GB" sz="1200" dirty="0" err="1" smtClean="0">
                <a:solidFill>
                  <a:srgbClr val="000000"/>
                </a:solidFill>
                <a:latin typeface="Times"/>
                <a:cs typeface="Times"/>
              </a:rPr>
              <a:t>problema</a:t>
            </a:r>
            <a:r>
              <a:rPr lang="en-GB" sz="1200" dirty="0" smtClean="0">
                <a:solidFill>
                  <a:srgbClr val="000000"/>
                </a:solidFill>
                <a:latin typeface="Times"/>
                <a:cs typeface="Times"/>
              </a:rPr>
              <a:t> </a:t>
            </a:r>
            <a:r>
              <a:rPr lang="it-IT" sz="1200" dirty="0" smtClean="0">
                <a:solidFill>
                  <a:srgbClr val="000000"/>
                </a:solidFill>
                <a:latin typeface="Times"/>
                <a:cs typeface="Times"/>
              </a:rPr>
              <a:t>–</a:t>
            </a:r>
            <a:r>
              <a:rPr lang="en-GB" sz="1200" dirty="0" smtClean="0">
                <a:solidFill>
                  <a:srgbClr val="000000"/>
                </a:solidFill>
                <a:latin typeface="Times"/>
                <a:cs typeface="Times"/>
              </a:rPr>
              <a:t> cause </a:t>
            </a:r>
            <a:r>
              <a:rPr lang="en-GB" sz="1200" dirty="0" err="1" smtClean="0">
                <a:solidFill>
                  <a:srgbClr val="000000"/>
                </a:solidFill>
                <a:latin typeface="Times"/>
                <a:cs typeface="Times"/>
              </a:rPr>
              <a:t>profonde</a:t>
            </a:r>
            <a:endParaRPr lang="en-GB" sz="1200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547664" y="3501008"/>
            <a:ext cx="2057400" cy="609600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  <a:latin typeface="Times"/>
                <a:cs typeface="Times"/>
              </a:rPr>
              <a:t>Parte </a:t>
            </a:r>
            <a:r>
              <a:rPr lang="en-GB" sz="1200" dirty="0" err="1" smtClean="0">
                <a:solidFill>
                  <a:schemeClr val="tx1"/>
                </a:solidFill>
                <a:latin typeface="Times"/>
                <a:cs typeface="Times"/>
              </a:rPr>
              <a:t>visibile</a:t>
            </a:r>
            <a:r>
              <a:rPr lang="en-GB" sz="1200" dirty="0" smtClean="0">
                <a:solidFill>
                  <a:schemeClr val="tx1"/>
                </a:solidFill>
                <a:latin typeface="Times"/>
                <a:cs typeface="Times"/>
              </a:rPr>
              <a:t> del </a:t>
            </a:r>
            <a:r>
              <a:rPr lang="en-GB" sz="1200" dirty="0" err="1" smtClean="0">
                <a:solidFill>
                  <a:schemeClr val="tx1"/>
                </a:solidFill>
                <a:latin typeface="Times"/>
                <a:cs typeface="Times"/>
              </a:rPr>
              <a:t>problema</a:t>
            </a:r>
            <a:r>
              <a:rPr lang="en-GB" sz="1200" dirty="0" smtClean="0">
                <a:solidFill>
                  <a:schemeClr val="tx1"/>
                </a:solidFill>
                <a:latin typeface="Times"/>
                <a:cs typeface="Times"/>
              </a:rPr>
              <a:t> - </a:t>
            </a:r>
            <a:r>
              <a:rPr lang="en-GB" sz="1200" dirty="0" err="1" smtClean="0">
                <a:solidFill>
                  <a:schemeClr val="tx1"/>
                </a:solidFill>
                <a:latin typeface="Times"/>
                <a:cs typeface="Times"/>
              </a:rPr>
              <a:t>sintomi</a:t>
            </a:r>
            <a:endParaRPr lang="en-GB" sz="1200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pic>
        <p:nvPicPr>
          <p:cNvPr id="24" name="Immagine 23" descr="climate-titanic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3573016"/>
            <a:ext cx="2946400" cy="22098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ttangolo arrotondato 34"/>
          <p:cNvSpPr/>
          <p:nvPr/>
        </p:nvSpPr>
        <p:spPr>
          <a:xfrm>
            <a:off x="1115616" y="3212976"/>
            <a:ext cx="3962400" cy="3429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uppo 11"/>
          <p:cNvGrpSpPr/>
          <p:nvPr/>
        </p:nvGrpSpPr>
        <p:grpSpPr>
          <a:xfrm>
            <a:off x="1295400" y="3429000"/>
            <a:ext cx="3581399" cy="3124200"/>
            <a:chOff x="4572000" y="2438400"/>
            <a:chExt cx="3874887" cy="3352800"/>
          </a:xfrm>
        </p:grpSpPr>
        <p:sp>
          <p:nvSpPr>
            <p:cNvPr id="13" name="Triangolo isoscele 12"/>
            <p:cNvSpPr/>
            <p:nvPr/>
          </p:nvSpPr>
          <p:spPr>
            <a:xfrm>
              <a:off x="6248400" y="2743200"/>
              <a:ext cx="1828800" cy="1981200"/>
            </a:xfrm>
            <a:prstGeom prst="triangle">
              <a:avLst/>
            </a:prstGeom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riangolo isoscele 13"/>
            <p:cNvSpPr/>
            <p:nvPr/>
          </p:nvSpPr>
          <p:spPr>
            <a:xfrm rot="10800000">
              <a:off x="4953000" y="2438400"/>
              <a:ext cx="1828800" cy="1981200"/>
            </a:xfrm>
            <a:prstGeom prst="triangl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Connettore 1 14"/>
            <p:cNvCxnSpPr/>
            <p:nvPr/>
          </p:nvCxnSpPr>
          <p:spPr>
            <a:xfrm>
              <a:off x="4648200" y="3657600"/>
              <a:ext cx="3733800" cy="1588"/>
            </a:xfrm>
            <a:prstGeom prst="line">
              <a:avLst/>
            </a:prstGeom>
            <a:ln w="381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16" name="CasellaDiTesto 15"/>
            <p:cNvSpPr txBox="1"/>
            <p:nvPr/>
          </p:nvSpPr>
          <p:spPr>
            <a:xfrm>
              <a:off x="6858000" y="4191000"/>
              <a:ext cx="671979" cy="37984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en-GB" sz="1700" b="1" dirty="0" smtClean="0">
                  <a:solidFill>
                    <a:srgbClr val="FFFF00"/>
                  </a:solidFill>
                  <a:latin typeface="Times"/>
                  <a:cs typeface="Times"/>
                </a:rPr>
                <a:t>80%</a:t>
              </a:r>
              <a:endParaRPr lang="en-GB" sz="1700" b="1" dirty="0">
                <a:solidFill>
                  <a:srgbClr val="FFFF00"/>
                </a:solidFill>
                <a:latin typeface="Times"/>
                <a:cs typeface="Times"/>
              </a:endParaRPr>
            </a:p>
          </p:txBody>
        </p:sp>
        <p:sp>
          <p:nvSpPr>
            <p:cNvPr id="17" name="Rettangolo 16"/>
            <p:cNvSpPr/>
            <p:nvPr/>
          </p:nvSpPr>
          <p:spPr>
            <a:xfrm>
              <a:off x="6858000" y="3276600"/>
              <a:ext cx="646331" cy="346811"/>
            </a:xfrm>
            <a:prstGeom prst="rect">
              <a:avLst/>
            </a:prstGeom>
            <a:effectLst/>
          </p:spPr>
          <p:txBody>
            <a:bodyPr wrap="square">
              <a:spAutoFit/>
            </a:bodyPr>
            <a:lstStyle/>
            <a:p>
              <a:r>
                <a:rPr lang="en-GB" sz="1500" b="1" dirty="0" smtClean="0">
                  <a:solidFill>
                    <a:srgbClr val="FFFF00"/>
                  </a:solidFill>
                  <a:latin typeface="Times"/>
                  <a:cs typeface="Times"/>
                </a:rPr>
                <a:t>20%</a:t>
              </a:r>
              <a:endParaRPr lang="en-GB" sz="1500" b="1" dirty="0">
                <a:solidFill>
                  <a:srgbClr val="FFFF00"/>
                </a:solidFill>
                <a:latin typeface="Times"/>
                <a:cs typeface="Times"/>
              </a:endParaRPr>
            </a:p>
          </p:txBody>
        </p:sp>
        <p:sp>
          <p:nvSpPr>
            <p:cNvPr id="18" name="Rettangolo 17"/>
            <p:cNvSpPr/>
            <p:nvPr/>
          </p:nvSpPr>
          <p:spPr>
            <a:xfrm>
              <a:off x="5562600" y="2590800"/>
              <a:ext cx="646331" cy="346811"/>
            </a:xfrm>
            <a:prstGeom prst="rect">
              <a:avLst/>
            </a:prstGeom>
            <a:effectLst/>
          </p:spPr>
          <p:txBody>
            <a:bodyPr wrap="square">
              <a:spAutoFit/>
            </a:bodyPr>
            <a:lstStyle/>
            <a:p>
              <a:r>
                <a:rPr lang="en-GB" sz="1500" b="1" dirty="0" smtClean="0">
                  <a:solidFill>
                    <a:srgbClr val="FFFF00"/>
                  </a:solidFill>
                  <a:latin typeface="Times"/>
                  <a:cs typeface="Times"/>
                </a:rPr>
                <a:t>80%</a:t>
              </a:r>
              <a:endParaRPr lang="en-GB" sz="1500" b="1" dirty="0">
                <a:solidFill>
                  <a:srgbClr val="FFFF00"/>
                </a:solidFill>
                <a:latin typeface="Times"/>
                <a:cs typeface="Times"/>
              </a:endParaRPr>
            </a:p>
          </p:txBody>
        </p:sp>
        <p:sp>
          <p:nvSpPr>
            <p:cNvPr id="19" name="Rettangolo 18"/>
            <p:cNvSpPr/>
            <p:nvPr/>
          </p:nvSpPr>
          <p:spPr>
            <a:xfrm>
              <a:off x="5562600" y="3657599"/>
              <a:ext cx="646331" cy="346811"/>
            </a:xfrm>
            <a:prstGeom prst="rect">
              <a:avLst/>
            </a:prstGeom>
            <a:effectLst/>
          </p:spPr>
          <p:txBody>
            <a:bodyPr wrap="square">
              <a:spAutoFit/>
            </a:bodyPr>
            <a:lstStyle/>
            <a:p>
              <a:r>
                <a:rPr lang="en-GB" sz="1500" b="1" dirty="0" smtClean="0">
                  <a:solidFill>
                    <a:srgbClr val="FFFF00"/>
                  </a:solidFill>
                  <a:latin typeface="Times"/>
                  <a:cs typeface="Times"/>
                </a:rPr>
                <a:t>20%</a:t>
              </a:r>
              <a:endParaRPr lang="en-GB" sz="1500" b="1" dirty="0">
                <a:solidFill>
                  <a:srgbClr val="FFFF00"/>
                </a:solidFill>
                <a:latin typeface="Times"/>
                <a:cs typeface="Times"/>
              </a:endParaRPr>
            </a:p>
          </p:txBody>
        </p:sp>
        <p:cxnSp>
          <p:nvCxnSpPr>
            <p:cNvPr id="20" name="Connettore 2 19"/>
            <p:cNvCxnSpPr/>
            <p:nvPr/>
          </p:nvCxnSpPr>
          <p:spPr>
            <a:xfrm>
              <a:off x="6019800" y="4038600"/>
              <a:ext cx="457200" cy="22860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1" name="Connettore 2 20"/>
            <p:cNvCxnSpPr/>
            <p:nvPr/>
          </p:nvCxnSpPr>
          <p:spPr>
            <a:xfrm>
              <a:off x="6477000" y="3048000"/>
              <a:ext cx="457200" cy="22860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22" name="CasellaDiTesto 21"/>
            <p:cNvSpPr txBox="1"/>
            <p:nvPr/>
          </p:nvSpPr>
          <p:spPr>
            <a:xfrm>
              <a:off x="4572000" y="3276600"/>
              <a:ext cx="767158" cy="3798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700" b="1" dirty="0" smtClean="0">
                  <a:solidFill>
                    <a:srgbClr val="800000"/>
                  </a:solidFill>
                  <a:latin typeface="Times"/>
                  <a:cs typeface="Times"/>
                </a:rPr>
                <a:t>Input</a:t>
              </a:r>
              <a:endParaRPr lang="en-GB" sz="1700" b="1" dirty="0">
                <a:solidFill>
                  <a:srgbClr val="800000"/>
                </a:solidFill>
                <a:latin typeface="Times"/>
                <a:cs typeface="Times"/>
              </a:endParaRPr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7543800" y="3276600"/>
              <a:ext cx="903087" cy="3468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500" b="1" dirty="0" smtClean="0">
                  <a:solidFill>
                    <a:srgbClr val="800000"/>
                  </a:solidFill>
                  <a:latin typeface="Times"/>
                  <a:cs typeface="Times"/>
                </a:rPr>
                <a:t>Output</a:t>
              </a:r>
              <a:endParaRPr lang="en-GB" sz="1500" b="1" dirty="0">
                <a:solidFill>
                  <a:srgbClr val="800000"/>
                </a:solidFill>
                <a:latin typeface="Times"/>
                <a:cs typeface="Times"/>
              </a:endParaRPr>
            </a:p>
          </p:txBody>
        </p:sp>
        <p:sp>
          <p:nvSpPr>
            <p:cNvPr id="24" name="Rettangolo arrotondato 23"/>
            <p:cNvSpPr/>
            <p:nvPr/>
          </p:nvSpPr>
          <p:spPr>
            <a:xfrm>
              <a:off x="4648200" y="4876800"/>
              <a:ext cx="3733800" cy="914400"/>
            </a:xfrm>
            <a:prstGeom prst="roundRect">
              <a:avLst/>
            </a:prstGeom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200" b="1" dirty="0" smtClean="0">
                <a:latin typeface="Times"/>
                <a:cs typeface="Times"/>
              </a:endParaRPr>
            </a:p>
            <a:p>
              <a:pPr algn="ctr"/>
              <a:r>
                <a:rPr lang="it-IT" sz="1200" b="1" dirty="0">
                  <a:latin typeface="Times"/>
                  <a:cs typeface="Times"/>
                </a:rPr>
                <a:t>Regola 80/20 o Principio di Pareto</a:t>
              </a:r>
            </a:p>
            <a:p>
              <a:pPr algn="ctr"/>
              <a:r>
                <a:rPr lang="it-IT" sz="1200" dirty="0" smtClean="0"/>
                <a:t>Il 20</a:t>
              </a:r>
              <a:r>
                <a:rPr lang="it-IT" sz="1200" dirty="0"/>
                <a:t>% </a:t>
              </a:r>
              <a:r>
                <a:rPr lang="it-IT" sz="1200" dirty="0" smtClean="0"/>
                <a:t>delle cause è responsabile </a:t>
              </a:r>
              <a:r>
                <a:rPr lang="it-IT" sz="1200" dirty="0"/>
                <a:t>dell'80% </a:t>
              </a:r>
              <a:r>
                <a:rPr lang="it-IT" sz="1200" dirty="0" smtClean="0"/>
                <a:t>degli effetti mentre </a:t>
              </a:r>
              <a:r>
                <a:rPr lang="it-IT" sz="1200" dirty="0"/>
                <a:t>il restante 80% </a:t>
              </a:r>
              <a:r>
                <a:rPr lang="it-IT" sz="1200" dirty="0" smtClean="0"/>
                <a:t>delle cause è </a:t>
              </a:r>
              <a:r>
                <a:rPr lang="it-IT" sz="1200" dirty="0"/>
                <a:t>responsabile </a:t>
              </a:r>
              <a:r>
                <a:rPr lang="it-IT" sz="1200" dirty="0" smtClean="0"/>
                <a:t>del </a:t>
              </a:r>
              <a:r>
                <a:rPr lang="it-IT" sz="1200" dirty="0"/>
                <a:t>restante 20% </a:t>
              </a:r>
              <a:r>
                <a:rPr lang="it-IT" sz="1200" dirty="0" smtClean="0"/>
                <a:t>degli effetti</a:t>
              </a:r>
              <a:endParaRPr lang="it-IT" sz="1200" dirty="0"/>
            </a:p>
            <a:p>
              <a:pPr algn="ctr"/>
              <a:endParaRPr lang="en-GB" sz="1200" b="1" dirty="0" smtClean="0">
                <a:latin typeface="Times"/>
                <a:cs typeface="Times"/>
              </a:endParaRPr>
            </a:p>
          </p:txBody>
        </p:sp>
      </p:grpSp>
      <p:sp>
        <p:nvSpPr>
          <p:cNvPr id="25" name="CasellaDiTesto 24"/>
          <p:cNvSpPr txBox="1"/>
          <p:nvPr/>
        </p:nvSpPr>
        <p:spPr>
          <a:xfrm>
            <a:off x="1619672" y="692696"/>
            <a:ext cx="68838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100" b="1" dirty="0" smtClean="0">
                <a:solidFill>
                  <a:srgbClr val="800000"/>
                </a:solidFill>
                <a:latin typeface="Times"/>
                <a:cs typeface="Times"/>
              </a:rPr>
              <a:t>La </a:t>
            </a:r>
            <a:r>
              <a:rPr lang="it-IT" sz="2100" b="1" dirty="0">
                <a:solidFill>
                  <a:srgbClr val="800000"/>
                </a:solidFill>
                <a:latin typeface="Times"/>
                <a:cs typeface="Times"/>
              </a:rPr>
              <a:t>maggior parte degli effetti di un problema risulta dal 20% delle Cause </a:t>
            </a:r>
            <a:r>
              <a:rPr lang="it-IT" sz="2100" b="1" dirty="0" smtClean="0">
                <a:solidFill>
                  <a:srgbClr val="800000"/>
                </a:solidFill>
                <a:latin typeface="Times"/>
                <a:cs typeface="Times"/>
              </a:rPr>
              <a:t>– Regola 80/20 </a:t>
            </a:r>
            <a:r>
              <a:rPr lang="it-IT" sz="2100" b="1" dirty="0">
                <a:solidFill>
                  <a:srgbClr val="800000"/>
                </a:solidFill>
                <a:latin typeface="Times"/>
                <a:cs typeface="Times"/>
              </a:rPr>
              <a:t>o Principio di </a:t>
            </a:r>
            <a:r>
              <a:rPr lang="it-IT" sz="2100" b="1" dirty="0" smtClean="0">
                <a:solidFill>
                  <a:srgbClr val="800000"/>
                </a:solidFill>
                <a:latin typeface="Times"/>
                <a:cs typeface="Times"/>
              </a:rPr>
              <a:t>Pareto</a:t>
            </a:r>
            <a:endParaRPr lang="it-IT" sz="21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pic>
        <p:nvPicPr>
          <p:cNvPr id="28" name="Immagine 27" descr="tree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" y="1752600"/>
            <a:ext cx="914400" cy="1194179"/>
          </a:xfrm>
          <a:prstGeom prst="rect">
            <a:avLst/>
          </a:prstGeom>
        </p:spPr>
      </p:pic>
      <p:sp>
        <p:nvSpPr>
          <p:cNvPr id="34" name="Rettangolo 33"/>
          <p:cNvSpPr/>
          <p:nvPr/>
        </p:nvSpPr>
        <p:spPr>
          <a:xfrm>
            <a:off x="1661864" y="1556792"/>
            <a:ext cx="70866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400" dirty="0">
                <a:latin typeface="Times"/>
                <a:cs typeface="Times"/>
              </a:rPr>
              <a:t>La </a:t>
            </a:r>
            <a:r>
              <a:rPr lang="it-IT" sz="1400" b="1" dirty="0" smtClean="0">
                <a:solidFill>
                  <a:srgbClr val="800000"/>
                </a:solidFill>
                <a:latin typeface="Times"/>
                <a:cs typeface="Times"/>
              </a:rPr>
              <a:t>Regola 80/20 </a:t>
            </a:r>
            <a:r>
              <a:rPr lang="it-IT" sz="1400" b="1" dirty="0" smtClean="0">
                <a:solidFill>
                  <a:srgbClr val="800000"/>
                </a:solidFill>
                <a:latin typeface="Times"/>
                <a:cs typeface="Times"/>
              </a:rPr>
              <a:t>o Principio di Pareto </a:t>
            </a:r>
            <a:r>
              <a:rPr lang="it-IT" sz="1400" dirty="0">
                <a:latin typeface="Times"/>
                <a:cs typeface="Times"/>
              </a:rPr>
              <a:t>afferma che in linea di massima circa l'80% degli effetti provengono dal 20% delle cause. Il primo a notare questo rapporto fu l'economista italiano Vilfredo Pareto (1848-1923) che, nei primi anni ‘90, osservò che il 20% della popolazione possedeva l'80% della ricchezza nel suo paese</a:t>
            </a:r>
            <a:r>
              <a:rPr lang="it-IT" sz="1400" dirty="0" smtClean="0">
                <a:latin typeface="Times"/>
                <a:cs typeface="Times"/>
              </a:rPr>
              <a:t>. La regola è empirica e si può applicare a molte situazioni, per esempio, il 20% dei clienti crea l'80% dei ricavi. Per i risolutori di problemi, la Regola 80/20 conduce a identificare il 20% dei fattori che hanno l’80% dell’impatto. L'identificazione immediata di questo 20% porta ad un approccio efficace al problema.</a:t>
            </a:r>
          </a:p>
        </p:txBody>
      </p:sp>
      <p:pic>
        <p:nvPicPr>
          <p:cNvPr id="29" name="Immagine 28" descr="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57800" y="3657600"/>
            <a:ext cx="3436620" cy="25146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971600" y="1412776"/>
            <a:ext cx="74676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500" dirty="0">
                <a:latin typeface="Times"/>
                <a:cs typeface="Times"/>
              </a:rPr>
              <a:t>Ci sono vari strumenti per condurre l’analisi della causa </a:t>
            </a:r>
            <a:r>
              <a:rPr lang="it-IT" sz="1500" dirty="0" smtClean="0">
                <a:latin typeface="Times"/>
                <a:cs typeface="Times"/>
              </a:rPr>
              <a:t>radice (</a:t>
            </a:r>
            <a:r>
              <a:rPr lang="it-IT" sz="1500" dirty="0" err="1">
                <a:latin typeface="Times"/>
                <a:cs typeface="Times"/>
              </a:rPr>
              <a:t>Root</a:t>
            </a:r>
            <a:r>
              <a:rPr lang="it-IT" sz="1500" dirty="0">
                <a:latin typeface="Times"/>
                <a:cs typeface="Times"/>
              </a:rPr>
              <a:t> Cause Analysis Tools). In sostanza, sono tutti basati su semplici </a:t>
            </a:r>
            <a:r>
              <a:rPr lang="it-IT" sz="1500" b="1" dirty="0">
                <a:solidFill>
                  <a:srgbClr val="800000"/>
                </a:solidFill>
                <a:latin typeface="Times"/>
                <a:cs typeface="Times"/>
              </a:rPr>
              <a:t>domande</a:t>
            </a:r>
            <a:r>
              <a:rPr lang="it-IT" sz="1500" dirty="0">
                <a:latin typeface="Times"/>
                <a:cs typeface="Times"/>
              </a:rPr>
              <a:t> che portano i risolutori di problemi a scoprire e ottenere una buona comprensione della catena causa-effetto che lega il problema visibile alle sue cause profonde. </a:t>
            </a:r>
            <a:r>
              <a:rPr lang="it-IT" sz="1500" b="1" dirty="0">
                <a:solidFill>
                  <a:srgbClr val="800000"/>
                </a:solidFill>
                <a:latin typeface="Times"/>
                <a:cs typeface="Times"/>
              </a:rPr>
              <a:t>I problemi possono avere una o più cause radice </a:t>
            </a:r>
            <a:r>
              <a:rPr lang="it-IT" sz="1500" dirty="0" smtClean="0">
                <a:latin typeface="Times"/>
                <a:cs typeface="Times"/>
              </a:rPr>
              <a:t>in base all’esistenza di una sola o </a:t>
            </a:r>
            <a:r>
              <a:rPr lang="it-IT" sz="1500" dirty="0">
                <a:latin typeface="Times"/>
                <a:cs typeface="Times"/>
              </a:rPr>
              <a:t>più catene di sotto-problemi. Inoltre, le catene di </a:t>
            </a:r>
            <a:r>
              <a:rPr lang="it-IT" sz="1500" b="1" dirty="0">
                <a:solidFill>
                  <a:srgbClr val="800000"/>
                </a:solidFill>
                <a:latin typeface="Times"/>
                <a:cs typeface="Times"/>
              </a:rPr>
              <a:t>sotto-problemi possono avere un diverso numero di strati </a:t>
            </a:r>
            <a:r>
              <a:rPr lang="it-IT" sz="1500" dirty="0">
                <a:latin typeface="Times"/>
                <a:cs typeface="Times"/>
              </a:rPr>
              <a:t>(collegamenti) a seconda del problema. La domanda chiave è </a:t>
            </a:r>
            <a:r>
              <a:rPr lang="it-IT" sz="1500" b="1" dirty="0">
                <a:solidFill>
                  <a:srgbClr val="800000"/>
                </a:solidFill>
                <a:latin typeface="Times"/>
                <a:cs typeface="Times"/>
              </a:rPr>
              <a:t>P</a:t>
            </a:r>
            <a:r>
              <a:rPr lang="it-IT" sz="1500" b="1" dirty="0" smtClean="0">
                <a:solidFill>
                  <a:srgbClr val="800000"/>
                </a:solidFill>
                <a:latin typeface="Times"/>
                <a:cs typeface="Times"/>
              </a:rPr>
              <a:t>erché</a:t>
            </a:r>
            <a:r>
              <a:rPr lang="it-IT" sz="1500" dirty="0">
                <a:latin typeface="Times"/>
                <a:cs typeface="Times"/>
              </a:rPr>
              <a:t>, ma questa può essere accompagnata da </a:t>
            </a:r>
            <a:r>
              <a:rPr lang="it-IT" sz="1500" b="1" dirty="0">
                <a:solidFill>
                  <a:srgbClr val="800000"/>
                </a:solidFill>
                <a:latin typeface="Times"/>
                <a:cs typeface="Times"/>
              </a:rPr>
              <a:t>C</a:t>
            </a:r>
            <a:r>
              <a:rPr lang="it-IT" sz="1500" b="1" dirty="0" smtClean="0">
                <a:solidFill>
                  <a:srgbClr val="800000"/>
                </a:solidFill>
                <a:latin typeface="Times"/>
                <a:cs typeface="Times"/>
              </a:rPr>
              <a:t>osa</a:t>
            </a:r>
            <a:r>
              <a:rPr lang="it-IT" sz="1500" b="1" dirty="0">
                <a:solidFill>
                  <a:srgbClr val="800000"/>
                </a:solidFill>
                <a:latin typeface="Times"/>
                <a:cs typeface="Times"/>
              </a:rPr>
              <a:t>, </a:t>
            </a:r>
            <a:r>
              <a:rPr lang="it-IT" sz="1500" b="1" dirty="0" smtClean="0">
                <a:solidFill>
                  <a:srgbClr val="800000"/>
                </a:solidFill>
                <a:latin typeface="Times"/>
                <a:cs typeface="Times"/>
              </a:rPr>
              <a:t>Dove</a:t>
            </a:r>
            <a:r>
              <a:rPr lang="it-IT" sz="1500" b="1" dirty="0">
                <a:solidFill>
                  <a:srgbClr val="800000"/>
                </a:solidFill>
                <a:latin typeface="Times"/>
                <a:cs typeface="Times"/>
              </a:rPr>
              <a:t>, </a:t>
            </a:r>
            <a:r>
              <a:rPr lang="it-IT" sz="1500" b="1" dirty="0" smtClean="0">
                <a:solidFill>
                  <a:srgbClr val="800000"/>
                </a:solidFill>
                <a:latin typeface="Times"/>
                <a:cs typeface="Times"/>
              </a:rPr>
              <a:t>Quando</a:t>
            </a:r>
            <a:r>
              <a:rPr lang="it-IT" sz="1500" b="1" dirty="0">
                <a:solidFill>
                  <a:srgbClr val="800000"/>
                </a:solidFill>
                <a:latin typeface="Times"/>
                <a:cs typeface="Times"/>
              </a:rPr>
              <a:t>, </a:t>
            </a:r>
            <a:r>
              <a:rPr lang="it-IT" sz="1500" b="1" dirty="0" smtClean="0">
                <a:solidFill>
                  <a:srgbClr val="800000"/>
                </a:solidFill>
                <a:latin typeface="Times"/>
                <a:cs typeface="Times"/>
              </a:rPr>
              <a:t>Chi </a:t>
            </a:r>
            <a:r>
              <a:rPr lang="it-IT" sz="1500" dirty="0">
                <a:latin typeface="Times"/>
                <a:cs typeface="Times"/>
              </a:rPr>
              <a:t>e </a:t>
            </a:r>
            <a:r>
              <a:rPr lang="it-IT" sz="1500" b="1" dirty="0">
                <a:solidFill>
                  <a:srgbClr val="800000"/>
                </a:solidFill>
                <a:latin typeface="Times"/>
                <a:cs typeface="Times"/>
              </a:rPr>
              <a:t>C</a:t>
            </a:r>
            <a:r>
              <a:rPr lang="it-IT" sz="1500" b="1" dirty="0" smtClean="0">
                <a:solidFill>
                  <a:srgbClr val="800000"/>
                </a:solidFill>
                <a:latin typeface="Times"/>
                <a:cs typeface="Times"/>
              </a:rPr>
              <a:t>ome</a:t>
            </a:r>
            <a:r>
              <a:rPr lang="it-IT" sz="1500" dirty="0" smtClean="0">
                <a:latin typeface="Times"/>
                <a:cs typeface="Times"/>
              </a:rPr>
              <a:t>.</a:t>
            </a:r>
            <a:endParaRPr lang="it-IT" sz="1500" dirty="0">
              <a:latin typeface="Times"/>
              <a:cs typeface="Times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971600" y="692696"/>
            <a:ext cx="74168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300" b="1" dirty="0">
                <a:solidFill>
                  <a:srgbClr val="800000"/>
                </a:solidFill>
                <a:latin typeface="Times"/>
                <a:cs typeface="Times"/>
              </a:rPr>
              <a:t>Strumenti per l’Analisi della Causa Radice </a:t>
            </a:r>
            <a:r>
              <a:rPr lang="it-IT" sz="2300" b="1" dirty="0" smtClean="0">
                <a:solidFill>
                  <a:srgbClr val="800000"/>
                </a:solidFill>
                <a:latin typeface="Times"/>
                <a:cs typeface="Times"/>
              </a:rPr>
              <a:t>(</a:t>
            </a:r>
            <a:r>
              <a:rPr lang="it-IT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Root</a:t>
            </a:r>
            <a:r>
              <a:rPr lang="it-IT" sz="2300" b="1" dirty="0" smtClean="0">
                <a:solidFill>
                  <a:srgbClr val="800000"/>
                </a:solidFill>
                <a:latin typeface="Times"/>
                <a:cs typeface="Times"/>
              </a:rPr>
              <a:t> Cause) - </a:t>
            </a:r>
            <a:r>
              <a:rPr lang="it-IT" sz="2300" b="1" dirty="0" smtClean="0">
                <a:solidFill>
                  <a:srgbClr val="800000"/>
                </a:solidFill>
                <a:latin typeface="Times"/>
                <a:cs typeface="Times"/>
              </a:rPr>
              <a:t>Domande</a:t>
            </a:r>
            <a:endParaRPr lang="it-IT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17" name="Ovale 16"/>
          <p:cNvSpPr/>
          <p:nvPr/>
        </p:nvSpPr>
        <p:spPr>
          <a:xfrm>
            <a:off x="1600200" y="3733800"/>
            <a:ext cx="1675656" cy="533400"/>
          </a:xfrm>
          <a:prstGeom prst="ellips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300" b="1" dirty="0" smtClean="0">
                <a:solidFill>
                  <a:srgbClr val="000000"/>
                </a:solidFill>
                <a:latin typeface="Times"/>
                <a:cs typeface="Times"/>
              </a:rPr>
              <a:t>PROBLEMA</a:t>
            </a:r>
            <a:endParaRPr lang="en-GB" sz="1300" b="1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18" name="Rettangolo arrotondato 17"/>
          <p:cNvSpPr/>
          <p:nvPr/>
        </p:nvSpPr>
        <p:spPr>
          <a:xfrm>
            <a:off x="1752600" y="4495800"/>
            <a:ext cx="1143000" cy="3048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  <a:latin typeface="Times"/>
                <a:cs typeface="Times"/>
              </a:rPr>
              <a:t>Sotto-</a:t>
            </a:r>
            <a:r>
              <a:rPr lang="en-GB" sz="1100" dirty="0" err="1" smtClean="0">
                <a:solidFill>
                  <a:schemeClr val="tx1"/>
                </a:solidFill>
                <a:latin typeface="Times"/>
                <a:cs typeface="Times"/>
              </a:rPr>
              <a:t>problema</a:t>
            </a:r>
            <a:r>
              <a:rPr lang="en-GB" sz="1100" dirty="0" smtClean="0">
                <a:solidFill>
                  <a:schemeClr val="tx1"/>
                </a:solidFill>
                <a:latin typeface="Times"/>
                <a:cs typeface="Times"/>
              </a:rPr>
              <a:t> </a:t>
            </a:r>
            <a:endParaRPr lang="en-GB" sz="1100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28" name="Rettangolo arrotondato 27"/>
          <p:cNvSpPr/>
          <p:nvPr/>
        </p:nvSpPr>
        <p:spPr>
          <a:xfrm>
            <a:off x="1752600" y="5029200"/>
            <a:ext cx="1143000" cy="3048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Times"/>
                <a:cs typeface="Times"/>
              </a:rPr>
              <a:t>Sotto-</a:t>
            </a:r>
            <a:r>
              <a:rPr lang="en-GB" sz="1100" dirty="0" err="1">
                <a:solidFill>
                  <a:schemeClr val="tx1"/>
                </a:solidFill>
                <a:latin typeface="Times"/>
                <a:cs typeface="Times"/>
              </a:rPr>
              <a:t>problema</a:t>
            </a:r>
            <a:r>
              <a:rPr lang="en-GB" sz="1100" dirty="0">
                <a:solidFill>
                  <a:schemeClr val="tx1"/>
                </a:solidFill>
                <a:latin typeface="Times"/>
                <a:cs typeface="Times"/>
              </a:rPr>
              <a:t> </a:t>
            </a:r>
          </a:p>
        </p:txBody>
      </p:sp>
      <p:sp>
        <p:nvSpPr>
          <p:cNvPr id="34" name="Rettangolo arrotondato 33"/>
          <p:cNvSpPr/>
          <p:nvPr/>
        </p:nvSpPr>
        <p:spPr>
          <a:xfrm>
            <a:off x="1752600" y="5562600"/>
            <a:ext cx="1143000" cy="5334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imes"/>
                <a:cs typeface="Times"/>
              </a:rPr>
              <a:t>Sotto-</a:t>
            </a:r>
            <a:r>
              <a:rPr lang="en-GB" sz="1000" dirty="0" err="1">
                <a:solidFill>
                  <a:schemeClr val="tx1"/>
                </a:solidFill>
                <a:latin typeface="Times"/>
                <a:cs typeface="Times"/>
              </a:rPr>
              <a:t>problema</a:t>
            </a:r>
            <a:r>
              <a:rPr lang="en-GB" sz="1000" dirty="0">
                <a:solidFill>
                  <a:schemeClr val="tx1"/>
                </a:solidFill>
                <a:latin typeface="Times"/>
                <a:cs typeface="Times"/>
              </a:rPr>
              <a:t> </a:t>
            </a:r>
          </a:p>
          <a:p>
            <a:pPr algn="ctr"/>
            <a:r>
              <a:rPr lang="en-GB" sz="1000" dirty="0" smtClean="0">
                <a:solidFill>
                  <a:schemeClr val="tx1"/>
                </a:solidFill>
                <a:latin typeface="Times"/>
                <a:cs typeface="Times"/>
              </a:rPr>
              <a:t>(</a:t>
            </a:r>
            <a:r>
              <a:rPr lang="en-GB" sz="1000" dirty="0" err="1" smtClean="0">
                <a:solidFill>
                  <a:schemeClr val="tx1"/>
                </a:solidFill>
                <a:latin typeface="Times"/>
                <a:cs typeface="Times"/>
              </a:rPr>
              <a:t>causa</a:t>
            </a:r>
            <a:r>
              <a:rPr lang="en-GB" sz="1000" dirty="0" smtClean="0">
                <a:solidFill>
                  <a:schemeClr val="tx1"/>
                </a:solidFill>
                <a:latin typeface="Times"/>
                <a:cs typeface="Times"/>
              </a:rPr>
              <a:t> </a:t>
            </a:r>
            <a:r>
              <a:rPr lang="en-GB" sz="1000" dirty="0" err="1" smtClean="0">
                <a:solidFill>
                  <a:schemeClr val="tx1"/>
                </a:solidFill>
                <a:latin typeface="Times"/>
                <a:cs typeface="Times"/>
              </a:rPr>
              <a:t>radice</a:t>
            </a:r>
            <a:r>
              <a:rPr lang="en-GB" sz="1000" dirty="0" smtClean="0">
                <a:solidFill>
                  <a:schemeClr val="tx1"/>
                </a:solidFill>
                <a:latin typeface="Times"/>
                <a:cs typeface="Times"/>
              </a:rPr>
              <a:t>)</a:t>
            </a:r>
            <a:endParaRPr lang="en-GB" sz="1000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cxnSp>
        <p:nvCxnSpPr>
          <p:cNvPr id="38" name="Connettore 2 37"/>
          <p:cNvCxnSpPr/>
          <p:nvPr/>
        </p:nvCxnSpPr>
        <p:spPr>
          <a:xfrm rot="5400000">
            <a:off x="419894" y="4990306"/>
            <a:ext cx="2209800" cy="1588"/>
          </a:xfrm>
          <a:prstGeom prst="straightConnector1">
            <a:avLst/>
          </a:prstGeom>
          <a:ln w="76200" cap="flat" cmpd="tri" algn="ctr">
            <a:solidFill>
              <a:schemeClr val="accent1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e 44"/>
          <p:cNvSpPr/>
          <p:nvPr/>
        </p:nvSpPr>
        <p:spPr>
          <a:xfrm>
            <a:off x="5715000" y="3429000"/>
            <a:ext cx="1665312" cy="533400"/>
          </a:xfrm>
          <a:prstGeom prst="ellips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rgbClr val="000000"/>
                </a:solidFill>
                <a:latin typeface="Times"/>
                <a:cs typeface="Times"/>
              </a:rPr>
              <a:t>PROBLEMA</a:t>
            </a:r>
          </a:p>
        </p:txBody>
      </p:sp>
      <p:sp>
        <p:nvSpPr>
          <p:cNvPr id="46" name="Rettangolo arrotondato 45"/>
          <p:cNvSpPr/>
          <p:nvPr/>
        </p:nvSpPr>
        <p:spPr>
          <a:xfrm>
            <a:off x="4953000" y="4293096"/>
            <a:ext cx="1203176" cy="278904"/>
          </a:xfrm>
          <a:prstGeom prst="round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Times"/>
                <a:cs typeface="Times"/>
              </a:rPr>
              <a:t>Sotto-</a:t>
            </a:r>
            <a:r>
              <a:rPr lang="en-GB" sz="1100" dirty="0" err="1">
                <a:solidFill>
                  <a:schemeClr val="tx1"/>
                </a:solidFill>
                <a:latin typeface="Times"/>
                <a:cs typeface="Times"/>
              </a:rPr>
              <a:t>problema</a:t>
            </a:r>
            <a:r>
              <a:rPr lang="en-GB" sz="1100" dirty="0">
                <a:solidFill>
                  <a:schemeClr val="tx1"/>
                </a:solidFill>
                <a:latin typeface="Times"/>
                <a:cs typeface="Times"/>
              </a:rPr>
              <a:t> </a:t>
            </a:r>
          </a:p>
        </p:txBody>
      </p:sp>
      <p:sp>
        <p:nvSpPr>
          <p:cNvPr id="48" name="Rettangolo arrotondato 47"/>
          <p:cNvSpPr/>
          <p:nvPr/>
        </p:nvSpPr>
        <p:spPr>
          <a:xfrm>
            <a:off x="4953000" y="4797152"/>
            <a:ext cx="1203176" cy="232048"/>
          </a:xfrm>
          <a:prstGeom prst="round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Times"/>
                <a:cs typeface="Times"/>
              </a:rPr>
              <a:t>Sotto-</a:t>
            </a:r>
            <a:r>
              <a:rPr lang="en-GB" sz="1100" dirty="0" err="1">
                <a:solidFill>
                  <a:schemeClr val="tx1"/>
                </a:solidFill>
                <a:latin typeface="Times"/>
                <a:cs typeface="Times"/>
              </a:rPr>
              <a:t>problema</a:t>
            </a:r>
            <a:r>
              <a:rPr lang="en-GB" sz="1100" dirty="0">
                <a:solidFill>
                  <a:schemeClr val="tx1"/>
                </a:solidFill>
                <a:latin typeface="Times"/>
                <a:cs typeface="Times"/>
              </a:rPr>
              <a:t> </a:t>
            </a:r>
          </a:p>
        </p:txBody>
      </p:sp>
      <p:sp>
        <p:nvSpPr>
          <p:cNvPr id="50" name="Rettangolo arrotondato 49"/>
          <p:cNvSpPr/>
          <p:nvPr/>
        </p:nvSpPr>
        <p:spPr>
          <a:xfrm>
            <a:off x="4953000" y="5181600"/>
            <a:ext cx="1066800" cy="5334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imes"/>
                <a:cs typeface="Times"/>
              </a:rPr>
              <a:t>Sotto-</a:t>
            </a:r>
            <a:r>
              <a:rPr lang="en-GB" sz="1000" dirty="0" err="1">
                <a:solidFill>
                  <a:schemeClr val="tx1"/>
                </a:solidFill>
                <a:latin typeface="Times"/>
                <a:cs typeface="Times"/>
              </a:rPr>
              <a:t>problema</a:t>
            </a:r>
            <a:r>
              <a:rPr lang="en-GB" sz="1000" dirty="0">
                <a:solidFill>
                  <a:schemeClr val="tx1"/>
                </a:solidFill>
                <a:latin typeface="Times"/>
                <a:cs typeface="Times"/>
              </a:rPr>
              <a:t>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Times"/>
                <a:cs typeface="Times"/>
              </a:rPr>
              <a:t>(</a:t>
            </a:r>
            <a:r>
              <a:rPr lang="en-GB" sz="1000" dirty="0" err="1">
                <a:solidFill>
                  <a:schemeClr val="tx1"/>
                </a:solidFill>
                <a:latin typeface="Times"/>
                <a:cs typeface="Times"/>
              </a:rPr>
              <a:t>causa</a:t>
            </a:r>
            <a:r>
              <a:rPr lang="en-GB" sz="1000" dirty="0">
                <a:solidFill>
                  <a:schemeClr val="tx1"/>
                </a:solidFill>
                <a:latin typeface="Times"/>
                <a:cs typeface="Times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"/>
                <a:cs typeface="Times"/>
              </a:rPr>
              <a:t>radice</a:t>
            </a:r>
            <a:r>
              <a:rPr lang="en-GB" sz="1000" dirty="0">
                <a:solidFill>
                  <a:schemeClr val="tx1"/>
                </a:solidFill>
                <a:latin typeface="Times"/>
                <a:cs typeface="Times"/>
              </a:rPr>
              <a:t>)</a:t>
            </a:r>
          </a:p>
        </p:txBody>
      </p:sp>
      <p:cxnSp>
        <p:nvCxnSpPr>
          <p:cNvPr id="52" name="Connettore 2 51"/>
          <p:cNvCxnSpPr/>
          <p:nvPr/>
        </p:nvCxnSpPr>
        <p:spPr>
          <a:xfrm rot="5400000">
            <a:off x="3429397" y="4952603"/>
            <a:ext cx="2743200" cy="794"/>
          </a:xfrm>
          <a:prstGeom prst="straightConnector1">
            <a:avLst/>
          </a:prstGeom>
          <a:ln w="76200" cap="flat" cmpd="tri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54" name="Rettangolo arrotondato 53"/>
          <p:cNvSpPr/>
          <p:nvPr/>
        </p:nvSpPr>
        <p:spPr>
          <a:xfrm>
            <a:off x="7086600" y="4267200"/>
            <a:ext cx="1157808" cy="241920"/>
          </a:xfrm>
          <a:prstGeom prst="round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Times"/>
                <a:cs typeface="Times"/>
              </a:rPr>
              <a:t>Sotto-</a:t>
            </a:r>
            <a:r>
              <a:rPr lang="en-GB" sz="1100" dirty="0" err="1">
                <a:solidFill>
                  <a:schemeClr val="tx1"/>
                </a:solidFill>
                <a:latin typeface="Times"/>
                <a:cs typeface="Times"/>
              </a:rPr>
              <a:t>problema</a:t>
            </a:r>
            <a:r>
              <a:rPr lang="en-GB" sz="1100" dirty="0">
                <a:solidFill>
                  <a:schemeClr val="tx1"/>
                </a:solidFill>
                <a:latin typeface="Times"/>
                <a:cs typeface="Times"/>
              </a:rPr>
              <a:t> </a:t>
            </a:r>
          </a:p>
        </p:txBody>
      </p:sp>
      <p:sp>
        <p:nvSpPr>
          <p:cNvPr id="56" name="Rettangolo arrotondato 55"/>
          <p:cNvSpPr/>
          <p:nvPr/>
        </p:nvSpPr>
        <p:spPr>
          <a:xfrm>
            <a:off x="6400800" y="4876800"/>
            <a:ext cx="1123528" cy="280392"/>
          </a:xfrm>
          <a:prstGeom prst="round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Times"/>
                <a:cs typeface="Times"/>
              </a:rPr>
              <a:t>Sotto-</a:t>
            </a:r>
            <a:r>
              <a:rPr lang="en-GB" sz="1100" dirty="0" err="1">
                <a:solidFill>
                  <a:schemeClr val="tx1"/>
                </a:solidFill>
                <a:latin typeface="Times"/>
                <a:cs typeface="Times"/>
              </a:rPr>
              <a:t>problema</a:t>
            </a:r>
            <a:r>
              <a:rPr lang="en-GB" sz="1100" dirty="0">
                <a:solidFill>
                  <a:schemeClr val="tx1"/>
                </a:solidFill>
                <a:latin typeface="Times"/>
                <a:cs typeface="Times"/>
              </a:rPr>
              <a:t> </a:t>
            </a:r>
          </a:p>
        </p:txBody>
      </p:sp>
      <p:sp>
        <p:nvSpPr>
          <p:cNvPr id="58" name="Rettangolo arrotondato 57"/>
          <p:cNvSpPr/>
          <p:nvPr/>
        </p:nvSpPr>
        <p:spPr>
          <a:xfrm>
            <a:off x="6400800" y="5334000"/>
            <a:ext cx="1066800" cy="5334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imes"/>
                <a:cs typeface="Times"/>
              </a:rPr>
              <a:t>Sotto-</a:t>
            </a:r>
            <a:r>
              <a:rPr lang="en-GB" sz="1000" dirty="0" err="1">
                <a:solidFill>
                  <a:schemeClr val="tx1"/>
                </a:solidFill>
                <a:latin typeface="Times"/>
                <a:cs typeface="Times"/>
              </a:rPr>
              <a:t>problema</a:t>
            </a:r>
            <a:r>
              <a:rPr lang="en-GB" sz="1000" dirty="0">
                <a:solidFill>
                  <a:schemeClr val="tx1"/>
                </a:solidFill>
                <a:latin typeface="Times"/>
                <a:cs typeface="Times"/>
              </a:rPr>
              <a:t>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Times"/>
                <a:cs typeface="Times"/>
              </a:rPr>
              <a:t>(</a:t>
            </a:r>
            <a:r>
              <a:rPr lang="en-GB" sz="1000" dirty="0" err="1">
                <a:solidFill>
                  <a:schemeClr val="tx1"/>
                </a:solidFill>
                <a:latin typeface="Times"/>
                <a:cs typeface="Times"/>
              </a:rPr>
              <a:t>causa</a:t>
            </a:r>
            <a:r>
              <a:rPr lang="en-GB" sz="1000" dirty="0">
                <a:solidFill>
                  <a:schemeClr val="tx1"/>
                </a:solidFill>
                <a:latin typeface="Times"/>
                <a:cs typeface="Times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"/>
                <a:cs typeface="Times"/>
              </a:rPr>
              <a:t>radice</a:t>
            </a:r>
            <a:r>
              <a:rPr lang="en-GB" sz="1000" dirty="0">
                <a:solidFill>
                  <a:schemeClr val="tx1"/>
                </a:solidFill>
                <a:latin typeface="Times"/>
                <a:cs typeface="Times"/>
              </a:rPr>
              <a:t>)</a:t>
            </a:r>
          </a:p>
        </p:txBody>
      </p:sp>
      <p:cxnSp>
        <p:nvCxnSpPr>
          <p:cNvPr id="62" name="Connettore 1 61"/>
          <p:cNvCxnSpPr/>
          <p:nvPr/>
        </p:nvCxnSpPr>
        <p:spPr>
          <a:xfrm>
            <a:off x="5486400" y="4114800"/>
            <a:ext cx="2133600" cy="1588"/>
          </a:xfrm>
          <a:prstGeom prst="line">
            <a:avLst/>
          </a:prstGeom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8" name="Connettore 1 87"/>
          <p:cNvCxnSpPr/>
          <p:nvPr/>
        </p:nvCxnSpPr>
        <p:spPr>
          <a:xfrm rot="5400000">
            <a:off x="6400800" y="4038600"/>
            <a:ext cx="152400" cy="1588"/>
          </a:xfrm>
          <a:prstGeom prst="line">
            <a:avLst/>
          </a:prstGeom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0" name="Connettore 1 89"/>
          <p:cNvCxnSpPr/>
          <p:nvPr/>
        </p:nvCxnSpPr>
        <p:spPr>
          <a:xfrm rot="5400000">
            <a:off x="5410994" y="4190206"/>
            <a:ext cx="152400" cy="1588"/>
          </a:xfrm>
          <a:prstGeom prst="line">
            <a:avLst/>
          </a:prstGeom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1" name="Connettore 1 90"/>
          <p:cNvCxnSpPr/>
          <p:nvPr/>
        </p:nvCxnSpPr>
        <p:spPr>
          <a:xfrm rot="5400000">
            <a:off x="7544594" y="4190206"/>
            <a:ext cx="152400" cy="1588"/>
          </a:xfrm>
          <a:prstGeom prst="line">
            <a:avLst/>
          </a:prstGeom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2" name="Connettore 1 91"/>
          <p:cNvCxnSpPr/>
          <p:nvPr/>
        </p:nvCxnSpPr>
        <p:spPr>
          <a:xfrm rot="5400000">
            <a:off x="5410994" y="4647406"/>
            <a:ext cx="152400" cy="1588"/>
          </a:xfrm>
          <a:prstGeom prst="line">
            <a:avLst/>
          </a:prstGeom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3" name="Connettore 1 92"/>
          <p:cNvCxnSpPr/>
          <p:nvPr/>
        </p:nvCxnSpPr>
        <p:spPr>
          <a:xfrm rot="5400000">
            <a:off x="5410994" y="5104606"/>
            <a:ext cx="152400" cy="1588"/>
          </a:xfrm>
          <a:prstGeom prst="line">
            <a:avLst/>
          </a:prstGeom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5" name="Connettore 1 94"/>
          <p:cNvCxnSpPr/>
          <p:nvPr/>
        </p:nvCxnSpPr>
        <p:spPr>
          <a:xfrm rot="5400000">
            <a:off x="7544594" y="4647406"/>
            <a:ext cx="152400" cy="1588"/>
          </a:xfrm>
          <a:prstGeom prst="line">
            <a:avLst/>
          </a:prstGeom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6" name="Connettore 1 95"/>
          <p:cNvCxnSpPr/>
          <p:nvPr/>
        </p:nvCxnSpPr>
        <p:spPr>
          <a:xfrm>
            <a:off x="6934200" y="4724400"/>
            <a:ext cx="1219200" cy="1588"/>
          </a:xfrm>
          <a:prstGeom prst="line">
            <a:avLst/>
          </a:prstGeom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9" name="Connettore 1 98"/>
          <p:cNvCxnSpPr/>
          <p:nvPr/>
        </p:nvCxnSpPr>
        <p:spPr>
          <a:xfrm rot="5400000">
            <a:off x="6858794" y="4799806"/>
            <a:ext cx="152400" cy="1588"/>
          </a:xfrm>
          <a:prstGeom prst="line">
            <a:avLst/>
          </a:prstGeom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0" name="Connettore 1 99"/>
          <p:cNvCxnSpPr/>
          <p:nvPr/>
        </p:nvCxnSpPr>
        <p:spPr>
          <a:xfrm rot="5400000">
            <a:off x="6858794" y="5257006"/>
            <a:ext cx="152400" cy="1588"/>
          </a:xfrm>
          <a:prstGeom prst="line">
            <a:avLst/>
          </a:prstGeom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1" name="Connettore 1 100"/>
          <p:cNvCxnSpPr/>
          <p:nvPr/>
        </p:nvCxnSpPr>
        <p:spPr>
          <a:xfrm rot="5400000">
            <a:off x="8077994" y="4799806"/>
            <a:ext cx="152400" cy="1588"/>
          </a:xfrm>
          <a:prstGeom prst="line">
            <a:avLst/>
          </a:prstGeom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2" name="Connettore 1 101"/>
          <p:cNvCxnSpPr/>
          <p:nvPr/>
        </p:nvCxnSpPr>
        <p:spPr>
          <a:xfrm rot="5400000">
            <a:off x="7010400" y="4495800"/>
            <a:ext cx="152400" cy="1588"/>
          </a:xfrm>
          <a:prstGeom prst="line">
            <a:avLst/>
          </a:prstGeom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3" name="Connettore 1 102"/>
          <p:cNvCxnSpPr/>
          <p:nvPr/>
        </p:nvCxnSpPr>
        <p:spPr>
          <a:xfrm rot="5400000">
            <a:off x="8077994" y="5257006"/>
            <a:ext cx="152400" cy="1588"/>
          </a:xfrm>
          <a:prstGeom prst="line">
            <a:avLst/>
          </a:prstGeom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4" name="Rettangolo arrotondato 103"/>
          <p:cNvSpPr/>
          <p:nvPr/>
        </p:nvSpPr>
        <p:spPr>
          <a:xfrm>
            <a:off x="7620000" y="4876800"/>
            <a:ext cx="1128464" cy="280392"/>
          </a:xfrm>
          <a:prstGeom prst="round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Times"/>
                <a:cs typeface="Times"/>
              </a:rPr>
              <a:t>Sotto-</a:t>
            </a:r>
            <a:r>
              <a:rPr lang="en-GB" sz="1100" dirty="0" err="1">
                <a:solidFill>
                  <a:schemeClr val="tx1"/>
                </a:solidFill>
                <a:latin typeface="Times"/>
                <a:cs typeface="Times"/>
              </a:rPr>
              <a:t>problema</a:t>
            </a:r>
            <a:r>
              <a:rPr lang="en-GB" sz="1100" dirty="0">
                <a:solidFill>
                  <a:schemeClr val="tx1"/>
                </a:solidFill>
                <a:latin typeface="Times"/>
                <a:cs typeface="Times"/>
              </a:rPr>
              <a:t> </a:t>
            </a:r>
          </a:p>
        </p:txBody>
      </p:sp>
      <p:sp>
        <p:nvSpPr>
          <p:cNvPr id="107" name="Rettangolo arrotondato 106"/>
          <p:cNvSpPr/>
          <p:nvPr/>
        </p:nvSpPr>
        <p:spPr>
          <a:xfrm>
            <a:off x="7620000" y="5334000"/>
            <a:ext cx="1128464" cy="255240"/>
          </a:xfrm>
          <a:prstGeom prst="round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  <a:latin typeface="Times"/>
                <a:cs typeface="Times"/>
              </a:rPr>
              <a:t>Sotto-</a:t>
            </a:r>
            <a:r>
              <a:rPr lang="en-GB" sz="1100" dirty="0" err="1" smtClean="0">
                <a:solidFill>
                  <a:schemeClr val="tx1"/>
                </a:solidFill>
                <a:latin typeface="Times"/>
                <a:cs typeface="Times"/>
              </a:rPr>
              <a:t>problema</a:t>
            </a:r>
            <a:r>
              <a:rPr lang="en-GB" sz="1100" dirty="0" smtClean="0">
                <a:solidFill>
                  <a:schemeClr val="tx1"/>
                </a:solidFill>
                <a:latin typeface="Times"/>
                <a:cs typeface="Times"/>
              </a:rPr>
              <a:t> </a:t>
            </a:r>
            <a:endParaRPr lang="en-GB" sz="1100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108" name="Rettangolo arrotondato 107"/>
          <p:cNvSpPr/>
          <p:nvPr/>
        </p:nvSpPr>
        <p:spPr>
          <a:xfrm>
            <a:off x="7620000" y="5791200"/>
            <a:ext cx="1066800" cy="5334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imes"/>
                <a:cs typeface="Times"/>
              </a:rPr>
              <a:t>Sotto-</a:t>
            </a:r>
            <a:r>
              <a:rPr lang="en-GB" sz="1000" dirty="0" err="1">
                <a:solidFill>
                  <a:schemeClr val="tx1"/>
                </a:solidFill>
                <a:latin typeface="Times"/>
                <a:cs typeface="Times"/>
              </a:rPr>
              <a:t>problema</a:t>
            </a:r>
            <a:r>
              <a:rPr lang="en-GB" sz="1000" dirty="0">
                <a:solidFill>
                  <a:schemeClr val="tx1"/>
                </a:solidFill>
                <a:latin typeface="Times"/>
                <a:cs typeface="Times"/>
              </a:rPr>
              <a:t>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Times"/>
                <a:cs typeface="Times"/>
              </a:rPr>
              <a:t>(</a:t>
            </a:r>
            <a:r>
              <a:rPr lang="en-GB" sz="1000" dirty="0" err="1">
                <a:solidFill>
                  <a:schemeClr val="tx1"/>
                </a:solidFill>
                <a:latin typeface="Times"/>
                <a:cs typeface="Times"/>
              </a:rPr>
              <a:t>causa</a:t>
            </a:r>
            <a:r>
              <a:rPr lang="en-GB" sz="1000" dirty="0">
                <a:solidFill>
                  <a:schemeClr val="tx1"/>
                </a:solidFill>
                <a:latin typeface="Times"/>
                <a:cs typeface="Times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"/>
                <a:cs typeface="Times"/>
              </a:rPr>
              <a:t>radice</a:t>
            </a:r>
            <a:r>
              <a:rPr lang="en-GB" sz="1000" dirty="0">
                <a:solidFill>
                  <a:schemeClr val="tx1"/>
                </a:solidFill>
                <a:latin typeface="Times"/>
                <a:cs typeface="Times"/>
              </a:rPr>
              <a:t>)</a:t>
            </a:r>
          </a:p>
        </p:txBody>
      </p:sp>
      <p:cxnSp>
        <p:nvCxnSpPr>
          <p:cNvPr id="109" name="Connettore 1 108"/>
          <p:cNvCxnSpPr/>
          <p:nvPr/>
        </p:nvCxnSpPr>
        <p:spPr>
          <a:xfrm rot="5400000">
            <a:off x="8077994" y="5714206"/>
            <a:ext cx="152400" cy="1588"/>
          </a:xfrm>
          <a:prstGeom prst="line">
            <a:avLst/>
          </a:prstGeom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6" name="Connettore 1 115"/>
          <p:cNvCxnSpPr/>
          <p:nvPr/>
        </p:nvCxnSpPr>
        <p:spPr>
          <a:xfrm rot="5400000">
            <a:off x="2247900" y="4381500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1 117"/>
          <p:cNvCxnSpPr/>
          <p:nvPr/>
        </p:nvCxnSpPr>
        <p:spPr>
          <a:xfrm rot="5400000">
            <a:off x="2248694" y="4914106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1 118"/>
          <p:cNvCxnSpPr/>
          <p:nvPr/>
        </p:nvCxnSpPr>
        <p:spPr>
          <a:xfrm rot="5400000">
            <a:off x="2248694" y="5447506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Nuvola 121"/>
          <p:cNvSpPr/>
          <p:nvPr/>
        </p:nvSpPr>
        <p:spPr>
          <a:xfrm>
            <a:off x="304800" y="4267200"/>
            <a:ext cx="1143000" cy="1219200"/>
          </a:xfrm>
          <a:prstGeom prst="cloud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100" dirty="0" smtClean="0">
              <a:latin typeface="Times"/>
              <a:cs typeface="Times"/>
            </a:endParaRPr>
          </a:p>
          <a:p>
            <a:pPr algn="ctr"/>
            <a:endParaRPr lang="en-GB" sz="1100" dirty="0" smtClean="0">
              <a:latin typeface="Times"/>
              <a:cs typeface="Times"/>
            </a:endParaRPr>
          </a:p>
          <a:p>
            <a:pPr algn="ctr"/>
            <a:r>
              <a:rPr lang="it-IT" sz="1100" dirty="0">
                <a:latin typeface="Times"/>
                <a:cs typeface="Times"/>
              </a:rPr>
              <a:t>Esempio di una catena di sotto-problemi</a:t>
            </a:r>
          </a:p>
          <a:p>
            <a:pPr algn="ctr"/>
            <a:endParaRPr lang="en-GB" dirty="0"/>
          </a:p>
        </p:txBody>
      </p:sp>
      <p:sp>
        <p:nvSpPr>
          <p:cNvPr id="124" name="Nuvola 123"/>
          <p:cNvSpPr/>
          <p:nvPr/>
        </p:nvSpPr>
        <p:spPr>
          <a:xfrm>
            <a:off x="3581400" y="4267200"/>
            <a:ext cx="1143000" cy="1295400"/>
          </a:xfrm>
          <a:prstGeom prst="cloud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100" dirty="0" smtClean="0">
              <a:latin typeface="Times"/>
              <a:cs typeface="Times"/>
            </a:endParaRPr>
          </a:p>
          <a:p>
            <a:pPr algn="ctr"/>
            <a:endParaRPr lang="en-GB" sz="1100" dirty="0" smtClean="0">
              <a:latin typeface="Times"/>
              <a:cs typeface="Times"/>
            </a:endParaRPr>
          </a:p>
          <a:p>
            <a:pPr algn="ctr"/>
            <a:r>
              <a:rPr lang="it-IT" sz="1100" dirty="0">
                <a:latin typeface="Times"/>
                <a:cs typeface="Times"/>
              </a:rPr>
              <a:t>Esempio di diverse catene di sotto-problemi</a:t>
            </a:r>
            <a:endParaRPr lang="it-IT" sz="1500" b="1" dirty="0">
              <a:solidFill>
                <a:srgbClr val="800000"/>
              </a:solidFill>
              <a:latin typeface="Times"/>
              <a:cs typeface="Times"/>
            </a:endParaRPr>
          </a:p>
          <a:p>
            <a:pPr algn="ctr"/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Unknown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0" y="2819400"/>
            <a:ext cx="2397719" cy="1660642"/>
          </a:xfrm>
          <a:prstGeom prst="rect">
            <a:avLst/>
          </a:prstGeom>
        </p:spPr>
      </p:pic>
      <p:sp>
        <p:nvSpPr>
          <p:cNvPr id="18" name="Rettangolo 17"/>
          <p:cNvSpPr/>
          <p:nvPr/>
        </p:nvSpPr>
        <p:spPr>
          <a:xfrm>
            <a:off x="1752600" y="609600"/>
            <a:ext cx="5411720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Analisi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della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Causa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Radice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sz="2300" b="1" dirty="0" smtClean="0">
                <a:solidFill>
                  <a:srgbClr val="800000"/>
                </a:solidFill>
                <a:latin typeface="Times"/>
                <a:cs typeface="Times"/>
              </a:rPr>
              <a:t>–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Saggezza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(1)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762000" y="2362200"/>
            <a:ext cx="2286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i="1" dirty="0" smtClean="0">
                <a:latin typeface="Times"/>
                <a:cs typeface="Times"/>
              </a:rPr>
              <a:t>Le start</a:t>
            </a:r>
            <a:r>
              <a:rPr lang="it-IT" sz="1200" i="1" dirty="0">
                <a:latin typeface="Times"/>
                <a:cs typeface="Times"/>
              </a:rPr>
              <a:t>-up fanno </a:t>
            </a:r>
            <a:r>
              <a:rPr lang="it-IT" sz="1200" i="1" dirty="0" smtClean="0">
                <a:latin typeface="Times"/>
                <a:cs typeface="Times"/>
              </a:rPr>
              <a:t>così tanti </a:t>
            </a:r>
            <a:r>
              <a:rPr lang="it-IT" sz="1200" i="1" dirty="0">
                <a:latin typeface="Times"/>
                <a:cs typeface="Times"/>
              </a:rPr>
              <a:t>errori che la sfida per identificare la causa principale di un fallimento è dura. Ma credere nel proprio piano è probabilmente </a:t>
            </a:r>
            <a:r>
              <a:rPr lang="it-IT" sz="1200" i="1" dirty="0" smtClean="0">
                <a:latin typeface="Times"/>
                <a:cs typeface="Times"/>
              </a:rPr>
              <a:t>il peggiore</a:t>
            </a:r>
            <a:r>
              <a:rPr lang="it-IT" sz="1200" i="1" dirty="0" smtClean="0">
                <a:latin typeface="Times"/>
                <a:cs typeface="Times"/>
              </a:rPr>
              <a:t>.</a:t>
            </a:r>
          </a:p>
          <a:p>
            <a:r>
              <a:rPr lang="en-GB" sz="1200" dirty="0" smtClean="0">
                <a:latin typeface="Times"/>
                <a:cs typeface="Times"/>
              </a:rPr>
              <a:t>Eric </a:t>
            </a:r>
            <a:r>
              <a:rPr lang="en-GB" sz="1200" dirty="0" err="1" smtClean="0">
                <a:latin typeface="Times"/>
                <a:cs typeface="Times"/>
              </a:rPr>
              <a:t>Ries</a:t>
            </a:r>
            <a:r>
              <a:rPr lang="en-GB" sz="1200" dirty="0" smtClean="0">
                <a:latin typeface="Times"/>
                <a:cs typeface="Times"/>
              </a:rPr>
              <a:t> </a:t>
            </a:r>
          </a:p>
          <a:p>
            <a:endParaRPr lang="en-GB" sz="1200" dirty="0" smtClean="0">
              <a:latin typeface="Times"/>
              <a:cs typeface="Times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6248400" y="3581400"/>
            <a:ext cx="2286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i="1" dirty="0">
                <a:latin typeface="Times"/>
                <a:cs typeface="Times"/>
              </a:rPr>
              <a:t>C'è solo un modo per risolvere la presunta crisi della erosione dei 'valori familiari'. </a:t>
            </a:r>
            <a:r>
              <a:rPr lang="it-IT" sz="1200" i="1" dirty="0" smtClean="0">
                <a:latin typeface="Times"/>
                <a:cs typeface="Times"/>
              </a:rPr>
              <a:t>E questo </a:t>
            </a:r>
            <a:r>
              <a:rPr lang="it-IT" sz="1200" i="1" dirty="0">
                <a:latin typeface="Times"/>
                <a:cs typeface="Times"/>
              </a:rPr>
              <a:t>è </a:t>
            </a:r>
            <a:r>
              <a:rPr lang="it-IT" sz="1200" i="1" dirty="0" smtClean="0">
                <a:latin typeface="Times"/>
                <a:cs typeface="Times"/>
              </a:rPr>
              <a:t>arrivare </a:t>
            </a:r>
            <a:r>
              <a:rPr lang="it-IT" sz="1200" i="1" dirty="0" smtClean="0">
                <a:latin typeface="Times"/>
                <a:cs typeface="Times"/>
              </a:rPr>
              <a:t>alla </a:t>
            </a:r>
            <a:r>
              <a:rPr lang="it-IT" sz="1200" i="1" dirty="0">
                <a:latin typeface="Times"/>
                <a:cs typeface="Times"/>
              </a:rPr>
              <a:t>radice del </a:t>
            </a:r>
            <a:r>
              <a:rPr lang="it-IT" sz="1200" i="1" dirty="0" smtClean="0">
                <a:latin typeface="Times"/>
                <a:cs typeface="Times"/>
              </a:rPr>
              <a:t>problema</a:t>
            </a:r>
            <a:r>
              <a:rPr lang="en-GB" sz="1200" i="1" dirty="0" smtClean="0">
                <a:latin typeface="Times"/>
                <a:cs typeface="Times"/>
              </a:rPr>
              <a:t>.</a:t>
            </a:r>
          </a:p>
          <a:p>
            <a:r>
              <a:rPr lang="en-GB" sz="1200" dirty="0" smtClean="0">
                <a:latin typeface="Times"/>
                <a:cs typeface="Times"/>
              </a:rPr>
              <a:t>Mike </a:t>
            </a:r>
            <a:r>
              <a:rPr lang="en-GB" sz="1200" dirty="0" err="1" smtClean="0">
                <a:latin typeface="Times"/>
                <a:cs typeface="Times"/>
              </a:rPr>
              <a:t>Royko</a:t>
            </a:r>
            <a:endParaRPr lang="en-GB" sz="1200" i="1" dirty="0" smtClean="0">
              <a:latin typeface="Times"/>
              <a:cs typeface="Times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286000" y="1371600"/>
            <a:ext cx="259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i="1" dirty="0">
                <a:latin typeface="Times"/>
                <a:cs typeface="Times"/>
              </a:rPr>
              <a:t>Ci sono migliaia di persone che tagliano i rami del male rispetto a uno solo che colpisce alla radice</a:t>
            </a:r>
            <a:r>
              <a:rPr lang="it-IT" sz="1200" i="1" dirty="0" smtClean="0">
                <a:latin typeface="Times"/>
                <a:cs typeface="Times"/>
              </a:rPr>
              <a:t>.</a:t>
            </a:r>
            <a:r>
              <a:rPr lang="en-GB" sz="1200" dirty="0" smtClean="0">
                <a:latin typeface="Times"/>
                <a:cs typeface="Times"/>
              </a:rPr>
              <a:t/>
            </a:r>
            <a:br>
              <a:rPr lang="en-GB" sz="1200" dirty="0" smtClean="0">
                <a:latin typeface="Times"/>
                <a:cs typeface="Times"/>
              </a:rPr>
            </a:br>
            <a:r>
              <a:rPr lang="en-GB" sz="1200" dirty="0" smtClean="0">
                <a:latin typeface="Times"/>
                <a:cs typeface="Times"/>
              </a:rPr>
              <a:t>Henry David Thoreau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533400" y="3886200"/>
            <a:ext cx="2438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i="1" dirty="0">
                <a:latin typeface="Times"/>
                <a:cs typeface="Times"/>
              </a:rPr>
              <a:t>Nel corso della mia vita, mi sono </a:t>
            </a:r>
            <a:r>
              <a:rPr lang="it-IT" sz="1200" i="1" dirty="0" smtClean="0">
                <a:latin typeface="Times"/>
                <a:cs typeface="Times"/>
              </a:rPr>
              <a:t>resa </a:t>
            </a:r>
            <a:r>
              <a:rPr lang="it-IT" sz="1200" i="1" dirty="0">
                <a:latin typeface="Times"/>
                <a:cs typeface="Times"/>
              </a:rPr>
              <a:t>conto che la discriminazione non è stata casuale, </a:t>
            </a:r>
            <a:r>
              <a:rPr lang="it-IT" sz="1200" i="1" dirty="0" smtClean="0">
                <a:latin typeface="Times"/>
                <a:cs typeface="Times"/>
              </a:rPr>
              <a:t>ma che </a:t>
            </a:r>
            <a:r>
              <a:rPr lang="it-IT" sz="1200" i="1" dirty="0">
                <a:latin typeface="Times"/>
                <a:cs typeface="Times"/>
              </a:rPr>
              <a:t>c'erano </a:t>
            </a:r>
            <a:r>
              <a:rPr lang="it-IT" sz="1200" i="1" dirty="0" smtClean="0">
                <a:latin typeface="Times"/>
                <a:cs typeface="Times"/>
              </a:rPr>
              <a:t>radici e cause </a:t>
            </a:r>
            <a:r>
              <a:rPr lang="it-IT" sz="1200" i="1" dirty="0" smtClean="0">
                <a:latin typeface="Times"/>
                <a:cs typeface="Times"/>
              </a:rPr>
              <a:t>strutturali. </a:t>
            </a:r>
            <a:r>
              <a:rPr lang="it-IT" sz="1200" i="1" dirty="0">
                <a:latin typeface="Times"/>
                <a:cs typeface="Times"/>
              </a:rPr>
              <a:t>Quindi, se abbiamo deciso di cambiare la vita delle donne, dobbiamo affrontare le cause alla </a:t>
            </a:r>
            <a:r>
              <a:rPr lang="it-IT" sz="1200" i="1" dirty="0" smtClean="0">
                <a:latin typeface="Times"/>
                <a:cs typeface="Times"/>
              </a:rPr>
              <a:t>radice.</a:t>
            </a:r>
            <a:endParaRPr lang="en-GB" sz="1200" i="1" dirty="0" smtClean="0">
              <a:latin typeface="Times"/>
              <a:cs typeface="Times"/>
            </a:endParaRPr>
          </a:p>
          <a:p>
            <a:r>
              <a:rPr lang="en-GB" sz="1200" dirty="0" smtClean="0">
                <a:latin typeface="Times"/>
                <a:cs typeface="Times"/>
              </a:rPr>
              <a:t>Michelle </a:t>
            </a:r>
            <a:r>
              <a:rPr lang="en-GB" sz="1200" dirty="0" err="1" smtClean="0">
                <a:latin typeface="Times"/>
                <a:cs typeface="Times"/>
              </a:rPr>
              <a:t>Bachelet</a:t>
            </a:r>
            <a:r>
              <a:rPr lang="en-GB" sz="1200" dirty="0" smtClean="0">
                <a:latin typeface="Times"/>
                <a:cs typeface="Times"/>
              </a:rPr>
              <a:t> </a:t>
            </a:r>
            <a:endParaRPr lang="en-GB" sz="1200" dirty="0">
              <a:latin typeface="Times"/>
              <a:cs typeface="Times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6248400" y="2438400"/>
            <a:ext cx="2438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i="1" dirty="0" smtClean="0">
                <a:latin typeface="Times"/>
                <a:cs typeface="Times"/>
              </a:rPr>
              <a:t>Sembravano esserci ostacoli </a:t>
            </a:r>
            <a:r>
              <a:rPr lang="it-IT" sz="1200" i="1" dirty="0">
                <a:latin typeface="Times"/>
                <a:cs typeface="Times"/>
              </a:rPr>
              <a:t>senza fine ... </a:t>
            </a:r>
            <a:r>
              <a:rPr lang="it-IT" sz="1200" i="1" dirty="0" smtClean="0">
                <a:latin typeface="Times"/>
                <a:cs typeface="Times"/>
              </a:rPr>
              <a:t>E che </a:t>
            </a:r>
            <a:r>
              <a:rPr lang="it-IT" sz="1200" i="1" dirty="0">
                <a:latin typeface="Times"/>
                <a:cs typeface="Times"/>
              </a:rPr>
              <a:t>la causa principale di tutti </a:t>
            </a:r>
            <a:r>
              <a:rPr lang="it-IT" sz="1200" i="1" dirty="0" smtClean="0">
                <a:latin typeface="Times"/>
                <a:cs typeface="Times"/>
              </a:rPr>
              <a:t>fosse la </a:t>
            </a:r>
            <a:r>
              <a:rPr lang="it-IT" sz="1200" i="1" dirty="0" smtClean="0">
                <a:latin typeface="Times"/>
                <a:cs typeface="Times"/>
              </a:rPr>
              <a:t>paura.</a:t>
            </a:r>
            <a:endParaRPr lang="en-GB" sz="1200" i="1" dirty="0" smtClean="0">
              <a:latin typeface="Times"/>
              <a:cs typeface="Times"/>
            </a:endParaRPr>
          </a:p>
          <a:p>
            <a:r>
              <a:rPr lang="en-GB" sz="1200" dirty="0" smtClean="0">
                <a:latin typeface="Times"/>
                <a:cs typeface="Times"/>
              </a:rPr>
              <a:t>Marion Milner</a:t>
            </a:r>
            <a:endParaRPr lang="en-GB" sz="1200" dirty="0">
              <a:latin typeface="Times"/>
              <a:cs typeface="Times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5029200" y="5181600"/>
            <a:ext cx="2895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i="1" dirty="0" err="1" smtClean="0">
                <a:latin typeface="Times"/>
                <a:cs typeface="Times"/>
              </a:rPr>
              <a:t>L’uomo</a:t>
            </a:r>
            <a:r>
              <a:rPr lang="en-GB" sz="1200" i="1" dirty="0" smtClean="0">
                <a:latin typeface="Times"/>
                <a:cs typeface="Times"/>
              </a:rPr>
              <a:t> </a:t>
            </a:r>
            <a:r>
              <a:rPr lang="en-GB" sz="1200" i="1" dirty="0" err="1" smtClean="0">
                <a:latin typeface="Times"/>
                <a:cs typeface="Times"/>
              </a:rPr>
              <a:t>è</a:t>
            </a:r>
            <a:r>
              <a:rPr lang="en-GB" sz="1200" i="1" dirty="0" smtClean="0">
                <a:latin typeface="Times"/>
                <a:cs typeface="Times"/>
              </a:rPr>
              <a:t> </a:t>
            </a:r>
            <a:r>
              <a:rPr lang="en-GB" sz="1200" i="1" dirty="0" err="1" smtClean="0">
                <a:latin typeface="Times"/>
                <a:cs typeface="Times"/>
              </a:rPr>
              <a:t>il</a:t>
            </a:r>
            <a:r>
              <a:rPr lang="en-GB" sz="1200" i="1" dirty="0" smtClean="0">
                <a:latin typeface="Times"/>
                <a:cs typeface="Times"/>
              </a:rPr>
              <a:t> solo </a:t>
            </a:r>
            <a:r>
              <a:rPr lang="en-GB" sz="1200" i="1" dirty="0" err="1" smtClean="0">
                <a:latin typeface="Times"/>
                <a:cs typeface="Times"/>
              </a:rPr>
              <a:t>vero</a:t>
            </a:r>
            <a:r>
              <a:rPr lang="en-GB" sz="1200" i="1" dirty="0" smtClean="0">
                <a:latin typeface="Times"/>
                <a:cs typeface="Times"/>
              </a:rPr>
              <a:t> </a:t>
            </a:r>
            <a:r>
              <a:rPr lang="en-GB" sz="1200" i="1" dirty="0" err="1" smtClean="0">
                <a:latin typeface="Times"/>
                <a:cs typeface="Times"/>
              </a:rPr>
              <a:t>nemico</a:t>
            </a:r>
            <a:r>
              <a:rPr lang="en-GB" sz="1200" i="1" dirty="0" smtClean="0">
                <a:latin typeface="Times"/>
                <a:cs typeface="Times"/>
              </a:rPr>
              <a:t> </a:t>
            </a:r>
            <a:r>
              <a:rPr lang="en-GB" sz="1200" i="1" dirty="0" err="1" smtClean="0">
                <a:latin typeface="Times"/>
                <a:cs typeface="Times"/>
              </a:rPr>
              <a:t>che</a:t>
            </a:r>
            <a:r>
              <a:rPr lang="en-GB" sz="1200" i="1" dirty="0" smtClean="0">
                <a:latin typeface="Times"/>
                <a:cs typeface="Times"/>
              </a:rPr>
              <a:t> </a:t>
            </a:r>
            <a:r>
              <a:rPr lang="en-GB" sz="1200" i="1" dirty="0" err="1" smtClean="0">
                <a:latin typeface="Times"/>
                <a:cs typeface="Times"/>
              </a:rPr>
              <a:t>abbiamo</a:t>
            </a:r>
            <a:r>
              <a:rPr lang="it-IT" sz="1200" i="1" dirty="0" smtClean="0">
                <a:latin typeface="Times"/>
                <a:cs typeface="Times"/>
              </a:rPr>
              <a:t>… </a:t>
            </a:r>
            <a:r>
              <a:rPr lang="en-GB" sz="1200" i="1" dirty="0" smtClean="0">
                <a:latin typeface="Times"/>
                <a:cs typeface="Times"/>
              </a:rPr>
              <a:t>Si </a:t>
            </a:r>
            <a:r>
              <a:rPr lang="en-GB" sz="1200" i="1" dirty="0" err="1" smtClean="0">
                <a:latin typeface="Times"/>
                <a:cs typeface="Times"/>
              </a:rPr>
              <a:t>tolga</a:t>
            </a:r>
            <a:r>
              <a:rPr lang="en-GB" sz="1200" i="1" dirty="0" smtClean="0">
                <a:latin typeface="Times"/>
                <a:cs typeface="Times"/>
              </a:rPr>
              <a:t> </a:t>
            </a:r>
            <a:r>
              <a:rPr lang="en-GB" sz="1200" i="1" dirty="0" err="1" smtClean="0">
                <a:latin typeface="Times"/>
                <a:cs typeface="Times"/>
              </a:rPr>
              <a:t>l’uomo</a:t>
            </a:r>
            <a:r>
              <a:rPr lang="en-GB" sz="1200" i="1" dirty="0" smtClean="0">
                <a:latin typeface="Times"/>
                <a:cs typeface="Times"/>
              </a:rPr>
              <a:t> </a:t>
            </a:r>
            <a:r>
              <a:rPr lang="en-GB" sz="1200" i="1" dirty="0" err="1" smtClean="0">
                <a:latin typeface="Times"/>
                <a:cs typeface="Times"/>
              </a:rPr>
              <a:t>dalla</a:t>
            </a:r>
            <a:r>
              <a:rPr lang="en-GB" sz="1200" i="1" dirty="0" smtClean="0">
                <a:latin typeface="Times"/>
                <a:cs typeface="Times"/>
              </a:rPr>
              <a:t> </a:t>
            </a:r>
            <a:r>
              <a:rPr lang="en-GB" sz="1200" i="1" dirty="0" err="1" smtClean="0">
                <a:latin typeface="Times"/>
                <a:cs typeface="Times"/>
              </a:rPr>
              <a:t>scena</a:t>
            </a:r>
            <a:r>
              <a:rPr lang="en-GB" sz="1200" i="1" dirty="0" smtClean="0">
                <a:latin typeface="Times"/>
                <a:cs typeface="Times"/>
              </a:rPr>
              <a:t> e </a:t>
            </a:r>
            <a:r>
              <a:rPr lang="en-GB" sz="1200" i="1" dirty="0" err="1" smtClean="0">
                <a:latin typeface="Times"/>
                <a:cs typeface="Times"/>
              </a:rPr>
              <a:t>sarà</a:t>
            </a:r>
            <a:r>
              <a:rPr lang="en-GB" sz="1200" i="1" dirty="0" smtClean="0">
                <a:latin typeface="Times"/>
                <a:cs typeface="Times"/>
              </a:rPr>
              <a:t> </a:t>
            </a:r>
            <a:r>
              <a:rPr lang="en-GB" sz="1200" i="1" dirty="0" err="1" smtClean="0">
                <a:latin typeface="Times"/>
                <a:cs typeface="Times"/>
              </a:rPr>
              <a:t>tolta</a:t>
            </a:r>
            <a:r>
              <a:rPr lang="en-GB" sz="1200" i="1" dirty="0" smtClean="0">
                <a:latin typeface="Times"/>
                <a:cs typeface="Times"/>
              </a:rPr>
              <a:t> per </a:t>
            </a:r>
            <a:r>
              <a:rPr lang="en-GB" sz="1200" i="1" dirty="0" err="1" smtClean="0">
                <a:latin typeface="Times"/>
                <a:cs typeface="Times"/>
              </a:rPr>
              <a:t>sempre</a:t>
            </a:r>
            <a:r>
              <a:rPr lang="en-GB" sz="1200" i="1" dirty="0" smtClean="0">
                <a:latin typeface="Times"/>
                <a:cs typeface="Times"/>
              </a:rPr>
              <a:t> la </a:t>
            </a:r>
            <a:r>
              <a:rPr lang="en-GB" sz="1200" i="1" dirty="0" err="1" smtClean="0">
                <a:latin typeface="Times"/>
                <a:cs typeface="Times"/>
              </a:rPr>
              <a:t>causa</a:t>
            </a:r>
            <a:r>
              <a:rPr lang="en-GB" sz="1200" i="1" dirty="0" smtClean="0">
                <a:latin typeface="Times"/>
                <a:cs typeface="Times"/>
              </a:rPr>
              <a:t> </a:t>
            </a:r>
            <a:r>
              <a:rPr lang="en-GB" sz="1200" i="1" dirty="0" err="1" smtClean="0">
                <a:latin typeface="Times"/>
                <a:cs typeface="Times"/>
              </a:rPr>
              <a:t>della</a:t>
            </a:r>
            <a:r>
              <a:rPr lang="en-GB" sz="1200" i="1" dirty="0" smtClean="0">
                <a:latin typeface="Times"/>
                <a:cs typeface="Times"/>
              </a:rPr>
              <a:t> fame e </a:t>
            </a:r>
            <a:r>
              <a:rPr lang="en-GB" sz="1200" i="1" dirty="0" err="1" smtClean="0">
                <a:latin typeface="Times"/>
                <a:cs typeface="Times"/>
              </a:rPr>
              <a:t>della</a:t>
            </a:r>
            <a:r>
              <a:rPr lang="en-GB" sz="1200" i="1" dirty="0" smtClean="0">
                <a:latin typeface="Times"/>
                <a:cs typeface="Times"/>
              </a:rPr>
              <a:t> </a:t>
            </a:r>
            <a:r>
              <a:rPr lang="en-GB" sz="1200" i="1" dirty="0" err="1" smtClean="0">
                <a:latin typeface="Times"/>
                <a:cs typeface="Times"/>
              </a:rPr>
              <a:t>fatica</a:t>
            </a:r>
            <a:r>
              <a:rPr lang="en-GB" sz="1200" i="1" dirty="0" smtClean="0">
                <a:latin typeface="Times"/>
                <a:cs typeface="Times"/>
              </a:rPr>
              <a:t>. </a:t>
            </a:r>
          </a:p>
          <a:p>
            <a:r>
              <a:rPr lang="en-GB" sz="1200" dirty="0" smtClean="0">
                <a:latin typeface="Times"/>
                <a:cs typeface="Times"/>
              </a:rPr>
              <a:t>George Orwell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2133600" y="5562600"/>
            <a:ext cx="236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i="1" dirty="0" smtClean="0">
                <a:latin typeface="Times"/>
                <a:cs typeface="Times"/>
              </a:rPr>
              <a:t>La </a:t>
            </a:r>
            <a:r>
              <a:rPr lang="en-GB" sz="1200" i="1" dirty="0" err="1" smtClean="0">
                <a:latin typeface="Times"/>
                <a:cs typeface="Times"/>
              </a:rPr>
              <a:t>povertà</a:t>
            </a:r>
            <a:r>
              <a:rPr lang="en-GB" sz="1200" i="1" dirty="0" smtClean="0">
                <a:latin typeface="Times"/>
                <a:cs typeface="Times"/>
              </a:rPr>
              <a:t> non </a:t>
            </a:r>
            <a:r>
              <a:rPr lang="en-GB" sz="1200" i="1" dirty="0" err="1" smtClean="0">
                <a:latin typeface="Times"/>
                <a:cs typeface="Times"/>
              </a:rPr>
              <a:t>è</a:t>
            </a:r>
            <a:r>
              <a:rPr lang="en-GB" sz="1200" i="1" dirty="0" smtClean="0">
                <a:latin typeface="Times"/>
                <a:cs typeface="Times"/>
              </a:rPr>
              <a:t> la </a:t>
            </a:r>
            <a:r>
              <a:rPr lang="en-GB" sz="1200" i="1" dirty="0" err="1" smtClean="0">
                <a:latin typeface="Times"/>
                <a:cs typeface="Times"/>
              </a:rPr>
              <a:t>causa</a:t>
            </a:r>
            <a:r>
              <a:rPr lang="en-GB" sz="1200" i="1" dirty="0" smtClean="0">
                <a:latin typeface="Times"/>
                <a:cs typeface="Times"/>
              </a:rPr>
              <a:t> </a:t>
            </a:r>
            <a:r>
              <a:rPr lang="en-GB" sz="1200" i="1" dirty="0" err="1" smtClean="0">
                <a:latin typeface="Times"/>
                <a:cs typeface="Times"/>
              </a:rPr>
              <a:t>alla</a:t>
            </a:r>
            <a:r>
              <a:rPr lang="en-GB" sz="1200" i="1" dirty="0" smtClean="0">
                <a:latin typeface="Times"/>
                <a:cs typeface="Times"/>
              </a:rPr>
              <a:t> </a:t>
            </a:r>
            <a:r>
              <a:rPr lang="en-GB" sz="1200" i="1" dirty="0" err="1" smtClean="0">
                <a:latin typeface="Times"/>
                <a:cs typeface="Times"/>
              </a:rPr>
              <a:t>radice</a:t>
            </a:r>
            <a:r>
              <a:rPr lang="en-GB" sz="1200" i="1" dirty="0" smtClean="0">
                <a:latin typeface="Times"/>
                <a:cs typeface="Times"/>
              </a:rPr>
              <a:t> </a:t>
            </a:r>
            <a:r>
              <a:rPr lang="en-GB" sz="1200" i="1" dirty="0" err="1" smtClean="0">
                <a:latin typeface="Times"/>
                <a:cs typeface="Times"/>
              </a:rPr>
              <a:t>della</a:t>
            </a:r>
            <a:r>
              <a:rPr lang="en-GB" sz="1200" i="1" dirty="0" smtClean="0">
                <a:latin typeface="Times"/>
                <a:cs typeface="Times"/>
              </a:rPr>
              <a:t> </a:t>
            </a:r>
            <a:r>
              <a:rPr lang="en-GB" sz="1200" i="1" dirty="0" err="1" smtClean="0">
                <a:latin typeface="Times"/>
                <a:cs typeface="Times"/>
              </a:rPr>
              <a:t>criminalità</a:t>
            </a:r>
            <a:r>
              <a:rPr lang="en-GB" sz="1200" i="1" dirty="0" smtClean="0">
                <a:latin typeface="Times"/>
                <a:cs typeface="Times"/>
              </a:rPr>
              <a:t>. </a:t>
            </a:r>
          </a:p>
          <a:p>
            <a:r>
              <a:rPr lang="en-GB" sz="1200" dirty="0" smtClean="0">
                <a:latin typeface="Times"/>
                <a:cs typeface="Times"/>
              </a:rPr>
              <a:t>Rush Limbaugh </a:t>
            </a:r>
            <a:endParaRPr lang="en-GB" sz="1200" dirty="0">
              <a:latin typeface="Times"/>
              <a:cs typeface="Times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5105400" y="1447800"/>
            <a:ext cx="2133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i="1" dirty="0" smtClean="0">
                <a:latin typeface="Times"/>
                <a:cs typeface="Times"/>
              </a:rPr>
              <a:t>La </a:t>
            </a:r>
            <a:r>
              <a:rPr lang="en-GB" sz="1200" i="1" dirty="0" err="1" smtClean="0">
                <a:latin typeface="Times"/>
                <a:cs typeface="Times"/>
              </a:rPr>
              <a:t>meraviglia</a:t>
            </a:r>
            <a:r>
              <a:rPr lang="en-GB" sz="1200" i="1" dirty="0" smtClean="0">
                <a:latin typeface="Times"/>
                <a:cs typeface="Times"/>
              </a:rPr>
              <a:t> </a:t>
            </a:r>
            <a:r>
              <a:rPr lang="en-GB" sz="1200" i="1" dirty="0" err="1" smtClean="0">
                <a:latin typeface="Times"/>
                <a:cs typeface="Times"/>
              </a:rPr>
              <a:t>piuttosto</a:t>
            </a:r>
            <a:r>
              <a:rPr lang="en-GB" sz="1200" i="1" dirty="0" smtClean="0">
                <a:latin typeface="Times"/>
                <a:cs typeface="Times"/>
              </a:rPr>
              <a:t> </a:t>
            </a:r>
            <a:r>
              <a:rPr lang="en-GB" sz="1200" i="1" dirty="0" err="1" smtClean="0">
                <a:latin typeface="Times"/>
                <a:cs typeface="Times"/>
              </a:rPr>
              <a:t>che</a:t>
            </a:r>
            <a:r>
              <a:rPr lang="en-GB" sz="1200" i="1" dirty="0" smtClean="0">
                <a:latin typeface="Times"/>
                <a:cs typeface="Times"/>
              </a:rPr>
              <a:t> </a:t>
            </a:r>
            <a:r>
              <a:rPr lang="en-GB" sz="1200" i="1" dirty="0" err="1" smtClean="0">
                <a:latin typeface="Times"/>
                <a:cs typeface="Times"/>
              </a:rPr>
              <a:t>il</a:t>
            </a:r>
            <a:r>
              <a:rPr lang="en-GB" sz="1200" i="1" dirty="0" smtClean="0">
                <a:latin typeface="Times"/>
                <a:cs typeface="Times"/>
              </a:rPr>
              <a:t> </a:t>
            </a:r>
            <a:r>
              <a:rPr lang="en-GB" sz="1200" i="1" dirty="0" err="1" smtClean="0">
                <a:latin typeface="Times"/>
                <a:cs typeface="Times"/>
              </a:rPr>
              <a:t>dubbio</a:t>
            </a:r>
            <a:r>
              <a:rPr lang="en-GB" sz="1200" i="1" dirty="0" smtClean="0">
                <a:latin typeface="Times"/>
                <a:cs typeface="Times"/>
              </a:rPr>
              <a:t> </a:t>
            </a:r>
            <a:r>
              <a:rPr lang="it-IT" sz="1200" i="1" dirty="0">
                <a:latin typeface="Times"/>
                <a:cs typeface="Times"/>
              </a:rPr>
              <a:t>è la radice di ogni </a:t>
            </a:r>
            <a:r>
              <a:rPr lang="it-IT" sz="1200" i="1" dirty="0" smtClean="0">
                <a:latin typeface="Times"/>
                <a:cs typeface="Times"/>
              </a:rPr>
              <a:t>conoscenza.</a:t>
            </a:r>
          </a:p>
          <a:p>
            <a:r>
              <a:rPr lang="en-GB" sz="1200" dirty="0" smtClean="0">
                <a:latin typeface="Times"/>
                <a:cs typeface="Times"/>
              </a:rPr>
              <a:t>Abraham Joshua </a:t>
            </a:r>
            <a:r>
              <a:rPr lang="en-GB" sz="1200" dirty="0" err="1" smtClean="0">
                <a:latin typeface="Times"/>
                <a:cs typeface="Times"/>
              </a:rPr>
              <a:t>Heschel</a:t>
            </a:r>
            <a:endParaRPr lang="en-GB" sz="1200" dirty="0">
              <a:latin typeface="Times"/>
              <a:cs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Unknown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0400" y="2590800"/>
            <a:ext cx="2397719" cy="1660642"/>
          </a:xfrm>
          <a:prstGeom prst="rect">
            <a:avLst/>
          </a:prstGeom>
        </p:spPr>
      </p:pic>
      <p:sp>
        <p:nvSpPr>
          <p:cNvPr id="18" name="Rettangolo 17"/>
          <p:cNvSpPr/>
          <p:nvPr/>
        </p:nvSpPr>
        <p:spPr>
          <a:xfrm>
            <a:off x="1115616" y="609600"/>
            <a:ext cx="705678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 err="1" smtClean="0">
                <a:solidFill>
                  <a:srgbClr val="800000"/>
                </a:solidFill>
                <a:latin typeface="Times"/>
                <a:cs typeface="Times"/>
              </a:rPr>
              <a:t>Analisi</a:t>
            </a:r>
            <a:r>
              <a:rPr lang="en-GB" sz="20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000" b="1" dirty="0" err="1" smtClean="0">
                <a:solidFill>
                  <a:srgbClr val="800000"/>
                </a:solidFill>
                <a:latin typeface="Times"/>
                <a:cs typeface="Times"/>
              </a:rPr>
              <a:t>della</a:t>
            </a:r>
            <a:r>
              <a:rPr lang="en-GB" sz="20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000" b="1" dirty="0" err="1" smtClean="0">
                <a:solidFill>
                  <a:srgbClr val="800000"/>
                </a:solidFill>
                <a:latin typeface="Times"/>
                <a:cs typeface="Times"/>
              </a:rPr>
              <a:t>Causa</a:t>
            </a:r>
            <a:r>
              <a:rPr lang="en-GB" sz="20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000" b="1" dirty="0" err="1" smtClean="0">
                <a:solidFill>
                  <a:srgbClr val="800000"/>
                </a:solidFill>
                <a:latin typeface="Times"/>
                <a:cs typeface="Times"/>
              </a:rPr>
              <a:t>Radice</a:t>
            </a:r>
            <a:r>
              <a:rPr lang="en-GB" sz="20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sz="2000" b="1" dirty="0" smtClean="0">
                <a:solidFill>
                  <a:srgbClr val="800000"/>
                </a:solidFill>
                <a:latin typeface="Times"/>
                <a:cs typeface="Times"/>
              </a:rPr>
              <a:t>–</a:t>
            </a:r>
            <a:r>
              <a:rPr lang="en-GB" sz="20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000" b="1" dirty="0" err="1" smtClean="0">
                <a:solidFill>
                  <a:srgbClr val="800000"/>
                </a:solidFill>
                <a:latin typeface="Times"/>
                <a:cs typeface="Times"/>
              </a:rPr>
              <a:t>Saggezza</a:t>
            </a:r>
            <a:r>
              <a:rPr lang="en-GB" sz="21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100" b="1" dirty="0" smtClean="0">
                <a:solidFill>
                  <a:srgbClr val="800000"/>
                </a:solidFill>
                <a:latin typeface="Times"/>
                <a:cs typeface="Times"/>
              </a:rPr>
              <a:t>(2)  </a:t>
            </a:r>
          </a:p>
          <a:p>
            <a:pPr algn="ctr"/>
            <a:r>
              <a:rPr lang="en-GB" sz="2100" b="1" dirty="0" smtClean="0">
                <a:solidFill>
                  <a:srgbClr val="800000"/>
                </a:solidFill>
                <a:latin typeface="Times"/>
                <a:cs typeface="Times"/>
              </a:rPr>
              <a:t>(La </a:t>
            </a:r>
            <a:r>
              <a:rPr lang="en-GB" sz="2100" b="1" dirty="0" err="1" smtClean="0">
                <a:solidFill>
                  <a:srgbClr val="800000"/>
                </a:solidFill>
                <a:latin typeface="Times"/>
                <a:cs typeface="Times"/>
              </a:rPr>
              <a:t>Radice</a:t>
            </a:r>
            <a:r>
              <a:rPr lang="en-GB" sz="21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100" b="1" dirty="0" err="1" smtClean="0">
                <a:solidFill>
                  <a:srgbClr val="800000"/>
                </a:solidFill>
                <a:latin typeface="Times"/>
                <a:cs typeface="Times"/>
              </a:rPr>
              <a:t>di</a:t>
            </a:r>
            <a:r>
              <a:rPr lang="en-GB" sz="21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100" b="1" dirty="0" err="1" smtClean="0">
                <a:solidFill>
                  <a:srgbClr val="800000"/>
                </a:solidFill>
                <a:latin typeface="Times"/>
                <a:cs typeface="Times"/>
              </a:rPr>
              <a:t>T</a:t>
            </a:r>
            <a:r>
              <a:rPr lang="en-GB" sz="2100" b="1" dirty="0" err="1" smtClean="0">
                <a:solidFill>
                  <a:srgbClr val="800000"/>
                </a:solidFill>
                <a:latin typeface="Times"/>
                <a:cs typeface="Times"/>
              </a:rPr>
              <a:t>utti</a:t>
            </a:r>
            <a:r>
              <a:rPr lang="en-GB" sz="21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100" b="1" dirty="0" err="1" smtClean="0">
                <a:solidFill>
                  <a:srgbClr val="800000"/>
                </a:solidFill>
                <a:latin typeface="Times"/>
                <a:cs typeface="Times"/>
              </a:rPr>
              <a:t>i</a:t>
            </a:r>
            <a:r>
              <a:rPr lang="en-GB" sz="2100" b="1" dirty="0" smtClean="0">
                <a:solidFill>
                  <a:srgbClr val="800000"/>
                </a:solidFill>
                <a:latin typeface="Times"/>
                <a:cs typeface="Times"/>
              </a:rPr>
              <a:t> Mali)</a:t>
            </a:r>
            <a:endParaRPr lang="en-GB" sz="2100" dirty="0"/>
          </a:p>
        </p:txBody>
      </p:sp>
      <p:sp>
        <p:nvSpPr>
          <p:cNvPr id="11" name="Rettangolo 10"/>
          <p:cNvSpPr/>
          <p:nvPr/>
        </p:nvSpPr>
        <p:spPr>
          <a:xfrm>
            <a:off x="5943600" y="2590800"/>
            <a:ext cx="266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i="1" dirty="0">
                <a:latin typeface="Times"/>
                <a:cs typeface="Times"/>
              </a:rPr>
              <a:t>La mancanza di denaro è la radice di tutti i </a:t>
            </a:r>
            <a:r>
              <a:rPr lang="it-IT" sz="1200" i="1" dirty="0" smtClean="0">
                <a:latin typeface="Times"/>
                <a:cs typeface="Times"/>
              </a:rPr>
              <a:t>mali.</a:t>
            </a:r>
            <a:endParaRPr lang="en-GB" sz="1200" i="1" dirty="0">
              <a:latin typeface="Times"/>
              <a:cs typeface="Times"/>
            </a:endParaRPr>
          </a:p>
          <a:p>
            <a:r>
              <a:rPr lang="en-GB" sz="1200" dirty="0" smtClean="0">
                <a:latin typeface="Times"/>
                <a:cs typeface="Times"/>
              </a:rPr>
              <a:t>George Bernard Shaw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457200" y="4038600"/>
            <a:ext cx="2514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i="1" dirty="0">
                <a:latin typeface="Times"/>
                <a:cs typeface="Times"/>
              </a:rPr>
              <a:t>Quindi </a:t>
            </a:r>
            <a:r>
              <a:rPr lang="it-IT" sz="1200" i="1" dirty="0" smtClean="0">
                <a:latin typeface="Times"/>
                <a:cs typeface="Times"/>
              </a:rPr>
              <a:t>pensate </a:t>
            </a:r>
            <a:r>
              <a:rPr lang="it-IT" sz="1200" i="1" dirty="0">
                <a:latin typeface="Times"/>
                <a:cs typeface="Times"/>
              </a:rPr>
              <a:t>che il denaro </a:t>
            </a:r>
            <a:r>
              <a:rPr lang="it-IT" sz="1200" i="1" dirty="0" smtClean="0">
                <a:latin typeface="Times"/>
                <a:cs typeface="Times"/>
              </a:rPr>
              <a:t>sia </a:t>
            </a:r>
            <a:r>
              <a:rPr lang="it-IT" sz="1200" i="1" dirty="0">
                <a:latin typeface="Times"/>
                <a:cs typeface="Times"/>
              </a:rPr>
              <a:t>la radice di tutti i mali. </a:t>
            </a:r>
            <a:r>
              <a:rPr lang="it-IT" sz="1200" i="1" dirty="0" smtClean="0">
                <a:latin typeface="Times"/>
                <a:cs typeface="Times"/>
              </a:rPr>
              <a:t>Vi siete </a:t>
            </a:r>
            <a:r>
              <a:rPr lang="it-IT" sz="1200" i="1" dirty="0">
                <a:latin typeface="Times"/>
                <a:cs typeface="Times"/>
              </a:rPr>
              <a:t>mai </a:t>
            </a:r>
            <a:r>
              <a:rPr lang="it-IT" sz="1200" i="1" dirty="0" smtClean="0">
                <a:latin typeface="Times"/>
                <a:cs typeface="Times"/>
              </a:rPr>
              <a:t>chiesti </a:t>
            </a:r>
            <a:r>
              <a:rPr lang="it-IT" sz="1200" i="1" dirty="0">
                <a:latin typeface="Times"/>
                <a:cs typeface="Times"/>
              </a:rPr>
              <a:t>qual è la radice di tutti i soldi</a:t>
            </a:r>
            <a:r>
              <a:rPr lang="it-IT" sz="1200" i="1" dirty="0" smtClean="0">
                <a:latin typeface="Times"/>
                <a:cs typeface="Times"/>
              </a:rPr>
              <a:t>?</a:t>
            </a:r>
            <a:r>
              <a:rPr lang="en-GB" sz="1200" i="1" dirty="0" smtClean="0">
                <a:latin typeface="Times"/>
                <a:cs typeface="Times"/>
              </a:rPr>
              <a:t> </a:t>
            </a:r>
            <a:r>
              <a:rPr lang="en-GB" sz="1200" dirty="0" smtClean="0">
                <a:latin typeface="Times"/>
                <a:cs typeface="Times"/>
              </a:rPr>
              <a:t/>
            </a:r>
            <a:br>
              <a:rPr lang="en-GB" sz="1200" dirty="0" smtClean="0">
                <a:latin typeface="Times"/>
                <a:cs typeface="Times"/>
              </a:rPr>
            </a:br>
            <a:r>
              <a:rPr lang="en-GB" sz="1200" dirty="0" err="1" smtClean="0">
                <a:latin typeface="Times"/>
                <a:cs typeface="Times"/>
              </a:rPr>
              <a:t>Ayn</a:t>
            </a:r>
            <a:r>
              <a:rPr lang="en-GB" sz="1200" dirty="0" smtClean="0">
                <a:latin typeface="Times"/>
                <a:cs typeface="Times"/>
              </a:rPr>
              <a:t> Rand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2057400" y="5562600"/>
            <a:ext cx="213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i="1" dirty="0">
                <a:latin typeface="Times"/>
                <a:cs typeface="Times"/>
              </a:rPr>
              <a:t>l'ignoranza,la </a:t>
            </a:r>
            <a:r>
              <a:rPr lang="it-IT" sz="1200" i="1" dirty="0" smtClean="0">
                <a:latin typeface="Times"/>
                <a:cs typeface="Times"/>
              </a:rPr>
              <a:t>radice </a:t>
            </a:r>
            <a:r>
              <a:rPr lang="it-IT" sz="1200" i="1" dirty="0">
                <a:latin typeface="Times"/>
                <a:cs typeface="Times"/>
              </a:rPr>
              <a:t>e lo stelo di tutti i mali.</a:t>
            </a:r>
            <a:r>
              <a:rPr lang="en-GB" sz="1200" dirty="0" smtClean="0">
                <a:latin typeface="Times"/>
                <a:cs typeface="Times"/>
              </a:rPr>
              <a:t/>
            </a:r>
            <a:br>
              <a:rPr lang="en-GB" sz="1200" dirty="0" smtClean="0">
                <a:latin typeface="Times"/>
                <a:cs typeface="Times"/>
              </a:rPr>
            </a:br>
            <a:r>
              <a:rPr lang="en-GB" sz="1200" dirty="0" err="1" smtClean="0">
                <a:latin typeface="Times"/>
                <a:cs typeface="Times"/>
              </a:rPr>
              <a:t>Platone</a:t>
            </a:r>
            <a:endParaRPr lang="en-GB" sz="1200" i="1" dirty="0">
              <a:latin typeface="Times"/>
              <a:cs typeface="Times"/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3048000" y="1600200"/>
            <a:ext cx="274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i="1" dirty="0" err="1" smtClean="0">
                <a:latin typeface="Times"/>
                <a:cs typeface="Times"/>
              </a:rPr>
              <a:t>Ritengo</a:t>
            </a:r>
            <a:r>
              <a:rPr lang="en-GB" sz="1200" i="1" dirty="0" smtClean="0">
                <a:latin typeface="Times"/>
                <a:cs typeface="Times"/>
              </a:rPr>
              <a:t> </a:t>
            </a:r>
            <a:r>
              <a:rPr lang="en-GB" sz="1200" i="1" dirty="0" err="1" smtClean="0">
                <a:latin typeface="Times"/>
                <a:cs typeface="Times"/>
              </a:rPr>
              <a:t>che</a:t>
            </a:r>
            <a:r>
              <a:rPr lang="en-GB" sz="1200" i="1" dirty="0" smtClean="0">
                <a:latin typeface="Times"/>
                <a:cs typeface="Times"/>
              </a:rPr>
              <a:t> la </a:t>
            </a:r>
            <a:r>
              <a:rPr lang="en-GB" sz="1200" i="1" dirty="0" err="1" smtClean="0">
                <a:latin typeface="Times"/>
                <a:cs typeface="Times"/>
              </a:rPr>
              <a:t>causa</a:t>
            </a:r>
            <a:r>
              <a:rPr lang="en-GB" sz="1200" i="1" dirty="0" smtClean="0">
                <a:latin typeface="Times"/>
                <a:cs typeface="Times"/>
              </a:rPr>
              <a:t> di </a:t>
            </a:r>
            <a:r>
              <a:rPr lang="en-GB" sz="1200" i="1" dirty="0" err="1" smtClean="0">
                <a:latin typeface="Times"/>
                <a:cs typeface="Times"/>
              </a:rPr>
              <a:t>ogni</a:t>
            </a:r>
            <a:r>
              <a:rPr lang="en-GB" sz="1200" i="1" dirty="0" smtClean="0">
                <a:latin typeface="Times"/>
                <a:cs typeface="Times"/>
              </a:rPr>
              <a:t> male </a:t>
            </a:r>
            <a:r>
              <a:rPr lang="en-GB" sz="1200" i="1" dirty="0" err="1" smtClean="0">
                <a:latin typeface="Times"/>
                <a:cs typeface="Times"/>
              </a:rPr>
              <a:t>è</a:t>
            </a:r>
            <a:r>
              <a:rPr lang="en-GB" sz="1200" i="1" dirty="0" smtClean="0">
                <a:latin typeface="Times"/>
                <a:cs typeface="Times"/>
              </a:rPr>
              <a:t> </a:t>
            </a:r>
            <a:r>
              <a:rPr lang="en-GB" sz="1200" i="1" dirty="0" err="1" smtClean="0">
                <a:latin typeface="Times"/>
                <a:cs typeface="Times"/>
              </a:rPr>
              <a:t>l’abuso</a:t>
            </a:r>
            <a:r>
              <a:rPr lang="en-GB" sz="1200" i="1" dirty="0" smtClean="0">
                <a:latin typeface="Times"/>
                <a:cs typeface="Times"/>
              </a:rPr>
              <a:t> di </a:t>
            </a:r>
            <a:r>
              <a:rPr lang="en-GB" sz="1200" i="1" dirty="0" err="1" smtClean="0">
                <a:latin typeface="Times"/>
                <a:cs typeface="Times"/>
              </a:rPr>
              <a:t>potere</a:t>
            </a:r>
            <a:r>
              <a:rPr lang="en-GB" sz="1200" i="1" dirty="0" smtClean="0">
                <a:latin typeface="Times"/>
                <a:cs typeface="Times"/>
              </a:rPr>
              <a:t>.</a:t>
            </a:r>
          </a:p>
          <a:p>
            <a:r>
              <a:rPr lang="en-GB" sz="1200" dirty="0" smtClean="0">
                <a:latin typeface="Times"/>
                <a:cs typeface="Times"/>
              </a:rPr>
              <a:t>Patricia Cornwell </a:t>
            </a:r>
            <a:endParaRPr lang="en-GB" sz="1200" dirty="0">
              <a:latin typeface="Times"/>
              <a:cs typeface="Times"/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6019800" y="3886200"/>
            <a:ext cx="2514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i="1" dirty="0">
                <a:latin typeface="Times"/>
                <a:cs typeface="Times"/>
              </a:rPr>
              <a:t>Il denaro è la radice di ogni male, e tuttavia è una radice </a:t>
            </a:r>
            <a:r>
              <a:rPr lang="it-IT" sz="1200" i="1" dirty="0" smtClean="0">
                <a:latin typeface="Times"/>
                <a:cs typeface="Times"/>
              </a:rPr>
              <a:t>così </a:t>
            </a:r>
            <a:r>
              <a:rPr lang="it-IT" sz="1200" i="1" dirty="0" smtClean="0">
                <a:latin typeface="Times"/>
                <a:cs typeface="Times"/>
              </a:rPr>
              <a:t>utile </a:t>
            </a:r>
            <a:r>
              <a:rPr lang="it-IT" sz="1200" i="1" dirty="0">
                <a:latin typeface="Times"/>
                <a:cs typeface="Times"/>
              </a:rPr>
              <a:t>che non possiamo andare avanti senza di esso più di quanto possiamo senza </a:t>
            </a:r>
            <a:r>
              <a:rPr lang="it-IT" sz="1200" i="1" dirty="0" smtClean="0">
                <a:latin typeface="Times"/>
                <a:cs typeface="Times"/>
              </a:rPr>
              <a:t>patate.</a:t>
            </a:r>
          </a:p>
          <a:p>
            <a:r>
              <a:rPr lang="en-GB" sz="1200" dirty="0" smtClean="0">
                <a:latin typeface="Times"/>
                <a:cs typeface="Times"/>
              </a:rPr>
              <a:t>Louisa May Alcott </a:t>
            </a:r>
            <a:endParaRPr lang="en-GB" sz="1200" dirty="0">
              <a:latin typeface="Times"/>
              <a:cs typeface="Times"/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457200" y="2590800"/>
            <a:ext cx="266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i="1" dirty="0" smtClean="0">
                <a:latin typeface="Times"/>
                <a:cs typeface="Times"/>
              </a:rPr>
              <a:t>Penso che il </a:t>
            </a:r>
            <a:r>
              <a:rPr lang="it-IT" sz="1200" i="1" dirty="0">
                <a:latin typeface="Times"/>
                <a:cs typeface="Times"/>
              </a:rPr>
              <a:t>denaro è la radice di </a:t>
            </a:r>
            <a:r>
              <a:rPr lang="it-IT" sz="1200" i="1" dirty="0" smtClean="0">
                <a:latin typeface="Times"/>
                <a:cs typeface="Times"/>
              </a:rPr>
              <a:t>ogni male</a:t>
            </a:r>
            <a:r>
              <a:rPr lang="en-GB" sz="1200" i="1" dirty="0" smtClean="0">
                <a:latin typeface="Times"/>
                <a:cs typeface="Times"/>
              </a:rPr>
              <a:t>. </a:t>
            </a:r>
            <a:r>
              <a:rPr lang="en-GB" sz="1200" i="1" dirty="0" err="1" smtClean="0">
                <a:latin typeface="Times"/>
                <a:cs typeface="Times"/>
              </a:rPr>
              <a:t>L’ho</a:t>
            </a:r>
            <a:r>
              <a:rPr lang="en-GB" sz="1200" i="1" dirty="0" smtClean="0">
                <a:latin typeface="Times"/>
                <a:cs typeface="Times"/>
              </a:rPr>
              <a:t> </a:t>
            </a:r>
            <a:r>
              <a:rPr lang="en-GB" sz="1200" i="1" dirty="0" err="1" smtClean="0">
                <a:latin typeface="Times"/>
                <a:cs typeface="Times"/>
              </a:rPr>
              <a:t>visto</a:t>
            </a:r>
            <a:r>
              <a:rPr lang="en-GB" sz="1200" i="1" dirty="0" smtClean="0">
                <a:latin typeface="Times"/>
                <a:cs typeface="Times"/>
              </a:rPr>
              <a:t> </a:t>
            </a:r>
            <a:r>
              <a:rPr lang="en-GB" sz="1200" i="1" dirty="0" err="1" smtClean="0">
                <a:latin typeface="Times"/>
                <a:cs typeface="Times"/>
              </a:rPr>
              <a:t>accadere</a:t>
            </a:r>
            <a:r>
              <a:rPr lang="en-GB" sz="1200" i="1" dirty="0" smtClean="0">
                <a:latin typeface="Times"/>
                <a:cs typeface="Times"/>
              </a:rPr>
              <a:t>.</a:t>
            </a:r>
          </a:p>
          <a:p>
            <a:r>
              <a:rPr lang="en-GB" sz="1200" dirty="0" smtClean="0">
                <a:latin typeface="Times"/>
                <a:cs typeface="Times"/>
              </a:rPr>
              <a:t>Kato </a:t>
            </a:r>
            <a:r>
              <a:rPr lang="en-GB" sz="1200" dirty="0" err="1" smtClean="0">
                <a:latin typeface="Times"/>
                <a:cs typeface="Times"/>
              </a:rPr>
              <a:t>Kaelin</a:t>
            </a:r>
            <a:endParaRPr lang="en-GB" sz="1200" dirty="0">
              <a:latin typeface="Times"/>
              <a:cs typeface="Times"/>
            </a:endParaRPr>
          </a:p>
        </p:txBody>
      </p:sp>
      <p:sp>
        <p:nvSpPr>
          <p:cNvPr id="31" name="Rettangolo 30"/>
          <p:cNvSpPr/>
          <p:nvPr/>
        </p:nvSpPr>
        <p:spPr>
          <a:xfrm>
            <a:off x="4876800" y="5486400"/>
            <a:ext cx="2667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i="1" dirty="0">
                <a:latin typeface="Times"/>
                <a:cs typeface="Times"/>
              </a:rPr>
              <a:t>La convinzione che ci sia una sola verità, e che </a:t>
            </a:r>
            <a:r>
              <a:rPr lang="it-IT" sz="1200" i="1" dirty="0" smtClean="0">
                <a:latin typeface="Times"/>
                <a:cs typeface="Times"/>
              </a:rPr>
              <a:t>ne siamo in </a:t>
            </a:r>
            <a:r>
              <a:rPr lang="it-IT" sz="1200" i="1" dirty="0">
                <a:latin typeface="Times"/>
                <a:cs typeface="Times"/>
              </a:rPr>
              <a:t>possesso, è la radice di tutti i mali del </a:t>
            </a:r>
            <a:r>
              <a:rPr lang="it-IT" sz="1200" i="1" dirty="0" smtClean="0">
                <a:latin typeface="Times"/>
                <a:cs typeface="Times"/>
              </a:rPr>
              <a:t>mondo.</a:t>
            </a:r>
          </a:p>
          <a:p>
            <a:r>
              <a:rPr lang="en-GB" sz="1200" dirty="0" smtClean="0">
                <a:latin typeface="Times"/>
                <a:cs typeface="Times"/>
              </a:rPr>
              <a:t>Max Born </a:t>
            </a:r>
            <a:endParaRPr lang="en-GB" sz="1200" dirty="0">
              <a:latin typeface="Times"/>
              <a:cs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95400" y="609600"/>
            <a:ext cx="5562600" cy="762000"/>
          </a:xfrm>
        </p:spPr>
        <p:txBody>
          <a:bodyPr>
            <a:noAutofit/>
          </a:bodyPr>
          <a:lstStyle/>
          <a:p>
            <a:r>
              <a:rPr lang="en-GB" sz="1900" b="1" dirty="0" err="1" smtClean="0">
                <a:solidFill>
                  <a:srgbClr val="800000"/>
                </a:solidFill>
                <a:latin typeface="Times"/>
                <a:cs typeface="Times"/>
              </a:rPr>
              <a:t>Analisi</a:t>
            </a:r>
            <a:r>
              <a:rPr lang="en-GB" sz="19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1900" b="1" dirty="0" err="1" smtClean="0">
                <a:solidFill>
                  <a:srgbClr val="800000"/>
                </a:solidFill>
                <a:latin typeface="Times"/>
                <a:cs typeface="Times"/>
              </a:rPr>
              <a:t>della</a:t>
            </a:r>
            <a:r>
              <a:rPr lang="en-GB" sz="19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1900" b="1" dirty="0" err="1" smtClean="0">
                <a:solidFill>
                  <a:srgbClr val="800000"/>
                </a:solidFill>
                <a:latin typeface="Times"/>
                <a:cs typeface="Times"/>
              </a:rPr>
              <a:t>Causa</a:t>
            </a:r>
            <a:r>
              <a:rPr lang="en-GB" sz="19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1900" b="1" dirty="0" err="1" smtClean="0">
                <a:solidFill>
                  <a:srgbClr val="800000"/>
                </a:solidFill>
                <a:latin typeface="Times"/>
                <a:cs typeface="Times"/>
              </a:rPr>
              <a:t>Radice</a:t>
            </a:r>
            <a:r>
              <a:rPr lang="en-GB" sz="1900" b="1" dirty="0" smtClean="0">
                <a:solidFill>
                  <a:srgbClr val="800000"/>
                </a:solidFill>
                <a:latin typeface="Times"/>
                <a:cs typeface="Times"/>
              </a:rPr>
              <a:t> (Root Cause Analysis)</a:t>
            </a:r>
            <a:endParaRPr lang="en-GB" sz="1900" dirty="0" smtClean="0"/>
          </a:p>
          <a:p>
            <a:r>
              <a:rPr lang="en-GB" sz="1900" b="1" dirty="0" smtClean="0">
                <a:solidFill>
                  <a:srgbClr val="800000"/>
                </a:solidFill>
                <a:latin typeface="Times"/>
                <a:cs typeface="Times"/>
              </a:rPr>
              <a:t> - </a:t>
            </a:r>
            <a:r>
              <a:rPr lang="en-GB" sz="1900" b="1" dirty="0" err="1" smtClean="0">
                <a:solidFill>
                  <a:srgbClr val="800000"/>
                </a:solidFill>
                <a:latin typeface="Times"/>
                <a:cs typeface="Times"/>
              </a:rPr>
              <a:t>Poesia</a:t>
            </a:r>
            <a:endParaRPr lang="en-GB" sz="19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pic>
        <p:nvPicPr>
          <p:cNvPr id="10" name="Immagine 9" descr="poe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2493319"/>
            <a:ext cx="1324609" cy="1655761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990600" y="1295400"/>
            <a:ext cx="2438400" cy="1685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50" b="1" dirty="0" smtClean="0">
                <a:latin typeface="Times"/>
                <a:cs typeface="Times"/>
              </a:rPr>
              <a:t>La </a:t>
            </a:r>
            <a:r>
              <a:rPr lang="en-GB" sz="1150" b="1" dirty="0">
                <a:latin typeface="Times"/>
                <a:cs typeface="Times"/>
              </a:rPr>
              <a:t>P</a:t>
            </a:r>
            <a:r>
              <a:rPr lang="en-GB" sz="1150" b="1" dirty="0" smtClean="0">
                <a:latin typeface="Times"/>
                <a:cs typeface="Times"/>
              </a:rPr>
              <a:t>unta </a:t>
            </a:r>
            <a:r>
              <a:rPr lang="en-GB" sz="1150" b="1" dirty="0" err="1" smtClean="0">
                <a:latin typeface="Times"/>
                <a:cs typeface="Times"/>
              </a:rPr>
              <a:t>dell’Iceberg</a:t>
            </a:r>
            <a:endParaRPr lang="en-GB" sz="1150" b="1" dirty="0" smtClean="0">
              <a:latin typeface="Times"/>
              <a:cs typeface="Times"/>
            </a:endParaRPr>
          </a:p>
          <a:p>
            <a:endParaRPr lang="en-GB" sz="1150" dirty="0" smtClean="0">
              <a:latin typeface="Times"/>
              <a:cs typeface="Times"/>
            </a:endParaRPr>
          </a:p>
          <a:p>
            <a:r>
              <a:rPr lang="it-IT" sz="1150" dirty="0">
                <a:latin typeface="Times"/>
                <a:cs typeface="Times"/>
              </a:rPr>
              <a:t>V</a:t>
            </a:r>
            <a:r>
              <a:rPr lang="it-IT" sz="1150" dirty="0" smtClean="0">
                <a:latin typeface="Times"/>
                <a:cs typeface="Times"/>
              </a:rPr>
              <a:t>iaggerò per la </a:t>
            </a:r>
            <a:r>
              <a:rPr lang="it-IT" sz="1150" dirty="0">
                <a:latin typeface="Times"/>
                <a:cs typeface="Times"/>
              </a:rPr>
              <a:t>tundra </a:t>
            </a:r>
            <a:r>
              <a:rPr lang="it-IT" sz="1150" dirty="0" smtClean="0">
                <a:latin typeface="Times"/>
                <a:cs typeface="Times"/>
              </a:rPr>
              <a:t>sotto zero</a:t>
            </a:r>
            <a:endParaRPr lang="it-IT" sz="1150" dirty="0">
              <a:latin typeface="Times"/>
              <a:cs typeface="Times"/>
            </a:endParaRPr>
          </a:p>
          <a:p>
            <a:r>
              <a:rPr lang="it-IT" sz="1150" dirty="0" smtClean="0">
                <a:latin typeface="Times"/>
                <a:cs typeface="Times"/>
              </a:rPr>
              <a:t>Affronterò ghiacciai </a:t>
            </a:r>
            <a:r>
              <a:rPr lang="it-IT" sz="1150" dirty="0">
                <a:latin typeface="Times"/>
                <a:cs typeface="Times"/>
              </a:rPr>
              <a:t>e laghi </a:t>
            </a:r>
            <a:r>
              <a:rPr lang="it-IT" sz="1150" dirty="0" smtClean="0">
                <a:latin typeface="Times"/>
                <a:cs typeface="Times"/>
              </a:rPr>
              <a:t>ghiacciati </a:t>
            </a:r>
            <a:r>
              <a:rPr lang="it-IT" sz="1150" dirty="0">
                <a:latin typeface="Times"/>
                <a:cs typeface="Times"/>
              </a:rPr>
              <a:t>E </a:t>
            </a:r>
            <a:r>
              <a:rPr lang="it-IT" sz="1150" dirty="0" smtClean="0">
                <a:latin typeface="Times"/>
                <a:cs typeface="Times"/>
              </a:rPr>
              <a:t>questa </a:t>
            </a:r>
            <a:r>
              <a:rPr lang="it-IT" sz="1150" dirty="0">
                <a:latin typeface="Times"/>
                <a:cs typeface="Times"/>
              </a:rPr>
              <a:t>è solo la punta </a:t>
            </a:r>
            <a:r>
              <a:rPr lang="it-IT" sz="1150" dirty="0" smtClean="0">
                <a:latin typeface="Times"/>
                <a:cs typeface="Times"/>
              </a:rPr>
              <a:t>dell’iceberg </a:t>
            </a:r>
            <a:r>
              <a:rPr lang="it-IT" sz="1150" dirty="0">
                <a:latin typeface="Times"/>
                <a:cs typeface="Times"/>
              </a:rPr>
              <a:t>Farò </a:t>
            </a:r>
            <a:r>
              <a:rPr lang="it-IT" sz="1150" dirty="0" smtClean="0">
                <a:latin typeface="Times"/>
                <a:cs typeface="Times"/>
              </a:rPr>
              <a:t>tutto quel che sarà necessario per cambiare</a:t>
            </a:r>
            <a:endParaRPr lang="en-GB" sz="1150" dirty="0" smtClean="0">
              <a:latin typeface="Times"/>
              <a:cs typeface="Times"/>
            </a:endParaRPr>
          </a:p>
          <a:p>
            <a:endParaRPr lang="en-GB" sz="1150" dirty="0" smtClean="0">
              <a:latin typeface="Times"/>
              <a:cs typeface="Times"/>
            </a:endParaRPr>
          </a:p>
          <a:p>
            <a:r>
              <a:rPr lang="en-GB" sz="1150" dirty="0" smtClean="0">
                <a:latin typeface="Times"/>
                <a:cs typeface="Times"/>
              </a:rPr>
              <a:t>Owl City</a:t>
            </a:r>
            <a:endParaRPr lang="en-GB" sz="1150" dirty="0">
              <a:latin typeface="Times"/>
              <a:cs typeface="Times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4679504" y="1052736"/>
            <a:ext cx="4464496" cy="3416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150" b="1" dirty="0" smtClean="0">
                <a:latin typeface="Times"/>
                <a:cs typeface="Times"/>
              </a:rPr>
              <a:t>Concetti del Mondo e Sistemi </a:t>
            </a:r>
            <a:r>
              <a:rPr lang="it-IT" sz="1150" b="1" dirty="0">
                <a:latin typeface="Times"/>
                <a:cs typeface="Times"/>
              </a:rPr>
              <a:t>di </a:t>
            </a:r>
            <a:r>
              <a:rPr lang="it-IT" sz="1150" b="1" dirty="0" smtClean="0">
                <a:latin typeface="Times"/>
                <a:cs typeface="Times"/>
              </a:rPr>
              <a:t>Credenze</a:t>
            </a:r>
            <a:r>
              <a:rPr lang="en-GB" sz="1150" b="1" dirty="0" smtClean="0">
                <a:latin typeface="Times"/>
                <a:cs typeface="Times"/>
              </a:rPr>
              <a:t>:</a:t>
            </a:r>
          </a:p>
          <a:p>
            <a:r>
              <a:rPr lang="en-GB" sz="1150" b="1" dirty="0" smtClean="0">
                <a:latin typeface="Times"/>
                <a:cs typeface="Times"/>
              </a:rPr>
              <a:t>La Punta </a:t>
            </a:r>
            <a:r>
              <a:rPr lang="en-GB" sz="1150" b="1" dirty="0" err="1" smtClean="0">
                <a:latin typeface="Times"/>
                <a:cs typeface="Times"/>
              </a:rPr>
              <a:t>dell’Iceberg</a:t>
            </a:r>
            <a:endParaRPr lang="en-GB" sz="1150" b="1" dirty="0" smtClean="0">
              <a:latin typeface="Times"/>
              <a:cs typeface="Times"/>
            </a:endParaRPr>
          </a:p>
          <a:p>
            <a:endParaRPr lang="en-GB" sz="1200" dirty="0" smtClean="0">
              <a:latin typeface="Times"/>
              <a:cs typeface="Times"/>
            </a:endParaRPr>
          </a:p>
          <a:p>
            <a:r>
              <a:rPr lang="it-IT" sz="1150" dirty="0">
                <a:latin typeface="Times"/>
                <a:cs typeface="Times"/>
              </a:rPr>
              <a:t>C</a:t>
            </a:r>
            <a:r>
              <a:rPr lang="it-IT" sz="1150" dirty="0" smtClean="0">
                <a:latin typeface="Times"/>
                <a:cs typeface="Times"/>
              </a:rPr>
              <a:t>oncetti del mondo e sistemi </a:t>
            </a:r>
            <a:r>
              <a:rPr lang="it-IT" sz="1150" dirty="0">
                <a:latin typeface="Times"/>
                <a:cs typeface="Times"/>
              </a:rPr>
              <a:t>di credenze</a:t>
            </a:r>
          </a:p>
          <a:p>
            <a:r>
              <a:rPr lang="it-IT" sz="1150" dirty="0">
                <a:latin typeface="Times"/>
                <a:cs typeface="Times"/>
              </a:rPr>
              <a:t>tutto quello che </a:t>
            </a:r>
            <a:r>
              <a:rPr lang="it-IT" sz="1150" dirty="0" smtClean="0">
                <a:latin typeface="Times"/>
                <a:cs typeface="Times"/>
              </a:rPr>
              <a:t>sai</a:t>
            </a:r>
            <a:r>
              <a:rPr lang="it-IT" sz="1150" dirty="0">
                <a:latin typeface="Times"/>
                <a:cs typeface="Times"/>
              </a:rPr>
              <a:t> </a:t>
            </a:r>
            <a:r>
              <a:rPr lang="it-IT" sz="1150" dirty="0" smtClean="0">
                <a:latin typeface="Times"/>
                <a:cs typeface="Times"/>
              </a:rPr>
              <a:t>e pensi ti è</a:t>
            </a:r>
            <a:endParaRPr lang="it-IT" sz="1150" dirty="0">
              <a:latin typeface="Times"/>
              <a:cs typeface="Times"/>
            </a:endParaRPr>
          </a:p>
          <a:p>
            <a:r>
              <a:rPr lang="it-IT" sz="1150" dirty="0">
                <a:latin typeface="Times"/>
                <a:cs typeface="Times"/>
              </a:rPr>
              <a:t>stato </a:t>
            </a:r>
            <a:r>
              <a:rPr lang="it-IT" sz="1150" dirty="0" smtClean="0">
                <a:latin typeface="Times"/>
                <a:cs typeface="Times"/>
              </a:rPr>
              <a:t>insegnato come </a:t>
            </a:r>
            <a:r>
              <a:rPr lang="it-IT" sz="1150" dirty="0">
                <a:latin typeface="Times"/>
                <a:cs typeface="Times"/>
              </a:rPr>
              <a:t>sistema di credenze</a:t>
            </a:r>
          </a:p>
          <a:p>
            <a:r>
              <a:rPr lang="it-IT" sz="1150" dirty="0">
                <a:latin typeface="Times"/>
                <a:cs typeface="Times"/>
              </a:rPr>
              <a:t>n</a:t>
            </a:r>
            <a:r>
              <a:rPr lang="it-IT" sz="1150" dirty="0" smtClean="0">
                <a:latin typeface="Times"/>
                <a:cs typeface="Times"/>
              </a:rPr>
              <a:t>on è che l’apice della punta di un </a:t>
            </a:r>
            <a:r>
              <a:rPr lang="it-IT" sz="1150" dirty="0">
                <a:latin typeface="Times"/>
                <a:cs typeface="Times"/>
              </a:rPr>
              <a:t>iceberg invisibile</a:t>
            </a:r>
          </a:p>
          <a:p>
            <a:endParaRPr lang="it-IT" sz="1150" dirty="0">
              <a:latin typeface="Times"/>
              <a:cs typeface="Times"/>
            </a:endParaRPr>
          </a:p>
          <a:p>
            <a:r>
              <a:rPr lang="it-IT" sz="1150" dirty="0">
                <a:latin typeface="Times"/>
                <a:cs typeface="Times"/>
              </a:rPr>
              <a:t>tutto ciò che </a:t>
            </a:r>
            <a:r>
              <a:rPr lang="it-IT" sz="1150" dirty="0" smtClean="0">
                <a:latin typeface="Times"/>
                <a:cs typeface="Times"/>
              </a:rPr>
              <a:t>ti è </a:t>
            </a:r>
            <a:r>
              <a:rPr lang="it-IT" sz="1150" dirty="0">
                <a:latin typeface="Times"/>
                <a:cs typeface="Times"/>
              </a:rPr>
              <a:t>stato dimostrato</a:t>
            </a:r>
          </a:p>
          <a:p>
            <a:r>
              <a:rPr lang="it-IT" sz="1150" dirty="0">
                <a:latin typeface="Times"/>
                <a:cs typeface="Times"/>
              </a:rPr>
              <a:t>tutto ciò </a:t>
            </a:r>
            <a:r>
              <a:rPr lang="it-IT" sz="1150" dirty="0" smtClean="0">
                <a:latin typeface="Times"/>
                <a:cs typeface="Times"/>
              </a:rPr>
              <a:t>che è stato insegnato e non hai mai </a:t>
            </a:r>
            <a:r>
              <a:rPr lang="it-IT" sz="1150" dirty="0">
                <a:latin typeface="Times"/>
                <a:cs typeface="Times"/>
              </a:rPr>
              <a:t>visto</a:t>
            </a:r>
          </a:p>
          <a:p>
            <a:r>
              <a:rPr lang="it-IT" sz="1150" dirty="0">
                <a:latin typeface="Times"/>
                <a:cs typeface="Times"/>
              </a:rPr>
              <a:t>tutto ciò che ora </a:t>
            </a:r>
            <a:r>
              <a:rPr lang="it-IT" sz="1150" dirty="0" smtClean="0">
                <a:latin typeface="Times"/>
                <a:cs typeface="Times"/>
              </a:rPr>
              <a:t>credi noto</a:t>
            </a:r>
            <a:endParaRPr lang="it-IT" sz="1150" dirty="0">
              <a:latin typeface="Times"/>
              <a:cs typeface="Times"/>
            </a:endParaRPr>
          </a:p>
          <a:p>
            <a:endParaRPr lang="it-IT" sz="1150" dirty="0">
              <a:latin typeface="Times"/>
              <a:cs typeface="Times"/>
            </a:endParaRPr>
          </a:p>
          <a:p>
            <a:r>
              <a:rPr lang="it-IT" sz="1150" dirty="0" smtClean="0">
                <a:latin typeface="Times"/>
                <a:cs typeface="Times"/>
              </a:rPr>
              <a:t>non era che l’apice della punta di un </a:t>
            </a:r>
            <a:r>
              <a:rPr lang="it-IT" sz="1150" dirty="0">
                <a:latin typeface="Times"/>
                <a:cs typeface="Times"/>
              </a:rPr>
              <a:t>iceberg invisibile </a:t>
            </a:r>
            <a:r>
              <a:rPr lang="it-IT" sz="1150" dirty="0" smtClean="0">
                <a:latin typeface="Times"/>
                <a:cs typeface="Times"/>
              </a:rPr>
              <a:t>e sconosciuto</a:t>
            </a:r>
            <a:endParaRPr lang="it-IT" sz="1150" dirty="0">
              <a:latin typeface="Times"/>
              <a:cs typeface="Times"/>
            </a:endParaRPr>
          </a:p>
          <a:p>
            <a:r>
              <a:rPr lang="it-IT" sz="1150" dirty="0">
                <a:latin typeface="Times"/>
                <a:cs typeface="Times"/>
              </a:rPr>
              <a:t>visto dalla riva </a:t>
            </a:r>
            <a:r>
              <a:rPr lang="it-IT" sz="1150" dirty="0" smtClean="0">
                <a:latin typeface="Times"/>
                <a:cs typeface="Times"/>
              </a:rPr>
              <a:t>del mare di una costa </a:t>
            </a:r>
            <a:r>
              <a:rPr lang="it-IT" sz="1150" dirty="0">
                <a:latin typeface="Times"/>
                <a:cs typeface="Times"/>
              </a:rPr>
              <a:t>lontana</a:t>
            </a:r>
          </a:p>
          <a:p>
            <a:r>
              <a:rPr lang="it-IT" sz="1150" dirty="0">
                <a:latin typeface="Times"/>
                <a:cs typeface="Times"/>
              </a:rPr>
              <a:t>mentre </a:t>
            </a:r>
            <a:r>
              <a:rPr lang="it-IT" sz="1150" dirty="0" smtClean="0">
                <a:latin typeface="Times"/>
                <a:cs typeface="Times"/>
              </a:rPr>
              <a:t>il continente </a:t>
            </a:r>
            <a:r>
              <a:rPr lang="it-IT" sz="1150" dirty="0">
                <a:latin typeface="Times"/>
                <a:cs typeface="Times"/>
              </a:rPr>
              <a:t>iceberg </a:t>
            </a:r>
            <a:r>
              <a:rPr lang="it-IT" sz="1150" dirty="0" smtClean="0">
                <a:latin typeface="Times"/>
                <a:cs typeface="Times"/>
              </a:rPr>
              <a:t>stava a </a:t>
            </a:r>
            <a:r>
              <a:rPr lang="it-IT" sz="1150" dirty="0">
                <a:latin typeface="Times"/>
                <a:cs typeface="Times"/>
              </a:rPr>
              <a:t>una distanza enorme</a:t>
            </a:r>
          </a:p>
          <a:p>
            <a:r>
              <a:rPr lang="it-IT" sz="1150" dirty="0">
                <a:latin typeface="Times"/>
                <a:cs typeface="Times"/>
              </a:rPr>
              <a:t>f</a:t>
            </a:r>
            <a:r>
              <a:rPr lang="it-IT" sz="1150" dirty="0" smtClean="0">
                <a:latin typeface="Times"/>
                <a:cs typeface="Times"/>
              </a:rPr>
              <a:t>acendo su e giù nel lontano </a:t>
            </a:r>
            <a:r>
              <a:rPr lang="it-IT" sz="1150" dirty="0">
                <a:latin typeface="Times"/>
                <a:cs typeface="Times"/>
              </a:rPr>
              <a:t>orizzonte </a:t>
            </a:r>
            <a:endParaRPr lang="en-GB" sz="1150" dirty="0" smtClean="0">
              <a:latin typeface="Times"/>
              <a:cs typeface="Times"/>
            </a:endParaRPr>
          </a:p>
          <a:p>
            <a:endParaRPr lang="en-GB" sz="1150" dirty="0" smtClean="0">
              <a:latin typeface="Times"/>
              <a:cs typeface="Times"/>
            </a:endParaRPr>
          </a:p>
          <a:p>
            <a:r>
              <a:rPr lang="en-GB" sz="1150" dirty="0" smtClean="0">
                <a:latin typeface="Times"/>
                <a:cs typeface="Times"/>
              </a:rPr>
              <a:t>Terence George Craddock </a:t>
            </a:r>
            <a:endParaRPr lang="en-GB" sz="1150" dirty="0">
              <a:latin typeface="Times"/>
              <a:cs typeface="Times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914400" y="3124200"/>
            <a:ext cx="251460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50" b="1" dirty="0" err="1" smtClean="0">
                <a:latin typeface="Times"/>
                <a:cs typeface="Times"/>
              </a:rPr>
              <a:t>Radice</a:t>
            </a:r>
            <a:r>
              <a:rPr lang="en-GB" sz="1150" b="1" dirty="0" smtClean="0">
                <a:latin typeface="Times"/>
                <a:cs typeface="Times"/>
              </a:rPr>
              <a:t> e </a:t>
            </a:r>
            <a:r>
              <a:rPr lang="en-GB" sz="1150" b="1" dirty="0" err="1" smtClean="0">
                <a:latin typeface="Times"/>
                <a:cs typeface="Times"/>
              </a:rPr>
              <a:t>Causa</a:t>
            </a:r>
            <a:endParaRPr lang="en-GB" sz="1150" b="1" dirty="0" smtClean="0">
              <a:latin typeface="Times"/>
              <a:cs typeface="Times"/>
            </a:endParaRPr>
          </a:p>
          <a:p>
            <a:r>
              <a:rPr lang="en-GB" sz="1150" b="1" dirty="0" smtClean="0">
                <a:latin typeface="Times"/>
                <a:cs typeface="Times"/>
              </a:rPr>
              <a:t> </a:t>
            </a:r>
            <a:r>
              <a:rPr lang="it-IT" sz="1150" b="1" dirty="0">
                <a:latin typeface="Times"/>
                <a:cs typeface="Times"/>
              </a:rPr>
              <a:t> </a:t>
            </a:r>
          </a:p>
          <a:p>
            <a:r>
              <a:rPr lang="it-IT" sz="1150" dirty="0" smtClean="0">
                <a:latin typeface="Times"/>
                <a:cs typeface="Times"/>
              </a:rPr>
              <a:t>Tralascia il sintomo</a:t>
            </a:r>
            <a:endParaRPr lang="it-IT" sz="1150" dirty="0">
              <a:latin typeface="Times"/>
              <a:cs typeface="Times"/>
            </a:endParaRPr>
          </a:p>
          <a:p>
            <a:r>
              <a:rPr lang="it-IT" sz="1150" dirty="0" smtClean="0">
                <a:latin typeface="Times"/>
                <a:cs typeface="Times"/>
              </a:rPr>
              <a:t>Trova </a:t>
            </a:r>
            <a:r>
              <a:rPr lang="it-IT" sz="1150" dirty="0">
                <a:latin typeface="Times"/>
                <a:cs typeface="Times"/>
              </a:rPr>
              <a:t>la radice e </a:t>
            </a:r>
            <a:r>
              <a:rPr lang="it-IT" sz="1150" dirty="0" smtClean="0">
                <a:latin typeface="Times"/>
                <a:cs typeface="Times"/>
              </a:rPr>
              <a:t>il modo</a:t>
            </a:r>
            <a:endParaRPr lang="it-IT" sz="1150" dirty="0">
              <a:latin typeface="Times"/>
              <a:cs typeface="Times"/>
            </a:endParaRPr>
          </a:p>
          <a:p>
            <a:r>
              <a:rPr lang="it-IT" sz="1150" dirty="0">
                <a:latin typeface="Times"/>
                <a:cs typeface="Times"/>
              </a:rPr>
              <a:t>Non sconfiggere </a:t>
            </a:r>
            <a:r>
              <a:rPr lang="it-IT" sz="1150" dirty="0" smtClean="0">
                <a:latin typeface="Times"/>
                <a:cs typeface="Times"/>
              </a:rPr>
              <a:t>la bufala</a:t>
            </a:r>
            <a:endParaRPr lang="it-IT" sz="1150" dirty="0">
              <a:latin typeface="Times"/>
              <a:cs typeface="Times"/>
            </a:endParaRPr>
          </a:p>
          <a:p>
            <a:r>
              <a:rPr lang="it-IT" sz="1150" dirty="0">
                <a:latin typeface="Times"/>
                <a:cs typeface="Times"/>
              </a:rPr>
              <a:t>Basta cambiare il pungolo</a:t>
            </a:r>
          </a:p>
          <a:p>
            <a:r>
              <a:rPr lang="it-IT" sz="1150" dirty="0">
                <a:latin typeface="Times"/>
                <a:cs typeface="Times"/>
              </a:rPr>
              <a:t> </a:t>
            </a:r>
          </a:p>
          <a:p>
            <a:r>
              <a:rPr lang="it-IT" sz="1150" dirty="0" smtClean="0">
                <a:latin typeface="Times"/>
                <a:cs typeface="Times"/>
              </a:rPr>
              <a:t>Rovescia il sintomo</a:t>
            </a:r>
            <a:endParaRPr lang="it-IT" sz="1150" dirty="0">
              <a:latin typeface="Times"/>
              <a:cs typeface="Times"/>
            </a:endParaRPr>
          </a:p>
          <a:p>
            <a:r>
              <a:rPr lang="it-IT" sz="1150" dirty="0" smtClean="0">
                <a:latin typeface="Times"/>
                <a:cs typeface="Times"/>
              </a:rPr>
              <a:t>Trova </a:t>
            </a:r>
            <a:r>
              <a:rPr lang="it-IT" sz="1150" dirty="0">
                <a:latin typeface="Times"/>
                <a:cs typeface="Times"/>
              </a:rPr>
              <a:t>la causa e </a:t>
            </a:r>
            <a:r>
              <a:rPr lang="it-IT" sz="1150" dirty="0" smtClean="0">
                <a:latin typeface="Times"/>
                <a:cs typeface="Times"/>
              </a:rPr>
              <a:t>lo stimolo</a:t>
            </a:r>
            <a:endParaRPr lang="it-IT" sz="1150" dirty="0">
              <a:latin typeface="Times"/>
              <a:cs typeface="Times"/>
            </a:endParaRPr>
          </a:p>
          <a:p>
            <a:r>
              <a:rPr lang="it-IT" sz="1150" dirty="0">
                <a:latin typeface="Times"/>
                <a:cs typeface="Times"/>
              </a:rPr>
              <a:t>Non </a:t>
            </a:r>
            <a:r>
              <a:rPr lang="it-IT" sz="1150" dirty="0" smtClean="0">
                <a:latin typeface="Times"/>
                <a:cs typeface="Times"/>
              </a:rPr>
              <a:t>schiacciare la </a:t>
            </a:r>
            <a:r>
              <a:rPr lang="it-IT" sz="1150" dirty="0">
                <a:latin typeface="Times"/>
                <a:cs typeface="Times"/>
              </a:rPr>
              <a:t>zanzara</a:t>
            </a:r>
          </a:p>
          <a:p>
            <a:r>
              <a:rPr lang="it-IT" sz="1150" dirty="0">
                <a:latin typeface="Times"/>
                <a:cs typeface="Times"/>
              </a:rPr>
              <a:t>Basta prosciugare la palude</a:t>
            </a:r>
          </a:p>
          <a:p>
            <a:r>
              <a:rPr lang="it-IT" sz="1150" dirty="0">
                <a:latin typeface="Times"/>
                <a:cs typeface="Times"/>
              </a:rPr>
              <a:t> </a:t>
            </a:r>
          </a:p>
          <a:p>
            <a:r>
              <a:rPr lang="it-IT" sz="1150" dirty="0" smtClean="0">
                <a:latin typeface="Times"/>
                <a:cs typeface="Times"/>
              </a:rPr>
              <a:t>Disincanta il sintomo</a:t>
            </a:r>
            <a:endParaRPr lang="it-IT" sz="1150" dirty="0">
              <a:latin typeface="Times"/>
              <a:cs typeface="Times"/>
            </a:endParaRPr>
          </a:p>
          <a:p>
            <a:r>
              <a:rPr lang="it-IT" sz="1150" dirty="0" smtClean="0">
                <a:latin typeface="Times"/>
                <a:cs typeface="Times"/>
              </a:rPr>
              <a:t>Trova </a:t>
            </a:r>
            <a:r>
              <a:rPr lang="it-IT" sz="1150" dirty="0">
                <a:latin typeface="Times"/>
                <a:cs typeface="Times"/>
              </a:rPr>
              <a:t>la fonte ed il resto</a:t>
            </a:r>
          </a:p>
          <a:p>
            <a:r>
              <a:rPr lang="it-IT" sz="1150" dirty="0">
                <a:latin typeface="Times"/>
                <a:cs typeface="Times"/>
              </a:rPr>
              <a:t>Non </a:t>
            </a:r>
            <a:r>
              <a:rPr lang="it-IT" sz="1150" dirty="0" smtClean="0">
                <a:latin typeface="Times"/>
                <a:cs typeface="Times"/>
              </a:rPr>
              <a:t>spingere la </a:t>
            </a:r>
            <a:r>
              <a:rPr lang="it-IT" sz="1150" dirty="0">
                <a:latin typeface="Times"/>
                <a:cs typeface="Times"/>
              </a:rPr>
              <a:t>formichina</a:t>
            </a:r>
          </a:p>
          <a:p>
            <a:r>
              <a:rPr lang="it-IT" sz="1150" dirty="0">
                <a:latin typeface="Times"/>
                <a:cs typeface="Times"/>
              </a:rPr>
              <a:t>Basta </a:t>
            </a:r>
            <a:r>
              <a:rPr lang="it-IT" sz="1150" dirty="0" smtClean="0">
                <a:latin typeface="Times"/>
                <a:cs typeface="Times"/>
              </a:rPr>
              <a:t>ripulire </a:t>
            </a:r>
            <a:r>
              <a:rPr lang="it-IT" sz="1150" dirty="0">
                <a:latin typeface="Times"/>
                <a:cs typeface="Times"/>
              </a:rPr>
              <a:t>il </a:t>
            </a:r>
            <a:r>
              <a:rPr lang="it-IT" sz="1150" dirty="0" smtClean="0">
                <a:latin typeface="Times"/>
                <a:cs typeface="Times"/>
              </a:rPr>
              <a:t>nido</a:t>
            </a:r>
          </a:p>
          <a:p>
            <a:endParaRPr lang="it-IT" sz="1150" dirty="0">
              <a:latin typeface="Times"/>
              <a:cs typeface="Times"/>
            </a:endParaRPr>
          </a:p>
          <a:p>
            <a:r>
              <a:rPr lang="en-GB" sz="1150" dirty="0" smtClean="0">
                <a:latin typeface="Times"/>
                <a:cs typeface="Times"/>
              </a:rPr>
              <a:t>Wallace Dean </a:t>
            </a:r>
            <a:r>
              <a:rPr lang="en-GB" sz="1150" dirty="0" err="1" smtClean="0">
                <a:latin typeface="Times"/>
                <a:cs typeface="Times"/>
              </a:rPr>
              <a:t>LaBenne</a:t>
            </a:r>
            <a:r>
              <a:rPr lang="en-GB" sz="1150" dirty="0" smtClean="0">
                <a:latin typeface="Times"/>
                <a:cs typeface="Times"/>
              </a:rPr>
              <a:t> </a:t>
            </a:r>
            <a:endParaRPr lang="en-GB" sz="1150" dirty="0">
              <a:latin typeface="Times"/>
              <a:cs typeface="Times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200400" y="4343400"/>
            <a:ext cx="49530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50" b="1" dirty="0" smtClean="0">
                <a:latin typeface="Times"/>
                <a:cs typeface="Times"/>
              </a:rPr>
              <a:t>Il </a:t>
            </a:r>
            <a:r>
              <a:rPr lang="en-GB" sz="1150" b="1" dirty="0" err="1" smtClean="0">
                <a:latin typeface="Times"/>
                <a:cs typeface="Times"/>
              </a:rPr>
              <a:t>Paradigma</a:t>
            </a:r>
            <a:r>
              <a:rPr lang="en-GB" sz="1150" b="1" dirty="0" smtClean="0">
                <a:latin typeface="Times"/>
                <a:cs typeface="Times"/>
              </a:rPr>
              <a:t> </a:t>
            </a:r>
            <a:r>
              <a:rPr lang="en-GB" sz="1150" b="1" dirty="0" err="1" smtClean="0">
                <a:latin typeface="Times"/>
                <a:cs typeface="Times"/>
              </a:rPr>
              <a:t>Sociale</a:t>
            </a:r>
            <a:endParaRPr lang="en-GB" sz="1150" b="1" dirty="0" smtClean="0">
              <a:latin typeface="Times"/>
              <a:cs typeface="Times"/>
            </a:endParaRPr>
          </a:p>
          <a:p>
            <a:endParaRPr lang="en-GB" sz="1150" dirty="0" smtClean="0">
              <a:latin typeface="Times"/>
              <a:cs typeface="Times"/>
            </a:endParaRPr>
          </a:p>
          <a:p>
            <a:r>
              <a:rPr lang="it-IT" sz="1150" dirty="0">
                <a:latin typeface="Times"/>
                <a:cs typeface="Times"/>
              </a:rPr>
              <a:t>Una cultura basata sullo sfruttamento di vita,</a:t>
            </a:r>
          </a:p>
          <a:p>
            <a:r>
              <a:rPr lang="it-IT" sz="1150" dirty="0">
                <a:latin typeface="Times"/>
                <a:cs typeface="Times"/>
              </a:rPr>
              <a:t>La causa principale della povertà, guerre e conflitti umani.</a:t>
            </a:r>
          </a:p>
          <a:p>
            <a:r>
              <a:rPr lang="it-IT" sz="1150" dirty="0">
                <a:latin typeface="Times"/>
                <a:cs typeface="Times"/>
              </a:rPr>
              <a:t>Viviamo e respiriamo i media, mi </a:t>
            </a:r>
            <a:r>
              <a:rPr lang="it-IT" sz="1150" dirty="0" smtClean="0">
                <a:latin typeface="Times"/>
                <a:cs typeface="Times"/>
              </a:rPr>
              <a:t>dicono come </a:t>
            </a:r>
            <a:r>
              <a:rPr lang="it-IT" sz="1150" dirty="0">
                <a:latin typeface="Times"/>
                <a:cs typeface="Times"/>
              </a:rPr>
              <a:t>dovrei essere,</a:t>
            </a:r>
          </a:p>
          <a:p>
            <a:r>
              <a:rPr lang="it-IT" sz="1150" dirty="0">
                <a:latin typeface="Times"/>
                <a:cs typeface="Times"/>
              </a:rPr>
              <a:t>Come vivere come tutti </a:t>
            </a:r>
            <a:r>
              <a:rPr lang="it-IT" sz="1150" dirty="0" smtClean="0">
                <a:latin typeface="Times"/>
                <a:cs typeface="Times"/>
              </a:rPr>
              <a:t>gli altri e adeguarmi a questo </a:t>
            </a:r>
            <a:r>
              <a:rPr lang="it-IT" sz="1150" dirty="0">
                <a:latin typeface="Times"/>
                <a:cs typeface="Times"/>
              </a:rPr>
              <a:t>regime.</a:t>
            </a:r>
          </a:p>
          <a:p>
            <a:r>
              <a:rPr lang="it-IT" sz="1150" dirty="0" smtClean="0">
                <a:latin typeface="Times"/>
                <a:cs typeface="Times"/>
              </a:rPr>
              <a:t>“Seduti </a:t>
            </a:r>
            <a:r>
              <a:rPr lang="it-IT" sz="1150" dirty="0" smtClean="0">
                <a:latin typeface="Times"/>
                <a:cs typeface="Times"/>
              </a:rPr>
              <a:t>davanti </a:t>
            </a:r>
            <a:r>
              <a:rPr lang="it-IT" sz="1150" dirty="0">
                <a:latin typeface="Times"/>
                <a:cs typeface="Times"/>
              </a:rPr>
              <a:t>a uno schermo </a:t>
            </a:r>
            <a:r>
              <a:rPr lang="it-IT" sz="1150" dirty="0" smtClean="0">
                <a:latin typeface="Times"/>
                <a:cs typeface="Times"/>
              </a:rPr>
              <a:t>TV”</a:t>
            </a:r>
            <a:endParaRPr lang="it-IT" sz="1150" dirty="0">
              <a:latin typeface="Times"/>
              <a:cs typeface="Times"/>
            </a:endParaRPr>
          </a:p>
          <a:p>
            <a:r>
              <a:rPr lang="it-IT" sz="1150" dirty="0" smtClean="0">
                <a:latin typeface="Times"/>
                <a:cs typeface="Times"/>
              </a:rPr>
              <a:t>Lascia che </a:t>
            </a:r>
            <a:r>
              <a:rPr lang="it-IT" sz="1150" dirty="0">
                <a:latin typeface="Times"/>
                <a:cs typeface="Times"/>
              </a:rPr>
              <a:t>le stagioni </a:t>
            </a:r>
            <a:r>
              <a:rPr lang="it-IT" sz="1150" dirty="0" smtClean="0">
                <a:latin typeface="Times"/>
                <a:cs typeface="Times"/>
              </a:rPr>
              <a:t>scorrano e guardali </a:t>
            </a:r>
            <a:r>
              <a:rPr lang="it-IT" sz="1150" dirty="0">
                <a:latin typeface="Times"/>
                <a:cs typeface="Times"/>
              </a:rPr>
              <a:t>urlare per ciò che non hanno visto</a:t>
            </a:r>
          </a:p>
          <a:p>
            <a:r>
              <a:rPr lang="it-IT" sz="1150" dirty="0" smtClean="0">
                <a:latin typeface="Times"/>
                <a:cs typeface="Times"/>
              </a:rPr>
              <a:t>Apri </a:t>
            </a:r>
            <a:r>
              <a:rPr lang="it-IT" sz="1150" dirty="0">
                <a:latin typeface="Times"/>
                <a:cs typeface="Times"/>
              </a:rPr>
              <a:t>gli occhi e </a:t>
            </a:r>
            <a:r>
              <a:rPr lang="it-IT" sz="1150" dirty="0" smtClean="0">
                <a:latin typeface="Times"/>
                <a:cs typeface="Times"/>
              </a:rPr>
              <a:t>cerca </a:t>
            </a:r>
            <a:r>
              <a:rPr lang="it-IT" sz="1150" dirty="0">
                <a:latin typeface="Times"/>
                <a:cs typeface="Times"/>
              </a:rPr>
              <a:t>di vedere quello che </a:t>
            </a:r>
            <a:r>
              <a:rPr lang="it-IT" sz="1150" dirty="0" smtClean="0">
                <a:latin typeface="Times"/>
                <a:cs typeface="Times"/>
              </a:rPr>
              <a:t>vedo io.</a:t>
            </a:r>
            <a:endParaRPr lang="it-IT" sz="1150" dirty="0">
              <a:latin typeface="Times"/>
              <a:cs typeface="Times"/>
            </a:endParaRPr>
          </a:p>
          <a:p>
            <a:r>
              <a:rPr lang="it-IT" sz="1150" dirty="0">
                <a:latin typeface="Times"/>
                <a:cs typeface="Times"/>
              </a:rPr>
              <a:t>Mi inchino a </a:t>
            </a:r>
            <a:r>
              <a:rPr lang="it-IT" sz="1150" dirty="0" smtClean="0">
                <a:latin typeface="Times"/>
                <a:cs typeface="Times"/>
              </a:rPr>
              <a:t>te se </a:t>
            </a:r>
            <a:r>
              <a:rPr lang="it-IT" sz="1150" dirty="0">
                <a:latin typeface="Times"/>
                <a:cs typeface="Times"/>
              </a:rPr>
              <a:t>mi </a:t>
            </a:r>
            <a:r>
              <a:rPr lang="it-IT" sz="1150" dirty="0" smtClean="0">
                <a:latin typeface="Times"/>
                <a:cs typeface="Times"/>
              </a:rPr>
              <a:t>convincerai </a:t>
            </a:r>
            <a:r>
              <a:rPr lang="it-IT" sz="1150" dirty="0" smtClean="0">
                <a:latin typeface="Times"/>
                <a:cs typeface="Times"/>
              </a:rPr>
              <a:t>ora che </a:t>
            </a:r>
            <a:r>
              <a:rPr lang="it-IT" sz="1150" dirty="0">
                <a:latin typeface="Times"/>
                <a:cs typeface="Times"/>
              </a:rPr>
              <a:t>siamo liberi.</a:t>
            </a:r>
          </a:p>
          <a:p>
            <a:endParaRPr lang="en-GB" sz="1150" dirty="0" smtClean="0">
              <a:latin typeface="Times"/>
              <a:cs typeface="Times"/>
            </a:endParaRPr>
          </a:p>
          <a:p>
            <a:r>
              <a:rPr lang="en-GB" sz="1150" dirty="0" smtClean="0">
                <a:latin typeface="Times"/>
                <a:cs typeface="Times"/>
              </a:rPr>
              <a:t>Henry Rice-Smith</a:t>
            </a:r>
            <a:endParaRPr lang="en-GB" sz="1150" dirty="0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7e29489c09c3c63187c2677341ee6319b0e3d0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22027</TotalTime>
  <Words>2014</Words>
  <Application>Microsoft Office PowerPoint</Application>
  <PresentationFormat>Presentazione su schermo (4:3)</PresentationFormat>
  <Paragraphs>188</Paragraphs>
  <Slides>13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Company>Fondazione Mondo Digitale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f.fagnini</dc:creator>
  <cp:lastModifiedBy>a.lain</cp:lastModifiedBy>
  <cp:revision>904</cp:revision>
  <dcterms:created xsi:type="dcterms:W3CDTF">2013-12-15T19:34:31Z</dcterms:created>
  <dcterms:modified xsi:type="dcterms:W3CDTF">2014-01-07T14:04:14Z</dcterms:modified>
</cp:coreProperties>
</file>