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462" r:id="rId2"/>
    <p:sldId id="501" r:id="rId3"/>
    <p:sldId id="460" r:id="rId4"/>
    <p:sldId id="567" r:id="rId5"/>
    <p:sldId id="569" r:id="rId6"/>
    <p:sldId id="570" r:id="rId7"/>
  </p:sldIdLst>
  <p:sldSz cx="9144000" cy="6858000" type="screen4x3"/>
  <p:notesSz cx="6858000" cy="9144000"/>
  <p:custDataLst>
    <p:tags r:id="rId9"/>
  </p:custDataLst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DA4F"/>
    <a:srgbClr val="0A7704"/>
    <a:srgbClr val="0D8505"/>
    <a:srgbClr val="A8FF50"/>
    <a:srgbClr val="35D74F"/>
    <a:srgbClr val="60D735"/>
    <a:srgbClr val="0BFFA9"/>
    <a:srgbClr val="109407"/>
    <a:srgbClr val="4FD71F"/>
    <a:srgbClr val="08E1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tile chiaro 1 - Colore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Stile medio 4 - Colore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3246" autoAdjust="0"/>
  </p:normalViewPr>
  <p:slideViewPr>
    <p:cSldViewPr>
      <p:cViewPr>
        <p:scale>
          <a:sx n="110" d="100"/>
          <a:sy n="110" d="100"/>
        </p:scale>
        <p:origin x="-402" y="9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1D53134-C31E-B14A-B91B-EB6445119C97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2997F6-F01B-F14E-9E17-1A0CBD1BE9BC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xmlns="" val="3028106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1</a:t>
            </a:fld>
            <a:endParaRPr lang="it-IT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2</a:t>
            </a:fld>
            <a:endParaRPr lang="it-IT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2997F6-F01B-F14E-9E17-1A0CBD1BE9BC}" type="slidenum">
              <a:rPr lang="it-IT" smtClean="0"/>
              <a:pPr/>
              <a:t>3</a:t>
            </a:fld>
            <a:endParaRPr lang="it-IT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72A92-00BD-4BAD-A02D-B05B4CC5B5ED}" type="datetimeFigureOut">
              <a:rPr lang="it-IT" smtClean="0"/>
              <a:pPr/>
              <a:t>07/01/2014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0E8AC-4814-45D4-BA23-854D0978FE7D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6.jpeg"/><Relationship Id="rId7" Type="http://schemas.openxmlformats.org/officeDocument/2006/relationships/image" Target="../media/image9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asellaDiTesto 29"/>
          <p:cNvSpPr txBox="1"/>
          <p:nvPr/>
        </p:nvSpPr>
        <p:spPr>
          <a:xfrm>
            <a:off x="2971800" y="2057400"/>
            <a:ext cx="31242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5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WHYs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(5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Perché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)</a:t>
            </a:r>
          </a:p>
        </p:txBody>
      </p:sp>
      <p:grpSp>
        <p:nvGrpSpPr>
          <p:cNvPr id="3" name="Gruppo 58"/>
          <p:cNvGrpSpPr/>
          <p:nvPr/>
        </p:nvGrpSpPr>
        <p:grpSpPr>
          <a:xfrm>
            <a:off x="3429000" y="2971800"/>
            <a:ext cx="2362200" cy="1600200"/>
            <a:chOff x="152400" y="2971800"/>
            <a:chExt cx="1295400" cy="762000"/>
          </a:xfrm>
        </p:grpSpPr>
        <p:pic>
          <p:nvPicPr>
            <p:cNvPr id="4" name="Immagine 3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2400" y="3124200"/>
              <a:ext cx="1257701" cy="609600"/>
            </a:xfrm>
            <a:prstGeom prst="rect">
              <a:avLst/>
            </a:prstGeom>
          </p:spPr>
        </p:pic>
        <p:sp>
          <p:nvSpPr>
            <p:cNvPr id="5" name="Rettangolo 4"/>
            <p:cNvSpPr/>
            <p:nvPr/>
          </p:nvSpPr>
          <p:spPr>
            <a:xfrm>
              <a:off x="990600" y="2971800"/>
              <a:ext cx="457200" cy="2286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CasellaDiTesto 29"/>
          <p:cNvSpPr txBox="1"/>
          <p:nvPr/>
        </p:nvSpPr>
        <p:spPr>
          <a:xfrm>
            <a:off x="1981200" y="1066800"/>
            <a:ext cx="5943600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Strumenti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per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l’Analisi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della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Causa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Profonda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– </a:t>
            </a:r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5 PERCHE’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981200" y="1905000"/>
            <a:ext cx="6705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GB" sz="1500" dirty="0" smtClean="0">
                <a:latin typeface="Times"/>
                <a:cs typeface="Times"/>
              </a:rPr>
              <a:t>La </a:t>
            </a:r>
            <a:r>
              <a:rPr lang="en-GB" sz="1500" dirty="0" err="1" smtClean="0">
                <a:latin typeface="Times"/>
                <a:cs typeface="Times"/>
              </a:rPr>
              <a:t>tecnica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dei</a:t>
            </a:r>
            <a:r>
              <a:rPr lang="en-GB" sz="1500" dirty="0" smtClean="0">
                <a:latin typeface="Times"/>
                <a:cs typeface="Times"/>
              </a:rPr>
              <a:t> “5 </a:t>
            </a:r>
            <a:r>
              <a:rPr lang="en-GB" sz="1500" dirty="0" err="1" smtClean="0">
                <a:latin typeface="Times"/>
                <a:cs typeface="Times"/>
              </a:rPr>
              <a:t>Perché</a:t>
            </a:r>
            <a:r>
              <a:rPr lang="en-GB" sz="1500" dirty="0" smtClean="0">
                <a:latin typeface="Times"/>
                <a:cs typeface="Times"/>
              </a:rPr>
              <a:t>” </a:t>
            </a:r>
            <a:r>
              <a:rPr lang="en-GB" sz="1500" dirty="0" err="1" smtClean="0">
                <a:latin typeface="Times"/>
                <a:cs typeface="Times"/>
              </a:rPr>
              <a:t>è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semplice</a:t>
            </a:r>
            <a:r>
              <a:rPr lang="en-GB" sz="1500" dirty="0" smtClean="0">
                <a:latin typeface="Times"/>
                <a:cs typeface="Times"/>
              </a:rPr>
              <a:t>. Come </a:t>
            </a:r>
            <a:r>
              <a:rPr lang="en-GB" sz="1500" dirty="0" err="1" smtClean="0">
                <a:latin typeface="Times"/>
                <a:cs typeface="Times"/>
              </a:rPr>
              <a:t>suggerisce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il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nome</a:t>
            </a:r>
            <a:r>
              <a:rPr lang="en-GB" sz="1500" dirty="0" smtClean="0">
                <a:latin typeface="Times"/>
                <a:cs typeface="Times"/>
              </a:rPr>
              <a:t>, </a:t>
            </a:r>
            <a:r>
              <a:rPr lang="it-IT" sz="1500" dirty="0">
                <a:latin typeface="Times"/>
                <a:cs typeface="Times"/>
              </a:rPr>
              <a:t>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risolutori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dei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problemi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devono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chiedersi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perché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fino</a:t>
            </a:r>
            <a:r>
              <a:rPr lang="en-GB" sz="1500" dirty="0" smtClean="0">
                <a:latin typeface="Times"/>
                <a:cs typeface="Times"/>
              </a:rPr>
              <a:t> ad </a:t>
            </a:r>
            <a:r>
              <a:rPr lang="en-GB" sz="1500" dirty="0" err="1" smtClean="0">
                <a:latin typeface="Times"/>
                <a:cs typeface="Times"/>
              </a:rPr>
              <a:t>arrivare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alla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causa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profonda</a:t>
            </a:r>
            <a:r>
              <a:rPr lang="en-GB" sz="1500" dirty="0" smtClean="0">
                <a:latin typeface="Times"/>
                <a:cs typeface="Times"/>
              </a:rPr>
              <a:t> del </a:t>
            </a:r>
            <a:r>
              <a:rPr lang="en-GB" sz="1500" dirty="0" err="1" smtClean="0">
                <a:latin typeface="Times"/>
                <a:cs typeface="Times"/>
              </a:rPr>
              <a:t>problema</a:t>
            </a:r>
            <a:r>
              <a:rPr lang="en-GB" sz="1500" dirty="0" smtClean="0">
                <a:latin typeface="Times"/>
                <a:cs typeface="Times"/>
              </a:rPr>
              <a:t>. (ad </a:t>
            </a:r>
            <a:r>
              <a:rPr lang="en-GB" sz="1500" dirty="0" err="1" smtClean="0">
                <a:latin typeface="Times"/>
                <a:cs typeface="Times"/>
              </a:rPr>
              <a:t>es</a:t>
            </a:r>
            <a:r>
              <a:rPr lang="en-GB" sz="1500" dirty="0" smtClean="0">
                <a:latin typeface="Times"/>
                <a:cs typeface="Times"/>
              </a:rPr>
              <a:t>. </a:t>
            </a:r>
            <a:r>
              <a:rPr lang="it-IT" sz="1500" dirty="0" smtClean="0">
                <a:latin typeface="Times"/>
                <a:cs typeface="Times"/>
              </a:rPr>
              <a:t>difetti in processi di produzione). Il numero di 5 domande non è assoluto, può essere maggiore o minore. La tecnica ci arriva dalla </a:t>
            </a:r>
            <a:r>
              <a:rPr lang="en-GB" sz="1500" dirty="0">
                <a:latin typeface="Times"/>
                <a:cs typeface="Times"/>
              </a:rPr>
              <a:t>Toyota Motor Corp. </a:t>
            </a:r>
            <a:r>
              <a:rPr lang="en-GB" sz="1500" dirty="0" err="1" smtClean="0">
                <a:latin typeface="Times"/>
                <a:cs typeface="Times"/>
              </a:rPr>
              <a:t>ed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è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associata</a:t>
            </a:r>
            <a:r>
              <a:rPr lang="en-GB" sz="1500" dirty="0" smtClean="0">
                <a:latin typeface="Times"/>
                <a:cs typeface="Times"/>
              </a:rPr>
              <a:t> a </a:t>
            </a:r>
            <a:r>
              <a:rPr lang="en-GB" sz="1500" dirty="0" err="1">
                <a:latin typeface="Times"/>
                <a:cs typeface="Times"/>
              </a:rPr>
              <a:t>Taiichi</a:t>
            </a:r>
            <a:r>
              <a:rPr lang="en-GB" sz="1500" dirty="0">
                <a:latin typeface="Times"/>
                <a:cs typeface="Times"/>
              </a:rPr>
              <a:t> </a:t>
            </a:r>
            <a:r>
              <a:rPr lang="en-GB" sz="1500" dirty="0" err="1">
                <a:latin typeface="Times"/>
                <a:cs typeface="Times"/>
              </a:rPr>
              <a:t>Ohno</a:t>
            </a:r>
            <a:r>
              <a:rPr lang="en-GB" sz="1500" dirty="0">
                <a:latin typeface="Times"/>
                <a:cs typeface="Times"/>
              </a:rPr>
              <a:t>, </a:t>
            </a:r>
            <a:r>
              <a:rPr lang="en-GB" sz="1500" dirty="0" err="1" smtClean="0">
                <a:latin typeface="Times"/>
                <a:cs typeface="Times"/>
              </a:rPr>
              <a:t>architetto</a:t>
            </a:r>
            <a:r>
              <a:rPr lang="en-GB" sz="1500" dirty="0" smtClean="0">
                <a:latin typeface="Times"/>
                <a:cs typeface="Times"/>
              </a:rPr>
              <a:t> del </a:t>
            </a:r>
            <a:r>
              <a:rPr lang="en-GB" sz="1500" dirty="0" err="1" smtClean="0">
                <a:latin typeface="Times"/>
                <a:cs typeface="Times"/>
              </a:rPr>
              <a:t>Sistema</a:t>
            </a:r>
            <a:r>
              <a:rPr lang="en-GB" sz="1500" dirty="0" smtClean="0">
                <a:latin typeface="Times"/>
                <a:cs typeface="Times"/>
              </a:rPr>
              <a:t> di </a:t>
            </a:r>
            <a:r>
              <a:rPr lang="en-GB" sz="1500" dirty="0" err="1" smtClean="0">
                <a:latin typeface="Times"/>
                <a:cs typeface="Times"/>
              </a:rPr>
              <a:t>Produzione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della</a:t>
            </a:r>
            <a:r>
              <a:rPr lang="en-GB" sz="1500" dirty="0" smtClean="0">
                <a:latin typeface="Times"/>
                <a:cs typeface="Times"/>
              </a:rPr>
              <a:t> Toyota. </a:t>
            </a:r>
            <a:r>
              <a:rPr lang="en-GB" sz="1500" dirty="0" err="1" smtClean="0">
                <a:latin typeface="Times"/>
                <a:cs typeface="Times"/>
              </a:rPr>
              <a:t>Fa</a:t>
            </a:r>
            <a:r>
              <a:rPr lang="en-GB" sz="1500" dirty="0" smtClean="0">
                <a:latin typeface="Times"/>
                <a:cs typeface="Times"/>
              </a:rPr>
              <a:t> parte </a:t>
            </a:r>
            <a:r>
              <a:rPr lang="en-GB" sz="1500" dirty="0" smtClean="0">
                <a:latin typeface="Times"/>
                <a:cs typeface="Times"/>
              </a:rPr>
              <a:t>del </a:t>
            </a:r>
            <a:r>
              <a:rPr lang="en-GB" sz="1500" dirty="0" err="1" smtClean="0">
                <a:latin typeface="Times"/>
                <a:cs typeface="Times"/>
              </a:rPr>
              <a:t>programma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smtClean="0">
                <a:latin typeface="Times"/>
                <a:cs typeface="Times"/>
              </a:rPr>
              <a:t>di </a:t>
            </a:r>
            <a:r>
              <a:rPr lang="en-GB" sz="1500" dirty="0" err="1" smtClean="0">
                <a:latin typeface="Times"/>
                <a:cs typeface="Times"/>
              </a:rPr>
              <a:t>gestione</a:t>
            </a:r>
            <a:r>
              <a:rPr lang="en-GB" sz="1500" dirty="0" smtClean="0">
                <a:latin typeface="Times"/>
                <a:cs typeface="Times"/>
              </a:rPr>
              <a:t> di </a:t>
            </a:r>
            <a:r>
              <a:rPr lang="en-GB" sz="1500" dirty="0" err="1" smtClean="0">
                <a:latin typeface="Times"/>
                <a:cs typeface="Times"/>
              </a:rPr>
              <a:t>qualità</a:t>
            </a:r>
            <a:r>
              <a:rPr lang="en-GB" sz="1500" dirty="0" smtClean="0">
                <a:latin typeface="Times"/>
                <a:cs typeface="Times"/>
              </a:rPr>
              <a:t> </a:t>
            </a:r>
            <a:r>
              <a:rPr lang="en-GB" sz="1500" dirty="0" err="1" smtClean="0">
                <a:latin typeface="Times"/>
                <a:cs typeface="Times"/>
              </a:rPr>
              <a:t>nell’industria</a:t>
            </a:r>
            <a:r>
              <a:rPr lang="en-GB" sz="1500" dirty="0" smtClean="0">
                <a:latin typeface="Times"/>
                <a:cs typeface="Times"/>
              </a:rPr>
              <a:t>.</a:t>
            </a:r>
          </a:p>
        </p:txBody>
      </p:sp>
      <p:pic>
        <p:nvPicPr>
          <p:cNvPr id="39" name="Immagine 38" descr="why-cartoon2-1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699792" y="3717032"/>
            <a:ext cx="3124200" cy="2811780"/>
          </a:xfrm>
          <a:prstGeom prst="rect">
            <a:avLst/>
          </a:prstGeom>
        </p:spPr>
      </p:pic>
      <p:pic>
        <p:nvPicPr>
          <p:cNvPr id="49" name="Immagine 48" descr="images.jpe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259632" y="3933056"/>
            <a:ext cx="381000" cy="424069"/>
          </a:xfrm>
          <a:prstGeom prst="rect">
            <a:avLst/>
          </a:prstGeom>
        </p:spPr>
      </p:pic>
      <p:pic>
        <p:nvPicPr>
          <p:cNvPr id="50" name="Immagine 49" descr="disadvantages-spread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6781800" y="4038600"/>
            <a:ext cx="342900" cy="381000"/>
          </a:xfrm>
          <a:prstGeom prst="rect">
            <a:avLst/>
          </a:prstGeom>
        </p:spPr>
      </p:pic>
      <p:sp>
        <p:nvSpPr>
          <p:cNvPr id="53" name="CasellaDiTesto 52"/>
          <p:cNvSpPr txBox="1"/>
          <p:nvPr/>
        </p:nvSpPr>
        <p:spPr>
          <a:xfrm>
            <a:off x="683568" y="4509120"/>
            <a:ext cx="1600200" cy="14619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b="1" dirty="0" err="1" smtClean="0">
                <a:solidFill>
                  <a:srgbClr val="800000"/>
                </a:solidFill>
                <a:latin typeface="Times"/>
                <a:cs typeface="Times"/>
              </a:rPr>
              <a:t>Vantaggi</a:t>
            </a:r>
            <a:endParaRPr lang="en-GB" sz="1400" b="1" dirty="0" smtClean="0">
              <a:solidFill>
                <a:srgbClr val="800000"/>
              </a:solidFill>
              <a:latin typeface="Times"/>
              <a:cs typeface="Times"/>
            </a:endParaRPr>
          </a:p>
          <a:p>
            <a:pPr algn="ctr"/>
            <a:endParaRPr lang="en-GB" sz="1200" dirty="0" smtClean="0">
              <a:latin typeface="Times"/>
              <a:cs typeface="Times"/>
            </a:endParaRPr>
          </a:p>
          <a:p>
            <a:pPr algn="ctr"/>
            <a:r>
              <a:rPr lang="en-GB" sz="1200" dirty="0" err="1" smtClean="0">
                <a:latin typeface="Times"/>
                <a:cs typeface="Times"/>
              </a:rPr>
              <a:t>Semplicità</a:t>
            </a:r>
            <a:r>
              <a:rPr lang="en-GB" sz="1200" dirty="0" smtClean="0">
                <a:latin typeface="Times"/>
                <a:cs typeface="Times"/>
              </a:rPr>
              <a:t>: </a:t>
            </a:r>
            <a:r>
              <a:rPr lang="it-IT" sz="1200" dirty="0">
                <a:latin typeface="Times"/>
                <a:cs typeface="Times"/>
              </a:rPr>
              <a:t>i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risolutori</a:t>
            </a:r>
            <a:r>
              <a:rPr lang="en-GB" sz="1200" dirty="0" smtClean="0">
                <a:latin typeface="Times"/>
                <a:cs typeface="Times"/>
              </a:rPr>
              <a:t> di </a:t>
            </a:r>
            <a:r>
              <a:rPr lang="en-GB" sz="1200" dirty="0" err="1" smtClean="0">
                <a:latin typeface="Times"/>
                <a:cs typeface="Times"/>
              </a:rPr>
              <a:t>problemi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seguono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una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sequenza</a:t>
            </a:r>
            <a:r>
              <a:rPr lang="en-GB" sz="1200" dirty="0" smtClean="0">
                <a:latin typeface="Times"/>
                <a:cs typeface="Times"/>
              </a:rPr>
              <a:t> di </a:t>
            </a:r>
            <a:r>
              <a:rPr lang="en-GB" sz="1200" dirty="0" err="1" smtClean="0">
                <a:latin typeface="Times"/>
                <a:cs typeface="Times"/>
              </a:rPr>
              <a:t>Perché</a:t>
            </a:r>
            <a:endParaRPr lang="en-GB" sz="1200" dirty="0" smtClean="0">
              <a:latin typeface="Times"/>
              <a:cs typeface="Times"/>
            </a:endParaRPr>
          </a:p>
          <a:p>
            <a:endParaRPr lang="en-GB" sz="15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56" name="Rettangolo 55"/>
          <p:cNvSpPr/>
          <p:nvPr/>
        </p:nvSpPr>
        <p:spPr>
          <a:xfrm>
            <a:off x="6228184" y="4509120"/>
            <a:ext cx="1676400" cy="196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400" b="1" dirty="0" err="1" smtClean="0">
                <a:solidFill>
                  <a:srgbClr val="800000"/>
                </a:solidFill>
                <a:latin typeface="Times"/>
                <a:cs typeface="Times"/>
              </a:rPr>
              <a:t>Limiti</a:t>
            </a:r>
            <a:endParaRPr lang="en-GB" sz="1400" dirty="0" smtClean="0">
              <a:latin typeface="Times"/>
              <a:cs typeface="Times"/>
            </a:endParaRPr>
          </a:p>
          <a:p>
            <a:pPr algn="ctr"/>
            <a:r>
              <a:rPr lang="en-GB" sz="1200" dirty="0" smtClean="0">
                <a:latin typeface="Times"/>
                <a:cs typeface="Times"/>
              </a:rPr>
              <a:t>Non </a:t>
            </a:r>
            <a:r>
              <a:rPr lang="en-GB" sz="1200" dirty="0" err="1" smtClean="0">
                <a:latin typeface="Times"/>
                <a:cs typeface="Times"/>
              </a:rPr>
              <a:t>funziona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bene</a:t>
            </a:r>
            <a:r>
              <a:rPr lang="en-GB" sz="1200" dirty="0" smtClean="0">
                <a:latin typeface="Times"/>
                <a:cs typeface="Times"/>
              </a:rPr>
              <a:t> con </a:t>
            </a:r>
            <a:r>
              <a:rPr lang="en-GB" sz="1200" dirty="0" err="1" smtClean="0">
                <a:latin typeface="Times"/>
                <a:cs typeface="Times"/>
              </a:rPr>
              <a:t>problemi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complessi</a:t>
            </a:r>
            <a:r>
              <a:rPr lang="en-GB" sz="1200" dirty="0" smtClean="0">
                <a:latin typeface="Times"/>
                <a:cs typeface="Times"/>
              </a:rPr>
              <a:t> e mal </a:t>
            </a:r>
            <a:r>
              <a:rPr lang="en-GB" sz="1200" dirty="0" err="1" smtClean="0">
                <a:latin typeface="Times"/>
                <a:cs typeface="Times"/>
              </a:rPr>
              <a:t>strutturati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che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hanno</a:t>
            </a:r>
            <a:r>
              <a:rPr lang="en-GB" sz="1200" dirty="0" smtClean="0">
                <a:latin typeface="Times"/>
                <a:cs typeface="Times"/>
              </a:rPr>
              <a:t> cause </a:t>
            </a:r>
            <a:r>
              <a:rPr lang="en-GB" sz="1200" dirty="0" err="1" smtClean="0">
                <a:latin typeface="Times"/>
                <a:cs typeface="Times"/>
              </a:rPr>
              <a:t>multipli</a:t>
            </a:r>
            <a:r>
              <a:rPr lang="en-GB" sz="1200" dirty="0" smtClean="0">
                <a:latin typeface="Times"/>
                <a:cs typeface="Times"/>
              </a:rPr>
              <a:t>. Le </a:t>
            </a:r>
            <a:r>
              <a:rPr lang="en-GB" sz="1200" dirty="0" err="1" smtClean="0">
                <a:latin typeface="Times"/>
                <a:cs typeface="Times"/>
              </a:rPr>
              <a:t>risposte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sono</a:t>
            </a:r>
            <a:r>
              <a:rPr lang="en-GB" sz="1200" dirty="0" smtClean="0">
                <a:latin typeface="Times"/>
                <a:cs typeface="Times"/>
              </a:rPr>
              <a:t> solo qualitative e </a:t>
            </a:r>
            <a:r>
              <a:rPr lang="en-GB" sz="1200" dirty="0" err="1" smtClean="0">
                <a:latin typeface="Times"/>
                <a:cs typeface="Times"/>
              </a:rPr>
              <a:t>basate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su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conoscenze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ed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esperienze</a:t>
            </a:r>
            <a:r>
              <a:rPr lang="en-GB" sz="1200" dirty="0" smtClean="0">
                <a:latin typeface="Times"/>
                <a:cs typeface="Times"/>
              </a:rPr>
              <a:t> </a:t>
            </a:r>
            <a:r>
              <a:rPr lang="en-GB" sz="1200" dirty="0" err="1" smtClean="0">
                <a:latin typeface="Times"/>
                <a:cs typeface="Times"/>
              </a:rPr>
              <a:t>personali</a:t>
            </a:r>
            <a:r>
              <a:rPr lang="en-GB" sz="1200" dirty="0" smtClean="0">
                <a:latin typeface="Times"/>
                <a:cs typeface="Times"/>
              </a:rPr>
              <a:t> (</a:t>
            </a:r>
            <a:r>
              <a:rPr lang="en-GB" sz="1200" dirty="0" err="1" smtClean="0">
                <a:latin typeface="Times"/>
                <a:cs typeface="Times"/>
              </a:rPr>
              <a:t>percezioni</a:t>
            </a:r>
            <a:r>
              <a:rPr lang="en-GB" sz="1200" dirty="0" smtClean="0">
                <a:latin typeface="Times"/>
                <a:cs typeface="Times"/>
              </a:rPr>
              <a:t>). </a:t>
            </a:r>
          </a:p>
        </p:txBody>
      </p:sp>
      <p:grpSp>
        <p:nvGrpSpPr>
          <p:cNvPr id="2" name="Gruppo 58"/>
          <p:cNvGrpSpPr/>
          <p:nvPr/>
        </p:nvGrpSpPr>
        <p:grpSpPr>
          <a:xfrm>
            <a:off x="381000" y="2057400"/>
            <a:ext cx="1371600" cy="914400"/>
            <a:chOff x="152400" y="2971800"/>
            <a:chExt cx="1295400" cy="762000"/>
          </a:xfrm>
        </p:grpSpPr>
        <p:pic>
          <p:nvPicPr>
            <p:cNvPr id="62" name="Immagine 61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2400" y="3124200"/>
              <a:ext cx="1257701" cy="609600"/>
            </a:xfrm>
            <a:prstGeom prst="rect">
              <a:avLst/>
            </a:prstGeom>
          </p:spPr>
        </p:pic>
        <p:sp>
          <p:nvSpPr>
            <p:cNvPr id="65" name="Rettangolo 64"/>
            <p:cNvSpPr/>
            <p:nvPr/>
          </p:nvSpPr>
          <p:spPr>
            <a:xfrm>
              <a:off x="990600" y="2971800"/>
              <a:ext cx="457200" cy="2286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Immagine 27" descr="Unknown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419600" y="4648200"/>
            <a:ext cx="762000" cy="654943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2051720" y="1484784"/>
            <a:ext cx="6629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-342900" algn="just"/>
            <a:r>
              <a:rPr lang="en-GB" sz="1600" b="1" dirty="0" err="1" smtClean="0">
                <a:solidFill>
                  <a:srgbClr val="953735"/>
                </a:solidFill>
                <a:latin typeface="Times"/>
                <a:cs typeface="Times"/>
              </a:rPr>
              <a:t>Organizzazione</a:t>
            </a:r>
            <a:r>
              <a:rPr lang="en-GB" sz="1600" b="1" dirty="0" smtClean="0">
                <a:solidFill>
                  <a:srgbClr val="953735"/>
                </a:solidFill>
                <a:latin typeface="Times"/>
                <a:cs typeface="Times"/>
              </a:rPr>
              <a:t> e </a:t>
            </a:r>
            <a:r>
              <a:rPr lang="en-GB" sz="1600" b="1" dirty="0" err="1" smtClean="0">
                <a:solidFill>
                  <a:srgbClr val="953735"/>
                </a:solidFill>
                <a:latin typeface="Times"/>
                <a:cs typeface="Times"/>
              </a:rPr>
              <a:t>Strumenti</a:t>
            </a:r>
            <a:r>
              <a:rPr lang="en-GB" sz="1600" b="1" dirty="0" smtClean="0">
                <a:solidFill>
                  <a:srgbClr val="953735"/>
                </a:solidFill>
                <a:latin typeface="Times"/>
                <a:cs typeface="Times"/>
              </a:rPr>
              <a:t> per </a:t>
            </a:r>
            <a:r>
              <a:rPr lang="en-GB" sz="1600" b="1" dirty="0" err="1" smtClean="0">
                <a:solidFill>
                  <a:srgbClr val="953735"/>
                </a:solidFill>
                <a:latin typeface="Times"/>
                <a:cs typeface="Times"/>
              </a:rPr>
              <a:t>l’analisi</a:t>
            </a:r>
            <a:r>
              <a:rPr lang="en-GB" sz="1600" b="1" dirty="0" smtClean="0">
                <a:solidFill>
                  <a:srgbClr val="953735"/>
                </a:solidFill>
                <a:latin typeface="Times"/>
                <a:cs typeface="Times"/>
              </a:rPr>
              <a:t> </a:t>
            </a:r>
            <a:r>
              <a:rPr lang="en-GB" sz="1600" b="1" dirty="0" err="1" smtClean="0">
                <a:solidFill>
                  <a:srgbClr val="953735"/>
                </a:solidFill>
                <a:latin typeface="Times"/>
                <a:cs typeface="Times"/>
              </a:rPr>
              <a:t>dei</a:t>
            </a:r>
            <a:r>
              <a:rPr lang="en-GB" sz="1600" b="1" dirty="0" smtClean="0">
                <a:solidFill>
                  <a:srgbClr val="953735"/>
                </a:solidFill>
                <a:latin typeface="Times"/>
                <a:cs typeface="Times"/>
              </a:rPr>
              <a:t> 5 </a:t>
            </a:r>
            <a:r>
              <a:rPr lang="en-GB" sz="1600" b="1" dirty="0" err="1" smtClean="0">
                <a:solidFill>
                  <a:srgbClr val="953735"/>
                </a:solidFill>
                <a:latin typeface="Times"/>
                <a:cs typeface="Times"/>
              </a:rPr>
              <a:t>Perché</a:t>
            </a:r>
            <a:r>
              <a:rPr lang="en-GB" sz="1600" b="1" dirty="0" smtClean="0">
                <a:solidFill>
                  <a:srgbClr val="953735"/>
                </a:solidFill>
                <a:latin typeface="Times"/>
                <a:cs typeface="Times"/>
              </a:rPr>
              <a:t>. </a:t>
            </a:r>
            <a:r>
              <a:rPr lang="en-GB" sz="1600" dirty="0" smtClean="0">
                <a:latin typeface="Times"/>
                <a:cs typeface="Times"/>
              </a:rPr>
              <a:t>Il </a:t>
            </a:r>
            <a:r>
              <a:rPr lang="en-GB" sz="1600" dirty="0" err="1" smtClean="0">
                <a:latin typeface="Times"/>
                <a:cs typeface="Times"/>
              </a:rPr>
              <a:t>gruppo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deve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assicurare</a:t>
            </a:r>
            <a:r>
              <a:rPr lang="en-GB" sz="1600" dirty="0" smtClean="0">
                <a:latin typeface="Times"/>
                <a:cs typeface="Times"/>
              </a:rPr>
              <a:t> la </a:t>
            </a:r>
            <a:r>
              <a:rPr lang="en-GB" sz="1600" dirty="0" err="1" smtClean="0">
                <a:latin typeface="Times"/>
                <a:cs typeface="Times"/>
              </a:rPr>
              <a:t>libera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produzione</a:t>
            </a:r>
            <a:r>
              <a:rPr lang="en-GB" sz="1600" dirty="0" smtClean="0">
                <a:latin typeface="Times"/>
                <a:cs typeface="Times"/>
              </a:rPr>
              <a:t>, </a:t>
            </a:r>
            <a:r>
              <a:rPr lang="en-GB" sz="1600" dirty="0" err="1" smtClean="0">
                <a:latin typeface="Times"/>
                <a:cs typeface="Times"/>
              </a:rPr>
              <a:t>l’annotazione</a:t>
            </a:r>
            <a:r>
              <a:rPr lang="en-GB" sz="1600" dirty="0" smtClean="0">
                <a:latin typeface="Times"/>
                <a:cs typeface="Times"/>
              </a:rPr>
              <a:t> e la </a:t>
            </a:r>
            <a:r>
              <a:rPr lang="en-GB" sz="1600" dirty="0" err="1" smtClean="0">
                <a:latin typeface="Times"/>
                <a:cs typeface="Times"/>
              </a:rPr>
              <a:t>strutturazione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delle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idee</a:t>
            </a:r>
            <a:r>
              <a:rPr lang="en-GB" sz="1600" dirty="0" smtClean="0">
                <a:latin typeface="Times"/>
                <a:cs typeface="Times"/>
              </a:rPr>
              <a:t>. </a:t>
            </a:r>
            <a:r>
              <a:rPr lang="en-GB" sz="1600" dirty="0" err="1" smtClean="0">
                <a:latin typeface="Times"/>
                <a:cs typeface="Times"/>
              </a:rPr>
              <a:t>Ci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sono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molti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strumenti</a:t>
            </a:r>
            <a:r>
              <a:rPr lang="en-GB" sz="1600" dirty="0" smtClean="0">
                <a:latin typeface="Times"/>
                <a:cs typeface="Times"/>
              </a:rPr>
              <a:t> per </a:t>
            </a:r>
            <a:r>
              <a:rPr lang="en-GB" sz="1600" dirty="0" err="1" smtClean="0">
                <a:latin typeface="Times"/>
                <a:cs typeface="Times"/>
              </a:rPr>
              <a:t>realizzare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queste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attività</a:t>
            </a:r>
            <a:r>
              <a:rPr lang="en-GB" sz="1600" dirty="0" smtClean="0">
                <a:latin typeface="Times"/>
                <a:cs typeface="Times"/>
              </a:rPr>
              <a:t>, da </a:t>
            </a:r>
            <a:r>
              <a:rPr lang="en-GB" sz="1600" dirty="0" err="1" smtClean="0">
                <a:latin typeface="Times"/>
                <a:cs typeface="Times"/>
              </a:rPr>
              <a:t>semplici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carta</a:t>
            </a:r>
            <a:r>
              <a:rPr lang="en-GB" sz="1600" dirty="0" smtClean="0">
                <a:latin typeface="Times"/>
                <a:cs typeface="Times"/>
              </a:rPr>
              <a:t> e </a:t>
            </a:r>
            <a:r>
              <a:rPr lang="en-GB" sz="1600" dirty="0" err="1" smtClean="0">
                <a:latin typeface="Times"/>
                <a:cs typeface="Times"/>
              </a:rPr>
              <a:t>penna</a:t>
            </a:r>
            <a:r>
              <a:rPr lang="en-GB" sz="1600" dirty="0" smtClean="0">
                <a:latin typeface="Times"/>
                <a:cs typeface="Times"/>
              </a:rPr>
              <a:t> a </a:t>
            </a:r>
            <a:r>
              <a:rPr lang="en-GB" sz="1600" dirty="0" err="1" smtClean="0">
                <a:latin typeface="Times"/>
                <a:cs typeface="Times"/>
              </a:rPr>
              <a:t>lavagna</a:t>
            </a:r>
            <a:r>
              <a:rPr lang="en-GB" sz="1600" dirty="0" smtClean="0">
                <a:latin typeface="Times"/>
                <a:cs typeface="Times"/>
              </a:rPr>
              <a:t> a </a:t>
            </a:r>
            <a:r>
              <a:rPr lang="en-GB" sz="1600" dirty="0" err="1" smtClean="0">
                <a:latin typeface="Times"/>
                <a:cs typeface="Times"/>
              </a:rPr>
              <a:t>fogli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mobili</a:t>
            </a:r>
            <a:r>
              <a:rPr lang="en-GB" sz="1600" dirty="0" smtClean="0">
                <a:latin typeface="Times"/>
                <a:cs typeface="Times"/>
              </a:rPr>
              <a:t>, computer, </a:t>
            </a:r>
            <a:r>
              <a:rPr lang="en-GB" sz="1600" dirty="0" err="1" smtClean="0">
                <a:latin typeface="Times"/>
                <a:cs typeface="Times"/>
              </a:rPr>
              <a:t>lavagne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interattive</a:t>
            </a:r>
            <a:r>
              <a:rPr lang="en-GB" sz="1600" dirty="0" smtClean="0">
                <a:latin typeface="Times"/>
                <a:cs typeface="Times"/>
              </a:rPr>
              <a:t> a basso </a:t>
            </a:r>
            <a:r>
              <a:rPr lang="en-GB" sz="1600" dirty="0" err="1" smtClean="0">
                <a:latin typeface="Times"/>
                <a:cs typeface="Times"/>
              </a:rPr>
              <a:t>costo</a:t>
            </a:r>
            <a:r>
              <a:rPr lang="en-GB" sz="1600" dirty="0" smtClean="0">
                <a:latin typeface="Times"/>
                <a:cs typeface="Times"/>
              </a:rPr>
              <a:t> e template e software per </a:t>
            </a:r>
            <a:r>
              <a:rPr lang="en-GB" sz="1600" dirty="0" err="1" smtClean="0">
                <a:latin typeface="Times"/>
                <a:cs typeface="Times"/>
              </a:rPr>
              <a:t>produrre</a:t>
            </a:r>
            <a:r>
              <a:rPr lang="en-GB" sz="1600" dirty="0" smtClean="0">
                <a:latin typeface="Times"/>
                <a:cs typeface="Times"/>
              </a:rPr>
              <a:t> </a:t>
            </a:r>
            <a:r>
              <a:rPr lang="en-GB" sz="1600" dirty="0" err="1" smtClean="0">
                <a:latin typeface="Times"/>
                <a:cs typeface="Times"/>
              </a:rPr>
              <a:t>modelli</a:t>
            </a:r>
            <a:r>
              <a:rPr lang="en-GB" sz="1600" dirty="0" smtClean="0">
                <a:latin typeface="Times"/>
                <a:cs typeface="Times"/>
              </a:rPr>
              <a:t>, </a:t>
            </a:r>
            <a:r>
              <a:rPr lang="en-GB" sz="1600" dirty="0" err="1" smtClean="0">
                <a:latin typeface="Times"/>
                <a:cs typeface="Times"/>
              </a:rPr>
              <a:t>tabelle</a:t>
            </a:r>
            <a:r>
              <a:rPr lang="en-GB" sz="1600" dirty="0" smtClean="0">
                <a:latin typeface="Times"/>
                <a:cs typeface="Times"/>
              </a:rPr>
              <a:t> e </a:t>
            </a:r>
            <a:r>
              <a:rPr lang="en-GB" sz="1600" dirty="0" err="1" smtClean="0">
                <a:latin typeface="Times"/>
                <a:cs typeface="Times"/>
              </a:rPr>
              <a:t>diagrammi</a:t>
            </a:r>
            <a:r>
              <a:rPr lang="en-GB" sz="1600" dirty="0" smtClean="0">
                <a:latin typeface="Times"/>
                <a:cs typeface="Times"/>
              </a:rPr>
              <a:t>.</a:t>
            </a:r>
            <a:endParaRPr lang="en-GB" sz="1600" b="1" dirty="0" smtClean="0">
              <a:solidFill>
                <a:srgbClr val="953735"/>
              </a:solidFill>
              <a:latin typeface="Times"/>
              <a:cs typeface="Times"/>
            </a:endParaRPr>
          </a:p>
        </p:txBody>
      </p:sp>
      <p:pic>
        <p:nvPicPr>
          <p:cNvPr id="19" name="Immagine 18" descr="dsc_0008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33800" y="5257800"/>
            <a:ext cx="2057400" cy="1369457"/>
          </a:xfrm>
          <a:prstGeom prst="rect">
            <a:avLst/>
          </a:prstGeom>
        </p:spPr>
      </p:pic>
      <p:pic>
        <p:nvPicPr>
          <p:cNvPr id="20" name="Immagine 19" descr="business_management_flip_chart1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733800" y="3276600"/>
            <a:ext cx="2057400" cy="1371600"/>
          </a:xfrm>
          <a:prstGeom prst="rect">
            <a:avLst/>
          </a:prstGeom>
        </p:spPr>
      </p:pic>
      <p:sp>
        <p:nvSpPr>
          <p:cNvPr id="21" name="CasellaDiTesto 20"/>
          <p:cNvSpPr txBox="1"/>
          <p:nvPr/>
        </p:nvSpPr>
        <p:spPr>
          <a:xfrm>
            <a:off x="2743200" y="914400"/>
            <a:ext cx="4419600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I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5 PERCHE’</a:t>
            </a:r>
          </a:p>
        </p:txBody>
      </p:sp>
      <p:grpSp>
        <p:nvGrpSpPr>
          <p:cNvPr id="29" name="Gruppo 28"/>
          <p:cNvGrpSpPr/>
          <p:nvPr/>
        </p:nvGrpSpPr>
        <p:grpSpPr>
          <a:xfrm>
            <a:off x="457200" y="1752600"/>
            <a:ext cx="1447800" cy="1066800"/>
            <a:chOff x="152400" y="2971800"/>
            <a:chExt cx="1295400" cy="762000"/>
          </a:xfrm>
        </p:grpSpPr>
        <p:pic>
          <p:nvPicPr>
            <p:cNvPr id="30" name="Immagine 29"/>
            <p:cNvPicPr>
              <a:picLocks noChangeAspect="1"/>
            </p:cNvPicPr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52400" y="3124200"/>
              <a:ext cx="1257701" cy="609600"/>
            </a:xfrm>
            <a:prstGeom prst="rect">
              <a:avLst/>
            </a:prstGeom>
          </p:spPr>
        </p:pic>
        <p:sp>
          <p:nvSpPr>
            <p:cNvPr id="31" name="Rettangolo 30"/>
            <p:cNvSpPr/>
            <p:nvPr/>
          </p:nvSpPr>
          <p:spPr>
            <a:xfrm>
              <a:off x="990600" y="2971800"/>
              <a:ext cx="457200" cy="228600"/>
            </a:xfrm>
            <a:prstGeom prst="rect">
              <a:avLst/>
            </a:prstGeom>
            <a:solidFill>
              <a:srgbClr val="FFFFFF"/>
            </a:solidFill>
            <a:ln>
              <a:solidFill>
                <a:srgbClr val="FFFFFF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grpSp>
        <p:nvGrpSpPr>
          <p:cNvPr id="50" name="Gruppo 49"/>
          <p:cNvGrpSpPr/>
          <p:nvPr/>
        </p:nvGrpSpPr>
        <p:grpSpPr>
          <a:xfrm>
            <a:off x="533400" y="3276600"/>
            <a:ext cx="3200401" cy="3276600"/>
            <a:chOff x="5486400" y="2971800"/>
            <a:chExt cx="3453065" cy="3744686"/>
          </a:xfrm>
        </p:grpSpPr>
        <p:sp>
          <p:nvSpPr>
            <p:cNvPr id="47" name="CasellaDiTesto 46"/>
            <p:cNvSpPr txBox="1"/>
            <p:nvPr/>
          </p:nvSpPr>
          <p:spPr>
            <a:xfrm>
              <a:off x="6472990" y="6019800"/>
              <a:ext cx="914401" cy="2813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latin typeface="Times"/>
                  <a:cs typeface="Times"/>
                </a:rPr>
                <a:t>5</a:t>
              </a:r>
              <a:r>
                <a:rPr lang="en-GB" sz="1000" b="1" baseline="30000" dirty="0" smtClean="0">
                  <a:latin typeface="Times"/>
                  <a:cs typeface="Times"/>
                </a:rPr>
                <a:t>°</a:t>
              </a:r>
              <a:r>
                <a:rPr lang="en-GB" sz="1000" b="1" dirty="0" smtClean="0">
                  <a:latin typeface="Times"/>
                  <a:cs typeface="Times"/>
                </a:rPr>
                <a:t> </a:t>
              </a:r>
              <a:r>
                <a:rPr lang="en-GB" sz="1000" b="1" dirty="0" err="1">
                  <a:latin typeface="Times"/>
                  <a:cs typeface="Times"/>
                </a:rPr>
                <a:t>Perché</a:t>
              </a:r>
              <a:r>
                <a:rPr lang="en-GB" sz="1000" b="1" dirty="0">
                  <a:latin typeface="Times"/>
                  <a:cs typeface="Times"/>
                </a:rPr>
                <a:t>?</a:t>
              </a:r>
            </a:p>
          </p:txBody>
        </p:sp>
        <p:sp>
          <p:nvSpPr>
            <p:cNvPr id="48" name="CasellaDiTesto 47"/>
            <p:cNvSpPr txBox="1"/>
            <p:nvPr/>
          </p:nvSpPr>
          <p:spPr>
            <a:xfrm>
              <a:off x="6472990" y="5410200"/>
              <a:ext cx="914401" cy="2813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latin typeface="Times"/>
                  <a:cs typeface="Times"/>
                </a:rPr>
                <a:t>4</a:t>
              </a:r>
              <a:r>
                <a:rPr lang="en-GB" sz="1000" b="1" baseline="30000" dirty="0" smtClean="0">
                  <a:latin typeface="Times"/>
                  <a:cs typeface="Times"/>
                </a:rPr>
                <a:t>°</a:t>
              </a:r>
              <a:r>
                <a:rPr lang="en-GB" sz="1000" b="1" dirty="0" smtClean="0">
                  <a:latin typeface="Times"/>
                  <a:cs typeface="Times"/>
                </a:rPr>
                <a:t> </a:t>
              </a:r>
              <a:r>
                <a:rPr lang="en-GB" sz="1000" b="1" dirty="0" err="1">
                  <a:latin typeface="Times"/>
                  <a:cs typeface="Times"/>
                </a:rPr>
                <a:t>Perché</a:t>
              </a:r>
              <a:r>
                <a:rPr lang="en-GB" sz="1000" b="1" dirty="0">
                  <a:latin typeface="Times"/>
                  <a:cs typeface="Times"/>
                </a:rPr>
                <a:t>?</a:t>
              </a:r>
            </a:p>
          </p:txBody>
        </p:sp>
        <p:sp>
          <p:nvSpPr>
            <p:cNvPr id="45" name="Rettangolo 44"/>
            <p:cNvSpPr/>
            <p:nvPr/>
          </p:nvSpPr>
          <p:spPr>
            <a:xfrm>
              <a:off x="6472990" y="4800600"/>
              <a:ext cx="914401" cy="2813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GB" sz="1000" b="1" dirty="0" smtClean="0">
                  <a:latin typeface="Times"/>
                  <a:cs typeface="Times"/>
                </a:rPr>
                <a:t>3</a:t>
              </a:r>
              <a:r>
                <a:rPr lang="en-GB" sz="1000" b="1" baseline="30000" dirty="0" smtClean="0">
                  <a:latin typeface="Times"/>
                  <a:cs typeface="Times"/>
                </a:rPr>
                <a:t>°</a:t>
              </a:r>
              <a:r>
                <a:rPr lang="en-GB" sz="1000" b="1" dirty="0" smtClean="0">
                  <a:latin typeface="Times"/>
                  <a:cs typeface="Times"/>
                </a:rPr>
                <a:t> </a:t>
              </a:r>
              <a:r>
                <a:rPr lang="en-GB" sz="1000" b="1" dirty="0" err="1">
                  <a:latin typeface="Times"/>
                  <a:cs typeface="Times"/>
                </a:rPr>
                <a:t>Perché</a:t>
              </a:r>
              <a:r>
                <a:rPr lang="en-GB" sz="1000" b="1" dirty="0">
                  <a:latin typeface="Times"/>
                  <a:cs typeface="Times"/>
                </a:rPr>
                <a:t>?</a:t>
              </a:r>
            </a:p>
          </p:txBody>
        </p:sp>
        <p:sp>
          <p:nvSpPr>
            <p:cNvPr id="44" name="CasellaDiTesto 43"/>
            <p:cNvSpPr txBox="1"/>
            <p:nvPr/>
          </p:nvSpPr>
          <p:spPr>
            <a:xfrm>
              <a:off x="6472990" y="4191000"/>
              <a:ext cx="914399" cy="2813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n-GB" sz="1000" b="1" dirty="0" smtClean="0">
                  <a:latin typeface="Times"/>
                  <a:cs typeface="Times"/>
                </a:rPr>
                <a:t>2</a:t>
              </a:r>
              <a:r>
                <a:rPr lang="en-GB" sz="1000" b="1" baseline="30000" dirty="0" smtClean="0">
                  <a:latin typeface="Times"/>
                  <a:cs typeface="Times"/>
                </a:rPr>
                <a:t>° </a:t>
              </a:r>
              <a:r>
                <a:rPr lang="en-GB" sz="1000" b="1" dirty="0" err="1" smtClean="0">
                  <a:latin typeface="Times"/>
                  <a:cs typeface="Times"/>
                </a:rPr>
                <a:t>Perché</a:t>
              </a:r>
              <a:r>
                <a:rPr lang="en-GB" sz="1000" b="1" dirty="0" smtClean="0">
                  <a:latin typeface="Times"/>
                  <a:cs typeface="Times"/>
                </a:rPr>
                <a:t>?</a:t>
              </a:r>
              <a:endParaRPr lang="en-GB" sz="1000" b="1" dirty="0">
                <a:latin typeface="Times"/>
                <a:cs typeface="Times"/>
              </a:endParaRPr>
            </a:p>
          </p:txBody>
        </p:sp>
        <p:sp>
          <p:nvSpPr>
            <p:cNvPr id="46" name="Rettangolo 45"/>
            <p:cNvSpPr/>
            <p:nvPr/>
          </p:nvSpPr>
          <p:spPr>
            <a:xfrm>
              <a:off x="6472990" y="3581400"/>
              <a:ext cx="914399" cy="281395"/>
            </a:xfrm>
            <a:prstGeom prst="rect">
              <a:avLst/>
            </a:prstGeom>
          </p:spPr>
          <p:style>
            <a:lnRef idx="1">
              <a:schemeClr val="accent2"/>
            </a:lnRef>
            <a:fillRef idx="3">
              <a:schemeClr val="accent2"/>
            </a:fillRef>
            <a:effectRef idx="2">
              <a:schemeClr val="accent2"/>
            </a:effectRef>
            <a:fontRef idx="minor">
              <a:schemeClr val="lt1"/>
            </a:fontRef>
          </p:style>
          <p:txBody>
            <a:bodyPr wrap="square">
              <a:spAutoFit/>
            </a:bodyPr>
            <a:lstStyle/>
            <a:p>
              <a:pPr algn="ctr"/>
              <a:r>
                <a:rPr lang="en-GB" sz="1000" b="1" dirty="0" smtClean="0">
                  <a:latin typeface="Times"/>
                  <a:cs typeface="Times"/>
                </a:rPr>
                <a:t>1</a:t>
              </a:r>
              <a:r>
                <a:rPr lang="en-GB" sz="1000" b="1" baseline="30000" dirty="0" smtClean="0">
                  <a:latin typeface="Times"/>
                  <a:cs typeface="Times"/>
                </a:rPr>
                <a:t>°</a:t>
              </a:r>
              <a:r>
                <a:rPr lang="en-GB" sz="1000" b="1" dirty="0" smtClean="0">
                  <a:latin typeface="Times"/>
                  <a:cs typeface="Times"/>
                </a:rPr>
                <a:t> </a:t>
              </a:r>
              <a:r>
                <a:rPr lang="en-GB" sz="1000" b="1" dirty="0" err="1" smtClean="0">
                  <a:latin typeface="Times"/>
                  <a:cs typeface="Times"/>
                </a:rPr>
                <a:t>Perché</a:t>
              </a:r>
              <a:r>
                <a:rPr lang="en-GB" sz="1000" b="1" dirty="0" smtClean="0">
                  <a:latin typeface="Times"/>
                  <a:cs typeface="Times"/>
                </a:rPr>
                <a:t>?</a:t>
              </a:r>
              <a:endParaRPr lang="en-GB" sz="1000" b="1" dirty="0">
                <a:latin typeface="Times"/>
                <a:cs typeface="Times"/>
              </a:endParaRPr>
            </a:p>
          </p:txBody>
        </p:sp>
        <p:sp>
          <p:nvSpPr>
            <p:cNvPr id="32" name="Rettangolo arrotondato 31"/>
            <p:cNvSpPr/>
            <p:nvPr/>
          </p:nvSpPr>
          <p:spPr>
            <a:xfrm>
              <a:off x="5486400" y="3200400"/>
              <a:ext cx="3124200" cy="381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000" b="1"/>
            </a:p>
          </p:txBody>
        </p:sp>
        <p:sp>
          <p:nvSpPr>
            <p:cNvPr id="33" name="CasellaDiTesto 32"/>
            <p:cNvSpPr txBox="1"/>
            <p:nvPr/>
          </p:nvSpPr>
          <p:spPr>
            <a:xfrm>
              <a:off x="5486400" y="3200400"/>
              <a:ext cx="2648195" cy="2813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sz="1000" b="1" dirty="0" err="1" smtClean="0">
                  <a:latin typeface="Times"/>
                  <a:cs typeface="Times"/>
                </a:rPr>
                <a:t>Descrizione</a:t>
              </a:r>
              <a:r>
                <a:rPr lang="en-GB" sz="1000" b="1" dirty="0" smtClean="0">
                  <a:latin typeface="Times"/>
                  <a:cs typeface="Times"/>
                </a:rPr>
                <a:t> del </a:t>
              </a:r>
              <a:r>
                <a:rPr lang="en-GB" sz="1000" b="1" dirty="0" err="1" smtClean="0">
                  <a:latin typeface="Times"/>
                  <a:cs typeface="Times"/>
                </a:rPr>
                <a:t>Problema</a:t>
              </a:r>
              <a:r>
                <a:rPr lang="en-GB" sz="1000" b="1" dirty="0" smtClean="0">
                  <a:latin typeface="Times"/>
                  <a:cs typeface="Times"/>
                </a:rPr>
                <a:t> (</a:t>
              </a:r>
              <a:r>
                <a:rPr lang="en-GB" sz="1000" b="1" dirty="0" err="1" smtClean="0">
                  <a:latin typeface="Times"/>
                  <a:cs typeface="Times"/>
                </a:rPr>
                <a:t>Cosa</a:t>
              </a:r>
              <a:r>
                <a:rPr lang="en-GB" sz="1000" b="1" dirty="0" smtClean="0">
                  <a:latin typeface="Times"/>
                  <a:cs typeface="Times"/>
                </a:rPr>
                <a:t>):</a:t>
              </a:r>
              <a:endParaRPr lang="en-GB" sz="1000" b="1" dirty="0">
                <a:latin typeface="Times"/>
                <a:cs typeface="Times"/>
              </a:endParaRPr>
            </a:p>
          </p:txBody>
        </p:sp>
        <p:sp>
          <p:nvSpPr>
            <p:cNvPr id="34" name="Rettangolo arrotondato 33"/>
            <p:cNvSpPr/>
            <p:nvPr/>
          </p:nvSpPr>
          <p:spPr>
            <a:xfrm>
              <a:off x="5486400" y="3810000"/>
              <a:ext cx="3124200" cy="381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000" b="1"/>
            </a:p>
          </p:txBody>
        </p:sp>
        <p:sp>
          <p:nvSpPr>
            <p:cNvPr id="35" name="Rettangolo 34"/>
            <p:cNvSpPr/>
            <p:nvPr/>
          </p:nvSpPr>
          <p:spPr>
            <a:xfrm>
              <a:off x="5486400" y="3810000"/>
              <a:ext cx="2725888" cy="2813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 smtClean="0">
                  <a:latin typeface="Times"/>
                  <a:cs typeface="Times"/>
                </a:rPr>
                <a:t>Descrizione</a:t>
              </a:r>
              <a:r>
                <a:rPr lang="en-GB" sz="1000" b="1" dirty="0" smtClean="0">
                  <a:latin typeface="Times"/>
                  <a:cs typeface="Times"/>
                </a:rPr>
                <a:t>  </a:t>
              </a:r>
              <a:r>
                <a:rPr lang="en-GB" sz="1000" b="1" dirty="0" err="1" smtClean="0">
                  <a:latin typeface="Times"/>
                  <a:cs typeface="Times"/>
                </a:rPr>
                <a:t>delle</a:t>
              </a:r>
              <a:r>
                <a:rPr lang="en-GB" sz="1000" b="1" dirty="0" smtClean="0">
                  <a:latin typeface="Times"/>
                  <a:cs typeface="Times"/>
                </a:rPr>
                <a:t> cause di 1</a:t>
              </a:r>
              <a:r>
                <a:rPr lang="en-GB" sz="1000" b="1" baseline="30000" dirty="0" smtClean="0">
                  <a:latin typeface="Times"/>
                  <a:cs typeface="Times"/>
                </a:rPr>
                <a:t>°</a:t>
              </a:r>
              <a:r>
                <a:rPr lang="en-GB" sz="1000" b="1" dirty="0" smtClean="0">
                  <a:latin typeface="Times"/>
                  <a:cs typeface="Times"/>
                </a:rPr>
                <a:t> </a:t>
              </a:r>
              <a:r>
                <a:rPr lang="en-GB" sz="1000" b="1" dirty="0" err="1" smtClean="0">
                  <a:latin typeface="Times"/>
                  <a:cs typeface="Times"/>
                </a:rPr>
                <a:t>livello</a:t>
              </a:r>
              <a:endParaRPr lang="en-GB" sz="1000" b="1" dirty="0">
                <a:latin typeface="Times"/>
                <a:cs typeface="Times"/>
              </a:endParaRPr>
            </a:p>
          </p:txBody>
        </p:sp>
        <p:sp>
          <p:nvSpPr>
            <p:cNvPr id="36" name="Rettangolo arrotondato 35"/>
            <p:cNvSpPr/>
            <p:nvPr/>
          </p:nvSpPr>
          <p:spPr>
            <a:xfrm>
              <a:off x="5486400" y="4419600"/>
              <a:ext cx="3124200" cy="381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000" b="1"/>
            </a:p>
          </p:txBody>
        </p:sp>
        <p:sp>
          <p:nvSpPr>
            <p:cNvPr id="37" name="Rettangolo 36"/>
            <p:cNvSpPr/>
            <p:nvPr/>
          </p:nvSpPr>
          <p:spPr>
            <a:xfrm>
              <a:off x="5486400" y="4419600"/>
              <a:ext cx="2648195" cy="2813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>
                  <a:latin typeface="Times"/>
                  <a:cs typeface="Times"/>
                </a:rPr>
                <a:t>Descrizione</a:t>
              </a:r>
              <a:r>
                <a:rPr lang="en-GB" sz="1000" b="1" dirty="0">
                  <a:latin typeface="Times"/>
                  <a:cs typeface="Times"/>
                </a:rPr>
                <a:t>  </a:t>
              </a:r>
              <a:r>
                <a:rPr lang="en-GB" sz="1000" b="1" dirty="0" err="1">
                  <a:latin typeface="Times"/>
                  <a:cs typeface="Times"/>
                </a:rPr>
                <a:t>delle</a:t>
              </a:r>
              <a:r>
                <a:rPr lang="en-GB" sz="1000" b="1" dirty="0">
                  <a:latin typeface="Times"/>
                  <a:cs typeface="Times"/>
                </a:rPr>
                <a:t> cause di </a:t>
              </a:r>
              <a:r>
                <a:rPr lang="en-GB" sz="1000" b="1" dirty="0" smtClean="0">
                  <a:latin typeface="Times"/>
                  <a:cs typeface="Times"/>
                </a:rPr>
                <a:t>2</a:t>
              </a:r>
              <a:r>
                <a:rPr lang="en-GB" sz="1000" b="1" baseline="30000" dirty="0" smtClean="0">
                  <a:latin typeface="Times"/>
                  <a:cs typeface="Times"/>
                </a:rPr>
                <a:t>°</a:t>
              </a:r>
              <a:r>
                <a:rPr lang="en-GB" sz="1000" b="1" dirty="0" smtClean="0">
                  <a:latin typeface="Times"/>
                  <a:cs typeface="Times"/>
                </a:rPr>
                <a:t> </a:t>
              </a:r>
              <a:r>
                <a:rPr lang="en-GB" sz="1000" b="1" dirty="0" err="1">
                  <a:latin typeface="Times"/>
                  <a:cs typeface="Times"/>
                </a:rPr>
                <a:t>livello</a:t>
              </a:r>
              <a:endParaRPr lang="en-GB" sz="1000" b="1" dirty="0">
                <a:latin typeface="Times"/>
                <a:cs typeface="Times"/>
              </a:endParaRPr>
            </a:p>
          </p:txBody>
        </p:sp>
        <p:sp>
          <p:nvSpPr>
            <p:cNvPr id="38" name="Rettangolo arrotondato 37"/>
            <p:cNvSpPr/>
            <p:nvPr/>
          </p:nvSpPr>
          <p:spPr>
            <a:xfrm>
              <a:off x="5486400" y="5029200"/>
              <a:ext cx="3124200" cy="381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000" b="1"/>
            </a:p>
          </p:txBody>
        </p:sp>
        <p:sp>
          <p:nvSpPr>
            <p:cNvPr id="39" name="Rettangolo 38"/>
            <p:cNvSpPr/>
            <p:nvPr/>
          </p:nvSpPr>
          <p:spPr>
            <a:xfrm>
              <a:off x="5486400" y="5029200"/>
              <a:ext cx="2337423" cy="2813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>
                  <a:latin typeface="Times"/>
                  <a:cs typeface="Times"/>
                </a:rPr>
                <a:t>Descrizione</a:t>
              </a:r>
              <a:r>
                <a:rPr lang="en-GB" sz="1000" b="1" dirty="0">
                  <a:latin typeface="Times"/>
                  <a:cs typeface="Times"/>
                </a:rPr>
                <a:t>  </a:t>
              </a:r>
              <a:r>
                <a:rPr lang="en-GB" sz="1000" b="1" dirty="0" err="1">
                  <a:latin typeface="Times"/>
                  <a:cs typeface="Times"/>
                </a:rPr>
                <a:t>delle</a:t>
              </a:r>
              <a:r>
                <a:rPr lang="en-GB" sz="1000" b="1" dirty="0">
                  <a:latin typeface="Times"/>
                  <a:cs typeface="Times"/>
                </a:rPr>
                <a:t> cause di </a:t>
              </a:r>
              <a:r>
                <a:rPr lang="en-GB" sz="1000" b="1" dirty="0" smtClean="0">
                  <a:latin typeface="Times"/>
                  <a:cs typeface="Times"/>
                </a:rPr>
                <a:t>3</a:t>
              </a:r>
              <a:r>
                <a:rPr lang="en-GB" sz="1000" b="1" baseline="30000" dirty="0" smtClean="0">
                  <a:latin typeface="Times"/>
                  <a:cs typeface="Times"/>
                </a:rPr>
                <a:t>°</a:t>
              </a:r>
              <a:r>
                <a:rPr lang="en-GB" sz="1000" b="1" dirty="0" smtClean="0">
                  <a:latin typeface="Times"/>
                  <a:cs typeface="Times"/>
                </a:rPr>
                <a:t> </a:t>
              </a:r>
              <a:r>
                <a:rPr lang="en-GB" sz="1000" b="1" dirty="0" err="1">
                  <a:latin typeface="Times"/>
                  <a:cs typeface="Times"/>
                </a:rPr>
                <a:t>livello</a:t>
              </a:r>
              <a:endParaRPr lang="en-GB" sz="1000" b="1" dirty="0">
                <a:latin typeface="Times"/>
                <a:cs typeface="Times"/>
              </a:endParaRPr>
            </a:p>
          </p:txBody>
        </p:sp>
        <p:sp>
          <p:nvSpPr>
            <p:cNvPr id="40" name="Rettangolo arrotondato 39"/>
            <p:cNvSpPr/>
            <p:nvPr/>
          </p:nvSpPr>
          <p:spPr>
            <a:xfrm>
              <a:off x="5486400" y="5638800"/>
              <a:ext cx="3124200" cy="381000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000" b="1"/>
            </a:p>
          </p:txBody>
        </p:sp>
        <p:sp>
          <p:nvSpPr>
            <p:cNvPr id="41" name="Rettangolo 40"/>
            <p:cNvSpPr/>
            <p:nvPr/>
          </p:nvSpPr>
          <p:spPr>
            <a:xfrm>
              <a:off x="5486400" y="5638800"/>
              <a:ext cx="2259731" cy="28139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>
                  <a:latin typeface="Times"/>
                  <a:cs typeface="Times"/>
                </a:rPr>
                <a:t>Descrizione</a:t>
              </a:r>
              <a:r>
                <a:rPr lang="en-GB" sz="1000" b="1" dirty="0">
                  <a:latin typeface="Times"/>
                  <a:cs typeface="Times"/>
                </a:rPr>
                <a:t>  </a:t>
              </a:r>
              <a:r>
                <a:rPr lang="en-GB" sz="1000" b="1" dirty="0" err="1">
                  <a:latin typeface="Times"/>
                  <a:cs typeface="Times"/>
                </a:rPr>
                <a:t>delle</a:t>
              </a:r>
              <a:r>
                <a:rPr lang="en-GB" sz="1000" b="1" dirty="0">
                  <a:latin typeface="Times"/>
                  <a:cs typeface="Times"/>
                </a:rPr>
                <a:t> cause di </a:t>
              </a:r>
              <a:r>
                <a:rPr lang="en-GB" sz="1000" b="1" dirty="0" smtClean="0">
                  <a:latin typeface="Times"/>
                  <a:cs typeface="Times"/>
                </a:rPr>
                <a:t>4</a:t>
              </a:r>
              <a:r>
                <a:rPr lang="en-GB" sz="1000" b="1" baseline="30000" dirty="0" smtClean="0">
                  <a:latin typeface="Times"/>
                  <a:cs typeface="Times"/>
                </a:rPr>
                <a:t>°</a:t>
              </a:r>
              <a:r>
                <a:rPr lang="en-GB" sz="1000" b="1" dirty="0" smtClean="0">
                  <a:latin typeface="Times"/>
                  <a:cs typeface="Times"/>
                </a:rPr>
                <a:t> </a:t>
              </a:r>
              <a:r>
                <a:rPr lang="en-GB" sz="1000" b="1" dirty="0" err="1">
                  <a:latin typeface="Times"/>
                  <a:cs typeface="Times"/>
                </a:rPr>
                <a:t>livello</a:t>
              </a:r>
              <a:endParaRPr lang="en-GB" sz="1000" b="1" dirty="0">
                <a:latin typeface="Times"/>
                <a:cs typeface="Times"/>
              </a:endParaRPr>
            </a:p>
          </p:txBody>
        </p:sp>
        <p:sp>
          <p:nvSpPr>
            <p:cNvPr id="42" name="Rettangolo arrotondato 41"/>
            <p:cNvSpPr/>
            <p:nvPr/>
          </p:nvSpPr>
          <p:spPr>
            <a:xfrm>
              <a:off x="5486401" y="6248400"/>
              <a:ext cx="3124201" cy="468086"/>
            </a:xfrm>
            <a:prstGeom prst="roundRect">
              <a:avLst/>
            </a:prstGeom>
            <a:ln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000" b="1"/>
            </a:p>
          </p:txBody>
        </p:sp>
        <p:sp>
          <p:nvSpPr>
            <p:cNvPr id="43" name="Rettangolo 42"/>
            <p:cNvSpPr/>
            <p:nvPr/>
          </p:nvSpPr>
          <p:spPr>
            <a:xfrm>
              <a:off x="5486401" y="6248400"/>
              <a:ext cx="3453064" cy="457269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GB" sz="1000" b="1" dirty="0" err="1">
                  <a:latin typeface="Times"/>
                  <a:cs typeface="Times"/>
                </a:rPr>
                <a:t>Descrizione</a:t>
              </a:r>
              <a:r>
                <a:rPr lang="en-GB" sz="1000" b="1" dirty="0">
                  <a:latin typeface="Times"/>
                  <a:cs typeface="Times"/>
                </a:rPr>
                <a:t>  </a:t>
              </a:r>
              <a:r>
                <a:rPr lang="en-GB" sz="1000" b="1" dirty="0" err="1">
                  <a:latin typeface="Times"/>
                  <a:cs typeface="Times"/>
                </a:rPr>
                <a:t>delle</a:t>
              </a:r>
              <a:r>
                <a:rPr lang="en-GB" sz="1000" b="1" dirty="0">
                  <a:latin typeface="Times"/>
                  <a:cs typeface="Times"/>
                </a:rPr>
                <a:t> cause di </a:t>
              </a:r>
              <a:r>
                <a:rPr lang="en-GB" sz="1000" b="1" dirty="0" smtClean="0">
                  <a:latin typeface="Times"/>
                  <a:cs typeface="Times"/>
                </a:rPr>
                <a:t>5</a:t>
              </a:r>
              <a:r>
                <a:rPr lang="en-GB" sz="1000" b="1" baseline="30000" dirty="0" smtClean="0">
                  <a:latin typeface="Times"/>
                  <a:cs typeface="Times"/>
                </a:rPr>
                <a:t>°</a:t>
              </a:r>
              <a:r>
                <a:rPr lang="en-GB" sz="1000" b="1" dirty="0" smtClean="0">
                  <a:latin typeface="Times"/>
                  <a:cs typeface="Times"/>
                </a:rPr>
                <a:t> </a:t>
              </a:r>
              <a:r>
                <a:rPr lang="en-GB" sz="1000" b="1" dirty="0" err="1" smtClean="0">
                  <a:latin typeface="Times"/>
                  <a:cs typeface="Times"/>
                </a:rPr>
                <a:t>livello</a:t>
              </a:r>
              <a:r>
                <a:rPr lang="en-GB" sz="1000" b="1" dirty="0" smtClean="0">
                  <a:latin typeface="Times"/>
                  <a:cs typeface="Times"/>
                </a:rPr>
                <a:t>:</a:t>
              </a:r>
              <a:endParaRPr lang="en-GB" sz="1000" b="1" dirty="0">
                <a:latin typeface="Times"/>
                <a:cs typeface="Times"/>
              </a:endParaRPr>
            </a:p>
            <a:p>
              <a:pPr marL="228600" indent="-228600"/>
              <a:r>
                <a:rPr lang="en-GB" sz="1000" b="1" dirty="0" smtClean="0">
                  <a:latin typeface="Times"/>
                  <a:cs typeface="Times"/>
                </a:rPr>
                <a:t>CAUSA PROFONDA DEL PROBLEMA</a:t>
              </a:r>
              <a:endParaRPr lang="en-GB" sz="1000" b="1" dirty="0">
                <a:latin typeface="Times"/>
                <a:cs typeface="Times"/>
              </a:endParaRPr>
            </a:p>
          </p:txBody>
        </p:sp>
        <p:sp>
          <p:nvSpPr>
            <p:cNvPr id="49" name="Rettangolo arrotondato 48"/>
            <p:cNvSpPr/>
            <p:nvPr/>
          </p:nvSpPr>
          <p:spPr>
            <a:xfrm>
              <a:off x="5867400" y="2971800"/>
              <a:ext cx="2209800" cy="228600"/>
            </a:xfrm>
            <a:prstGeom prst="roundRect">
              <a:avLst/>
            </a:prstGeom>
            <a:solidFill>
              <a:srgbClr val="000000"/>
            </a:solidFill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GB" sz="1000" b="1" dirty="0" smtClean="0">
                <a:solidFill>
                  <a:schemeClr val="bg1"/>
                </a:solidFill>
                <a:latin typeface="Times"/>
                <a:cs typeface="Times"/>
              </a:endParaRPr>
            </a:p>
            <a:p>
              <a:pPr algn="ctr"/>
              <a:r>
                <a:rPr lang="en-GB" sz="1000" b="1" dirty="0" smtClean="0">
                  <a:solidFill>
                    <a:schemeClr val="bg1"/>
                  </a:solidFill>
                  <a:latin typeface="Times"/>
                  <a:cs typeface="Times"/>
                </a:rPr>
                <a:t>Template </a:t>
              </a:r>
              <a:r>
                <a:rPr lang="en-GB" sz="1000" b="1" dirty="0" err="1" smtClean="0">
                  <a:solidFill>
                    <a:schemeClr val="bg1"/>
                  </a:solidFill>
                  <a:latin typeface="Times"/>
                  <a:cs typeface="Times"/>
                </a:rPr>
                <a:t>dei</a:t>
              </a:r>
              <a:r>
                <a:rPr lang="en-GB" sz="1000" b="1" dirty="0" smtClean="0">
                  <a:solidFill>
                    <a:schemeClr val="bg1"/>
                  </a:solidFill>
                  <a:latin typeface="Times"/>
                  <a:cs typeface="Times"/>
                </a:rPr>
                <a:t> 5  PERCHE’</a:t>
              </a:r>
            </a:p>
            <a:p>
              <a:pPr algn="ctr"/>
              <a:endParaRPr lang="en-GB" sz="1000" b="1" dirty="0"/>
            </a:p>
          </p:txBody>
        </p:sp>
      </p:grpSp>
      <p:pic>
        <p:nvPicPr>
          <p:cNvPr id="51" name="Immagine 50" descr="5whys Table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096000" y="3200400"/>
            <a:ext cx="2819400" cy="1461709"/>
          </a:xfrm>
          <a:prstGeom prst="rect">
            <a:avLst/>
          </a:prstGeom>
        </p:spPr>
      </p:pic>
      <p:pic>
        <p:nvPicPr>
          <p:cNvPr id="52" name="Immagine 51" descr="4-why3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6172200" y="4876800"/>
            <a:ext cx="2692400" cy="145389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685800"/>
            <a:ext cx="4796753" cy="577679"/>
          </a:xfrm>
        </p:spPr>
        <p:txBody>
          <a:bodyPr>
            <a:normAutofit/>
          </a:bodyPr>
          <a:lstStyle/>
          <a:p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Template Modificabile</a:t>
            </a:r>
            <a:endParaRPr lang="it-IT" sz="2300" b="1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3201286" y="5307418"/>
            <a:ext cx="1957306" cy="2503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smtClean="0">
                <a:latin typeface="Times"/>
                <a:cs typeface="Times"/>
              </a:rPr>
              <a:t>5</a:t>
            </a:r>
            <a:r>
              <a:rPr lang="it-IT" sz="1000" b="1" baseline="30000" smtClean="0">
                <a:latin typeface="Times"/>
                <a:cs typeface="Times"/>
              </a:rPr>
              <a:t>th</a:t>
            </a:r>
            <a:r>
              <a:rPr lang="it-IT" sz="1000" b="1" smtClean="0">
                <a:latin typeface="Times"/>
                <a:cs typeface="Times"/>
              </a:rPr>
              <a:t> Why? (Quinto Perché)</a:t>
            </a:r>
            <a:endParaRPr lang="it-IT" sz="1000" b="1">
              <a:latin typeface="Times"/>
              <a:cs typeface="Times"/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3201286" y="4550735"/>
            <a:ext cx="1957306" cy="2503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smtClean="0">
                <a:latin typeface="Times"/>
                <a:cs typeface="Times"/>
              </a:rPr>
              <a:t>4</a:t>
            </a:r>
            <a:r>
              <a:rPr lang="it-IT" sz="1000" b="1" baseline="30000" smtClean="0">
                <a:latin typeface="Times"/>
                <a:cs typeface="Times"/>
              </a:rPr>
              <a:t>th</a:t>
            </a:r>
            <a:r>
              <a:rPr lang="it-IT" sz="1000" b="1" smtClean="0">
                <a:latin typeface="Times"/>
                <a:cs typeface="Times"/>
              </a:rPr>
              <a:t> Why? (Quarto Perché)</a:t>
            </a:r>
            <a:endParaRPr lang="it-IT" sz="1000" b="1">
              <a:latin typeface="Times"/>
              <a:cs typeface="Time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3201286" y="3794051"/>
            <a:ext cx="1957306" cy="2503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1000" b="1" smtClean="0">
                <a:latin typeface="Times"/>
                <a:cs typeface="Times"/>
              </a:rPr>
              <a:t>3</a:t>
            </a:r>
            <a:r>
              <a:rPr lang="it-IT" sz="1000" b="1" baseline="30000" smtClean="0">
                <a:latin typeface="Times"/>
                <a:cs typeface="Times"/>
              </a:rPr>
              <a:t>rd</a:t>
            </a:r>
            <a:r>
              <a:rPr lang="it-IT" sz="1000" b="1" smtClean="0">
                <a:latin typeface="Times"/>
                <a:cs typeface="Times"/>
              </a:rPr>
              <a:t> Why? (Terzo Perché)</a:t>
            </a:r>
            <a:endParaRPr lang="it-IT" sz="1000" b="1">
              <a:latin typeface="Times"/>
              <a:cs typeface="Times"/>
            </a:endParaRPr>
          </a:p>
        </p:txBody>
      </p:sp>
      <p:sp>
        <p:nvSpPr>
          <p:cNvPr id="10" name="CasellaDiTesto 9"/>
          <p:cNvSpPr txBox="1"/>
          <p:nvPr/>
        </p:nvSpPr>
        <p:spPr>
          <a:xfrm>
            <a:off x="3201286" y="3037367"/>
            <a:ext cx="1957301" cy="2503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1000" b="1" smtClean="0">
                <a:latin typeface="Times"/>
                <a:cs typeface="Times"/>
              </a:rPr>
              <a:t>2</a:t>
            </a:r>
            <a:r>
              <a:rPr lang="it-IT" sz="1000" b="1" baseline="30000" smtClean="0">
                <a:latin typeface="Times"/>
                <a:cs typeface="Times"/>
              </a:rPr>
              <a:t>nd</a:t>
            </a:r>
            <a:r>
              <a:rPr lang="it-IT" sz="1000" b="1" smtClean="0">
                <a:latin typeface="Times"/>
                <a:cs typeface="Times"/>
              </a:rPr>
              <a:t> Why? (Secondo Perché)</a:t>
            </a:r>
            <a:endParaRPr lang="it-IT" sz="1000" b="1">
              <a:latin typeface="Times"/>
              <a:cs typeface="Time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3201286" y="2280684"/>
            <a:ext cx="1957301" cy="250325"/>
          </a:xfrm>
          <a:prstGeom prst="rect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it-IT" sz="1000" b="1" smtClean="0">
                <a:latin typeface="Times"/>
                <a:cs typeface="Times"/>
              </a:rPr>
              <a:t>1</a:t>
            </a:r>
            <a:r>
              <a:rPr lang="it-IT" sz="1000" b="1" baseline="30000" smtClean="0">
                <a:latin typeface="Times"/>
                <a:cs typeface="Times"/>
              </a:rPr>
              <a:t>ST</a:t>
            </a:r>
            <a:r>
              <a:rPr lang="it-IT" sz="1000" b="1" smtClean="0">
                <a:latin typeface="Times"/>
                <a:cs typeface="Times"/>
              </a:rPr>
              <a:t> Why? (Primo Perché)</a:t>
            </a:r>
            <a:endParaRPr lang="it-IT" sz="1000" b="1">
              <a:latin typeface="Times"/>
              <a:cs typeface="Times"/>
            </a:endParaRPr>
          </a:p>
        </p:txBody>
      </p:sp>
      <p:sp>
        <p:nvSpPr>
          <p:cNvPr id="12" name="Rettangolo arrotondato 11"/>
          <p:cNvSpPr/>
          <p:nvPr/>
        </p:nvSpPr>
        <p:spPr>
          <a:xfrm>
            <a:off x="1089457" y="1807756"/>
            <a:ext cx="6687454" cy="47292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000" b="1"/>
          </a:p>
        </p:txBody>
      </p:sp>
      <p:sp>
        <p:nvSpPr>
          <p:cNvPr id="13" name="CasellaDiTesto 12"/>
          <p:cNvSpPr txBox="1"/>
          <p:nvPr/>
        </p:nvSpPr>
        <p:spPr>
          <a:xfrm>
            <a:off x="1089457" y="1807756"/>
            <a:ext cx="3871683" cy="250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b="1" dirty="0" smtClean="0">
                <a:latin typeface="Times"/>
                <a:cs typeface="Times"/>
              </a:rPr>
              <a:t>Descrizione del Problema (Cosa?):</a:t>
            </a:r>
            <a:endParaRPr lang="it-IT" sz="1000" b="1" dirty="0">
              <a:latin typeface="Times"/>
              <a:cs typeface="Times"/>
            </a:endParaRPr>
          </a:p>
        </p:txBody>
      </p:sp>
      <p:sp>
        <p:nvSpPr>
          <p:cNvPr id="14" name="Rettangolo arrotondato 13"/>
          <p:cNvSpPr/>
          <p:nvPr/>
        </p:nvSpPr>
        <p:spPr>
          <a:xfrm>
            <a:off x="1089457" y="2564440"/>
            <a:ext cx="6687454" cy="47292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000" b="1"/>
          </a:p>
        </p:txBody>
      </p:sp>
      <p:sp>
        <p:nvSpPr>
          <p:cNvPr id="15" name="Rettangolo 14"/>
          <p:cNvSpPr/>
          <p:nvPr/>
        </p:nvSpPr>
        <p:spPr>
          <a:xfrm>
            <a:off x="1089457" y="2564440"/>
            <a:ext cx="3871683" cy="25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smtClean="0">
                <a:latin typeface="Times"/>
                <a:cs typeface="Times"/>
              </a:rPr>
              <a:t>Descrizione delle cause di primo livello </a:t>
            </a:r>
            <a:endParaRPr lang="it-IT" sz="1000" b="1">
              <a:latin typeface="Times"/>
              <a:cs typeface="Times"/>
            </a:endParaRPr>
          </a:p>
        </p:txBody>
      </p:sp>
      <p:sp>
        <p:nvSpPr>
          <p:cNvPr id="16" name="Rettangolo arrotondato 15"/>
          <p:cNvSpPr/>
          <p:nvPr/>
        </p:nvSpPr>
        <p:spPr>
          <a:xfrm>
            <a:off x="1089457" y="3321124"/>
            <a:ext cx="6687454" cy="47292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000" b="1"/>
          </a:p>
        </p:txBody>
      </p:sp>
      <p:sp>
        <p:nvSpPr>
          <p:cNvPr id="17" name="Rettangolo 16"/>
          <p:cNvSpPr/>
          <p:nvPr/>
        </p:nvSpPr>
        <p:spPr>
          <a:xfrm>
            <a:off x="1089457" y="3321124"/>
            <a:ext cx="4047669" cy="25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smtClean="0">
                <a:latin typeface="Times"/>
                <a:cs typeface="Times"/>
              </a:rPr>
              <a:t>Descrizione delle cause di secondo livello </a:t>
            </a:r>
            <a:endParaRPr lang="it-IT" sz="1000" b="1">
              <a:latin typeface="Times"/>
              <a:cs typeface="Times"/>
            </a:endParaRPr>
          </a:p>
        </p:txBody>
      </p:sp>
      <p:sp>
        <p:nvSpPr>
          <p:cNvPr id="18" name="Rettangolo arrotondato 17"/>
          <p:cNvSpPr/>
          <p:nvPr/>
        </p:nvSpPr>
        <p:spPr>
          <a:xfrm>
            <a:off x="1089457" y="4077807"/>
            <a:ext cx="6687454" cy="47292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000" b="1"/>
          </a:p>
        </p:txBody>
      </p:sp>
      <p:sp>
        <p:nvSpPr>
          <p:cNvPr id="19" name="Rettangolo 18"/>
          <p:cNvSpPr/>
          <p:nvPr/>
        </p:nvSpPr>
        <p:spPr>
          <a:xfrm>
            <a:off x="1089457" y="4077807"/>
            <a:ext cx="3695699" cy="25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smtClean="0">
                <a:latin typeface="Times"/>
                <a:cs typeface="Times"/>
              </a:rPr>
              <a:t>Descrizione delle cause di terzo livello </a:t>
            </a:r>
            <a:endParaRPr lang="it-IT" sz="1000" b="1">
              <a:latin typeface="Times"/>
              <a:cs typeface="Times"/>
            </a:endParaRPr>
          </a:p>
        </p:txBody>
      </p:sp>
      <p:sp>
        <p:nvSpPr>
          <p:cNvPr id="20" name="Rettangolo arrotondato 19"/>
          <p:cNvSpPr/>
          <p:nvPr/>
        </p:nvSpPr>
        <p:spPr>
          <a:xfrm>
            <a:off x="1089457" y="4834491"/>
            <a:ext cx="6687454" cy="472927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000" b="1"/>
          </a:p>
        </p:txBody>
      </p:sp>
      <p:sp>
        <p:nvSpPr>
          <p:cNvPr id="21" name="Rettangolo 20"/>
          <p:cNvSpPr/>
          <p:nvPr/>
        </p:nvSpPr>
        <p:spPr>
          <a:xfrm>
            <a:off x="1089457" y="4834491"/>
            <a:ext cx="4047669" cy="250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smtClean="0">
                <a:latin typeface="Times"/>
                <a:cs typeface="Times"/>
              </a:rPr>
              <a:t>Descrizione delle cause di quarto livello </a:t>
            </a:r>
            <a:endParaRPr lang="it-IT" sz="1000" b="1">
              <a:latin typeface="Times"/>
              <a:cs typeface="Times"/>
            </a:endParaRPr>
          </a:p>
        </p:txBody>
      </p:sp>
      <p:sp>
        <p:nvSpPr>
          <p:cNvPr id="22" name="Rettangolo arrotondato 21"/>
          <p:cNvSpPr/>
          <p:nvPr/>
        </p:nvSpPr>
        <p:spPr>
          <a:xfrm>
            <a:off x="1089459" y="5591175"/>
            <a:ext cx="6687456" cy="581025"/>
          </a:xfrm>
          <a:prstGeom prst="round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000" b="1"/>
          </a:p>
        </p:txBody>
      </p:sp>
      <p:sp>
        <p:nvSpPr>
          <p:cNvPr id="23" name="Rettangolo 22"/>
          <p:cNvSpPr/>
          <p:nvPr/>
        </p:nvSpPr>
        <p:spPr>
          <a:xfrm>
            <a:off x="1089459" y="5591175"/>
            <a:ext cx="7391398" cy="4067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000" b="1" smtClean="0">
                <a:latin typeface="Times"/>
                <a:cs typeface="Times"/>
              </a:rPr>
              <a:t>Descrizione delle cause di quinto livello </a:t>
            </a:r>
          </a:p>
          <a:p>
            <a:pPr marL="228600" indent="-228600"/>
            <a:r>
              <a:rPr lang="it-IT" sz="1000" b="1" smtClean="0">
                <a:latin typeface="Times"/>
                <a:cs typeface="Times"/>
              </a:rPr>
              <a:t>ROOT CAUSE DEL PROBLEMA</a:t>
            </a:r>
            <a:endParaRPr lang="it-IT" sz="1000" b="1">
              <a:latin typeface="Times"/>
              <a:cs typeface="Times"/>
            </a:endParaRPr>
          </a:p>
        </p:txBody>
      </p:sp>
      <p:sp>
        <p:nvSpPr>
          <p:cNvPr id="24" name="Rettangolo arrotondato 23"/>
          <p:cNvSpPr/>
          <p:nvPr/>
        </p:nvSpPr>
        <p:spPr>
          <a:xfrm>
            <a:off x="1905000" y="1524000"/>
            <a:ext cx="4730150" cy="283756"/>
          </a:xfrm>
          <a:prstGeom prst="roundRect">
            <a:avLst/>
          </a:prstGeom>
          <a:solidFill>
            <a:srgbClr val="000000"/>
          </a:solidFill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it-IT" sz="1000" b="1" smtClean="0">
              <a:solidFill>
                <a:schemeClr val="bg1"/>
              </a:solidFill>
              <a:latin typeface="Times"/>
              <a:cs typeface="Times"/>
            </a:endParaRPr>
          </a:p>
          <a:p>
            <a:pPr algn="ctr"/>
            <a:r>
              <a:rPr lang="it-IT" sz="1000" b="1" smtClean="0">
                <a:solidFill>
                  <a:schemeClr val="bg1"/>
                </a:solidFill>
                <a:latin typeface="Times"/>
                <a:cs typeface="Times"/>
              </a:rPr>
              <a:t>Template 5 WHYs (5 Perché)</a:t>
            </a:r>
          </a:p>
          <a:p>
            <a:pPr algn="ctr"/>
            <a:endParaRPr lang="it-IT" sz="1000" b="1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981200" y="685800"/>
            <a:ext cx="5486400" cy="577679"/>
          </a:xfrm>
        </p:spPr>
        <p:txBody>
          <a:bodyPr>
            <a:normAutofit fontScale="85000" lnSpcReduction="10000"/>
          </a:bodyPr>
          <a:lstStyle/>
          <a:p>
            <a:r>
              <a:rPr lang="it-IT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Template</a:t>
            </a:r>
            <a:r>
              <a:rPr lang="it-IT" sz="2300" b="1" dirty="0" smtClean="0">
                <a:solidFill>
                  <a:srgbClr val="800000"/>
                </a:solidFill>
                <a:latin typeface="Times"/>
                <a:cs typeface="Times"/>
              </a:rPr>
              <a:t> Modificabile (Livelli o </a:t>
            </a:r>
            <a:r>
              <a:rPr lang="it-IT" sz="2300" b="1" smtClean="0">
                <a:solidFill>
                  <a:srgbClr val="800000"/>
                </a:solidFill>
                <a:latin typeface="Times"/>
                <a:cs typeface="Times"/>
              </a:rPr>
              <a:t>Multipli Perché)</a:t>
            </a:r>
            <a:endParaRPr lang="it-IT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sp>
        <p:nvSpPr>
          <p:cNvPr id="30" name="Ovale 29"/>
          <p:cNvSpPr/>
          <p:nvPr/>
        </p:nvSpPr>
        <p:spPr>
          <a:xfrm>
            <a:off x="2773680" y="1752600"/>
            <a:ext cx="2699004" cy="786063"/>
          </a:xfrm>
          <a:prstGeom prst="ellipse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400" b="1" smtClean="0">
                <a:solidFill>
                  <a:srgbClr val="000000"/>
                </a:solidFill>
                <a:latin typeface="Times"/>
                <a:cs typeface="Times"/>
              </a:rPr>
              <a:t>PROBLEMA</a:t>
            </a:r>
            <a:endParaRPr lang="it-IT" sz="1400" b="1">
              <a:solidFill>
                <a:srgbClr val="000000"/>
              </a:solidFill>
              <a:latin typeface="Times"/>
              <a:cs typeface="Times"/>
            </a:endParaRPr>
          </a:p>
        </p:txBody>
      </p:sp>
      <p:sp>
        <p:nvSpPr>
          <p:cNvPr id="31" name="Rettangolo arrotondato 30"/>
          <p:cNvSpPr/>
          <p:nvPr/>
        </p:nvSpPr>
        <p:spPr>
          <a:xfrm>
            <a:off x="1600200" y="2987842"/>
            <a:ext cx="1760220" cy="449179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smtClean="0">
                <a:solidFill>
                  <a:schemeClr val="tx1"/>
                </a:solidFill>
                <a:latin typeface="Times"/>
                <a:cs typeface="Times"/>
              </a:rPr>
              <a:t>Problema (livello 1)</a:t>
            </a:r>
            <a:endParaRPr lang="it-IT" sz="120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2" name="Rettangolo arrotondato 31"/>
          <p:cNvSpPr/>
          <p:nvPr/>
        </p:nvSpPr>
        <p:spPr>
          <a:xfrm>
            <a:off x="1717548" y="3661611"/>
            <a:ext cx="1642872" cy="449179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smtClean="0">
                <a:solidFill>
                  <a:schemeClr val="tx1"/>
                </a:solidFill>
                <a:latin typeface="Times"/>
                <a:cs typeface="Times"/>
              </a:rPr>
              <a:t>Problema (livello 2)</a:t>
            </a:r>
            <a:endParaRPr lang="it-IT" sz="110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3" name="Rettangolo arrotondato 32"/>
          <p:cNvSpPr/>
          <p:nvPr/>
        </p:nvSpPr>
        <p:spPr>
          <a:xfrm>
            <a:off x="1717548" y="4335379"/>
            <a:ext cx="1642872" cy="786063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000" smtClean="0">
                <a:solidFill>
                  <a:schemeClr val="tx1"/>
                </a:solidFill>
                <a:latin typeface="Times"/>
                <a:cs typeface="Times"/>
              </a:rPr>
              <a:t>Problema (livello 3)</a:t>
            </a:r>
          </a:p>
          <a:p>
            <a:pPr algn="ctr"/>
            <a:r>
              <a:rPr lang="it-IT" sz="1000" smtClean="0">
                <a:solidFill>
                  <a:schemeClr val="tx1"/>
                </a:solidFill>
                <a:latin typeface="Times"/>
                <a:cs typeface="Times"/>
              </a:rPr>
              <a:t>(root cause)</a:t>
            </a:r>
            <a:endParaRPr lang="it-IT" sz="100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5" name="Rettangolo arrotondato 34"/>
          <p:cNvSpPr/>
          <p:nvPr/>
        </p:nvSpPr>
        <p:spPr>
          <a:xfrm>
            <a:off x="5003292" y="2987842"/>
            <a:ext cx="1760220" cy="449179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200" smtClean="0">
                <a:solidFill>
                  <a:schemeClr val="tx1"/>
                </a:solidFill>
                <a:latin typeface="Times"/>
                <a:cs typeface="Times"/>
              </a:rPr>
              <a:t>Problema (livello 1)</a:t>
            </a:r>
            <a:endParaRPr lang="it-IT" sz="120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6" name="Rettangolo arrotondato 35"/>
          <p:cNvSpPr/>
          <p:nvPr/>
        </p:nvSpPr>
        <p:spPr>
          <a:xfrm>
            <a:off x="3947160" y="3886200"/>
            <a:ext cx="1642872" cy="449179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smtClean="0">
                <a:solidFill>
                  <a:schemeClr val="tx1"/>
                </a:solidFill>
                <a:latin typeface="Times"/>
                <a:cs typeface="Times"/>
              </a:rPr>
              <a:t>Problema (livello 2) </a:t>
            </a:r>
            <a:endParaRPr lang="it-IT" sz="110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37" name="Rettangolo arrotondato 36"/>
          <p:cNvSpPr/>
          <p:nvPr/>
        </p:nvSpPr>
        <p:spPr>
          <a:xfrm>
            <a:off x="3947160" y="4559968"/>
            <a:ext cx="1642872" cy="786063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000" smtClean="0">
                <a:solidFill>
                  <a:schemeClr val="tx1"/>
                </a:solidFill>
                <a:latin typeface="Times"/>
                <a:cs typeface="Times"/>
              </a:rPr>
              <a:t>Problema (livello 3)</a:t>
            </a:r>
          </a:p>
          <a:p>
            <a:pPr algn="ctr"/>
            <a:r>
              <a:rPr lang="it-IT" sz="1000" smtClean="0">
                <a:solidFill>
                  <a:schemeClr val="tx1"/>
                </a:solidFill>
                <a:latin typeface="Times"/>
                <a:cs typeface="Times"/>
              </a:rPr>
              <a:t>(root cause)</a:t>
            </a:r>
            <a:endParaRPr lang="it-IT" sz="1000">
              <a:solidFill>
                <a:schemeClr val="tx1"/>
              </a:solidFill>
              <a:latin typeface="Times"/>
              <a:cs typeface="Times"/>
            </a:endParaRPr>
          </a:p>
        </p:txBody>
      </p:sp>
      <p:cxnSp>
        <p:nvCxnSpPr>
          <p:cNvPr id="38" name="Connettore 1 37"/>
          <p:cNvCxnSpPr/>
          <p:nvPr/>
        </p:nvCxnSpPr>
        <p:spPr>
          <a:xfrm>
            <a:off x="2538984" y="2763253"/>
            <a:ext cx="3285744" cy="2340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rot="5400000">
            <a:off x="3952213" y="2650905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0" name="Connettore 1 39"/>
          <p:cNvCxnSpPr/>
          <p:nvPr/>
        </p:nvCxnSpPr>
        <p:spPr>
          <a:xfrm rot="5400000">
            <a:off x="2427912" y="2874325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1" name="Connettore 1 40"/>
          <p:cNvCxnSpPr/>
          <p:nvPr/>
        </p:nvCxnSpPr>
        <p:spPr>
          <a:xfrm rot="5400000">
            <a:off x="5713656" y="2874325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2" name="Connettore 1 41"/>
          <p:cNvCxnSpPr/>
          <p:nvPr/>
        </p:nvCxnSpPr>
        <p:spPr>
          <a:xfrm rot="5400000">
            <a:off x="2427912" y="3548093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3" name="Connettore 1 42"/>
          <p:cNvCxnSpPr/>
          <p:nvPr/>
        </p:nvCxnSpPr>
        <p:spPr>
          <a:xfrm rot="5400000">
            <a:off x="2427912" y="4221861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4" name="Connettore 1 43"/>
          <p:cNvCxnSpPr/>
          <p:nvPr/>
        </p:nvCxnSpPr>
        <p:spPr>
          <a:xfrm rot="5400000">
            <a:off x="5713656" y="3548093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5" name="Connettore 1 44"/>
          <p:cNvCxnSpPr/>
          <p:nvPr/>
        </p:nvCxnSpPr>
        <p:spPr>
          <a:xfrm>
            <a:off x="4768596" y="3661611"/>
            <a:ext cx="1877568" cy="2340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6" name="Connettore 1 45"/>
          <p:cNvCxnSpPr/>
          <p:nvPr/>
        </p:nvCxnSpPr>
        <p:spPr>
          <a:xfrm rot="5400000">
            <a:off x="4657524" y="3772683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Connettore 1 46"/>
          <p:cNvCxnSpPr/>
          <p:nvPr/>
        </p:nvCxnSpPr>
        <p:spPr>
          <a:xfrm rot="5400000">
            <a:off x="4657524" y="4446451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Connettore 1 47"/>
          <p:cNvCxnSpPr/>
          <p:nvPr/>
        </p:nvCxnSpPr>
        <p:spPr>
          <a:xfrm rot="5400000">
            <a:off x="6535092" y="3772683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Connettore 1 48"/>
          <p:cNvCxnSpPr/>
          <p:nvPr/>
        </p:nvCxnSpPr>
        <p:spPr>
          <a:xfrm rot="5400000">
            <a:off x="4890997" y="3324674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0" name="Connettore 1 49"/>
          <p:cNvCxnSpPr/>
          <p:nvPr/>
        </p:nvCxnSpPr>
        <p:spPr>
          <a:xfrm rot="5400000">
            <a:off x="6535092" y="4446451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51" name="Rettangolo arrotondato 50"/>
          <p:cNvSpPr/>
          <p:nvPr/>
        </p:nvSpPr>
        <p:spPr>
          <a:xfrm>
            <a:off x="5824728" y="3886200"/>
            <a:ext cx="1642872" cy="449179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100" smtClean="0">
                <a:solidFill>
                  <a:schemeClr val="tx1"/>
                </a:solidFill>
                <a:latin typeface="Times"/>
                <a:cs typeface="Times"/>
              </a:rPr>
              <a:t>Problema (livello 2) </a:t>
            </a:r>
            <a:endParaRPr lang="it-IT" sz="110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52" name="Rettangolo arrotondato 51"/>
          <p:cNvSpPr/>
          <p:nvPr/>
        </p:nvSpPr>
        <p:spPr>
          <a:xfrm>
            <a:off x="5824728" y="4559968"/>
            <a:ext cx="1642872" cy="449179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000" smtClean="0">
                <a:solidFill>
                  <a:schemeClr val="tx1"/>
                </a:solidFill>
                <a:latin typeface="Times"/>
                <a:cs typeface="Times"/>
              </a:rPr>
              <a:t>Problema (livello 3) </a:t>
            </a:r>
            <a:endParaRPr lang="it-IT" sz="1000">
              <a:solidFill>
                <a:schemeClr val="tx1"/>
              </a:solidFill>
              <a:latin typeface="Times"/>
              <a:cs typeface="Times"/>
            </a:endParaRPr>
          </a:p>
        </p:txBody>
      </p:sp>
      <p:sp>
        <p:nvSpPr>
          <p:cNvPr id="53" name="Rettangolo arrotondato 52"/>
          <p:cNvSpPr/>
          <p:nvPr/>
        </p:nvSpPr>
        <p:spPr>
          <a:xfrm>
            <a:off x="5824728" y="5233737"/>
            <a:ext cx="1642872" cy="786063"/>
          </a:xfrm>
          <a:prstGeom prst="roundRect">
            <a:avLst/>
          </a:prstGeom>
          <a:ln>
            <a:headEnd type="none" w="med" len="med"/>
            <a:tailEnd type="none" w="med" len="med"/>
          </a:ln>
          <a:effectLst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1000" smtClean="0">
                <a:solidFill>
                  <a:schemeClr val="tx1"/>
                </a:solidFill>
                <a:latin typeface="Times"/>
                <a:cs typeface="Times"/>
              </a:rPr>
              <a:t>Problema (livello 4) </a:t>
            </a:r>
          </a:p>
          <a:p>
            <a:pPr algn="ctr"/>
            <a:r>
              <a:rPr lang="it-IT" sz="1000" smtClean="0">
                <a:solidFill>
                  <a:schemeClr val="tx1"/>
                </a:solidFill>
                <a:latin typeface="Times"/>
                <a:cs typeface="Times"/>
              </a:rPr>
              <a:t>(root cause)</a:t>
            </a:r>
            <a:endParaRPr lang="it-IT" sz="1000">
              <a:solidFill>
                <a:schemeClr val="tx1"/>
              </a:solidFill>
              <a:latin typeface="Times"/>
              <a:cs typeface="Times"/>
            </a:endParaRPr>
          </a:p>
        </p:txBody>
      </p:sp>
      <p:cxnSp>
        <p:nvCxnSpPr>
          <p:cNvPr id="54" name="Connettore 1 53"/>
          <p:cNvCxnSpPr/>
          <p:nvPr/>
        </p:nvCxnSpPr>
        <p:spPr>
          <a:xfrm rot="5400000">
            <a:off x="6535092" y="5120219"/>
            <a:ext cx="224589" cy="2446"/>
          </a:xfrm>
          <a:prstGeom prst="line">
            <a:avLst/>
          </a:prstGeom>
          <a:effectLst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2123728" y="548680"/>
            <a:ext cx="4796753" cy="577679"/>
          </a:xfrm>
        </p:spPr>
        <p:txBody>
          <a:bodyPr>
            <a:normAutofit/>
          </a:bodyPr>
          <a:lstStyle/>
          <a:p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Breve</a:t>
            </a:r>
            <a:r>
              <a:rPr lang="en-GB" sz="2300" b="1" dirty="0" smtClean="0">
                <a:solidFill>
                  <a:srgbClr val="800000"/>
                </a:solidFill>
                <a:latin typeface="Times"/>
                <a:cs typeface="Times"/>
              </a:rPr>
              <a:t> </a:t>
            </a:r>
            <a:r>
              <a:rPr lang="en-GB" sz="2300" b="1" dirty="0" err="1" smtClean="0">
                <a:solidFill>
                  <a:srgbClr val="800000"/>
                </a:solidFill>
                <a:latin typeface="Times"/>
                <a:cs typeface="Times"/>
              </a:rPr>
              <a:t>Questionario</a:t>
            </a:r>
            <a:endParaRPr lang="en-GB" sz="2300" b="1" dirty="0">
              <a:solidFill>
                <a:srgbClr val="800000"/>
              </a:solidFill>
              <a:latin typeface="Times"/>
              <a:cs typeface="Times"/>
            </a:endParaRPr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586604744"/>
              </p:ext>
            </p:extLst>
          </p:nvPr>
        </p:nvGraphicFramePr>
        <p:xfrm>
          <a:off x="1187624" y="1036078"/>
          <a:ext cx="6552726" cy="40548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2"/>
                <a:gridCol w="888100"/>
                <a:gridCol w="1092121"/>
                <a:gridCol w="1092121"/>
                <a:gridCol w="1092121"/>
                <a:gridCol w="1092121"/>
              </a:tblGrid>
              <a:tr h="477708">
                <a:tc gridSpan="6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Come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valuti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l’utilità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dei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seguenti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per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il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tuo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apprendimento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?</a:t>
                      </a:r>
                    </a:p>
                    <a:p>
                      <a:pPr algn="ctr"/>
                      <a:endParaRPr lang="en-GB" sz="1700" baseline="0" dirty="0" smtClean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en-GB" sz="15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solidFill>
                      <a:schemeClr val="tx2"/>
                    </a:solidFill>
                  </a:tcPr>
                </a:tc>
              </a:tr>
              <a:tr h="408485">
                <a:tc>
                  <a:txBody>
                    <a:bodyPr/>
                    <a:lstStyle/>
                    <a:p>
                      <a:pPr algn="ctr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Basso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Moderato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400" b="1" baseline="0" dirty="0" err="1" smtClean="0">
                          <a:latin typeface="Times"/>
                          <a:cs typeface="Times"/>
                        </a:rPr>
                        <a:t>Molto</a:t>
                      </a:r>
                      <a:r>
                        <a:rPr lang="en-GB" sz="1400" b="1" baseline="0" dirty="0" smtClean="0">
                          <a:latin typeface="Times"/>
                          <a:cs typeface="Times"/>
                        </a:rPr>
                        <a:t> alto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Definizione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Citazioni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8485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Divertimento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93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Poesia</a:t>
                      </a:r>
                      <a:endParaRPr lang="en-GB" sz="1400" b="1" dirty="0" smtClean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7221">
                <a:tc>
                  <a:txBody>
                    <a:bodyPr/>
                    <a:lstStyle/>
                    <a:p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Strumento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di</a:t>
                      </a:r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400" b="1" dirty="0" err="1" smtClean="0">
                          <a:latin typeface="Times"/>
                          <a:cs typeface="Times"/>
                        </a:rPr>
                        <a:t>valutazione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3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Power Point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7093">
                <a:tc>
                  <a:txBody>
                    <a:bodyPr/>
                    <a:lstStyle/>
                    <a:p>
                      <a:r>
                        <a:rPr lang="en-GB" sz="1400" b="1" dirty="0" smtClean="0">
                          <a:latin typeface="Times"/>
                          <a:cs typeface="Times"/>
                        </a:rPr>
                        <a:t>Figure</a:t>
                      </a:r>
                      <a:endParaRPr lang="en-GB" sz="1400" b="1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97510748"/>
              </p:ext>
            </p:extLst>
          </p:nvPr>
        </p:nvGraphicFramePr>
        <p:xfrm>
          <a:off x="1187624" y="5301208"/>
          <a:ext cx="6660976" cy="1097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60976"/>
              </a:tblGrid>
              <a:tr h="350520">
                <a:tc>
                  <a:txBody>
                    <a:bodyPr/>
                    <a:lstStyle/>
                    <a:p>
                      <a:pPr algn="ctr"/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Quali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altri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elementi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vorresti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avere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</a:t>
                      </a:r>
                      <a:r>
                        <a:rPr lang="en-GB" sz="1700" baseline="0" dirty="0" err="1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nel</a:t>
                      </a:r>
                      <a:r>
                        <a:rPr lang="en-GB" sz="1700" baseline="0" dirty="0" smtClean="0">
                          <a:solidFill>
                            <a:srgbClr val="FFFF00"/>
                          </a:solidFill>
                          <a:latin typeface="Times"/>
                          <a:cs typeface="Times"/>
                        </a:rPr>
                        <a:t> micro-modulo?</a:t>
                      </a:r>
                      <a:endParaRPr lang="en-GB" sz="1700" dirty="0">
                        <a:solidFill>
                          <a:srgbClr val="FFFF00"/>
                        </a:solidFill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</a:tr>
              <a:tr h="746760">
                <a:tc>
                  <a:txBody>
                    <a:bodyPr/>
                    <a:lstStyle/>
                    <a:p>
                      <a:pPr algn="l"/>
                      <a:endParaRPr lang="en-GB" sz="1500" dirty="0">
                        <a:latin typeface="Times"/>
                        <a:cs typeface="Times"/>
                      </a:endParaRPr>
                    </a:p>
                  </a:txBody>
                  <a:tcPr>
                    <a:lnL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1F497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6604983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" val="7e29489c09c3c63187c2677341ee6319b0e3d0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20457</TotalTime>
  <Words>478</Words>
  <Application>Microsoft Office PowerPoint</Application>
  <PresentationFormat>Presentazione su schermo (4:3)</PresentationFormat>
  <Paragraphs>71</Paragraphs>
  <Slides>6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6</vt:i4>
      </vt:variant>
    </vt:vector>
  </HeadingPairs>
  <TitlesOfParts>
    <vt:vector size="7" baseType="lpstr">
      <vt:lpstr>Tema di Office</vt:lpstr>
      <vt:lpstr>Diapositiva 1</vt:lpstr>
      <vt:lpstr>Diapositiva 2</vt:lpstr>
      <vt:lpstr>Diapositiva 3</vt:lpstr>
      <vt:lpstr>Diapositiva 4</vt:lpstr>
      <vt:lpstr>Diapositiva 5</vt:lpstr>
      <vt:lpstr>Diapositiva 6</vt:lpstr>
    </vt:vector>
  </TitlesOfParts>
  <Company>Fondazione Mondo Digitale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f.fagnini</dc:creator>
  <cp:lastModifiedBy>a.lain</cp:lastModifiedBy>
  <cp:revision>865</cp:revision>
  <dcterms:created xsi:type="dcterms:W3CDTF">2013-12-15T19:46:56Z</dcterms:created>
  <dcterms:modified xsi:type="dcterms:W3CDTF">2014-01-07T14:07:21Z</dcterms:modified>
</cp:coreProperties>
</file>