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6" r:id="rId2"/>
    <p:sldId id="337" r:id="rId3"/>
    <p:sldId id="352" r:id="rId4"/>
    <p:sldId id="348" r:id="rId5"/>
    <p:sldId id="332" r:id="rId6"/>
    <p:sldId id="339" r:id="rId7"/>
    <p:sldId id="340" r:id="rId8"/>
  </p:sldIdLst>
  <p:sldSz cx="9144000" cy="6858000" type="screen4x3"/>
  <p:notesSz cx="6858000" cy="9144000"/>
  <p:custDataLst>
    <p:tags r:id="rId10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FF50"/>
    <a:srgbClr val="35D74F"/>
    <a:srgbClr val="60D735"/>
    <a:srgbClr val="0BFFA9"/>
    <a:srgbClr val="109407"/>
    <a:srgbClr val="4FD71F"/>
    <a:srgbClr val="08E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3134-C31E-B14A-B91B-EB6445119C97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97F6-F01B-F14E-9E17-1A0CBD1BE9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1392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77650" y="2440966"/>
            <a:ext cx="4796753" cy="724560"/>
          </a:xfrm>
        </p:spPr>
        <p:txBody>
          <a:bodyPr>
            <a:normAutofit/>
          </a:bodyPr>
          <a:lstStyle/>
          <a:p>
            <a:r>
              <a:rPr lang="en-GB" sz="3300" b="1" dirty="0" smtClean="0">
                <a:solidFill>
                  <a:srgbClr val="800000"/>
                </a:solidFill>
                <a:latin typeface="Times"/>
                <a:cs typeface="Times"/>
              </a:rPr>
              <a:t>La </a:t>
            </a:r>
            <a:r>
              <a:rPr lang="en-GB" sz="3300" b="1" dirty="0" err="1">
                <a:solidFill>
                  <a:srgbClr val="800000"/>
                </a:solidFill>
                <a:latin typeface="Times"/>
                <a:cs typeface="Times"/>
              </a:rPr>
              <a:t>n</a:t>
            </a:r>
            <a:r>
              <a:rPr lang="en-GB" sz="3300" b="1" dirty="0" err="1" smtClean="0">
                <a:solidFill>
                  <a:srgbClr val="800000"/>
                </a:solidFill>
                <a:latin typeface="Times"/>
                <a:cs typeface="Times"/>
              </a:rPr>
              <a:t>atura</a:t>
            </a:r>
            <a:r>
              <a:rPr lang="en-GB" sz="3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3300" b="1" dirty="0" err="1" smtClean="0">
                <a:solidFill>
                  <a:srgbClr val="800000"/>
                </a:solidFill>
                <a:latin typeface="Times"/>
                <a:cs typeface="Times"/>
              </a:rPr>
              <a:t>dei</a:t>
            </a:r>
            <a:r>
              <a:rPr lang="en-GB" sz="3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3300" b="1" dirty="0" err="1">
                <a:solidFill>
                  <a:srgbClr val="800000"/>
                </a:solidFill>
                <a:latin typeface="Times"/>
                <a:cs typeface="Times"/>
              </a:rPr>
              <a:t>p</a:t>
            </a:r>
            <a:r>
              <a:rPr lang="en-GB" sz="3300" b="1" dirty="0" err="1" smtClean="0">
                <a:solidFill>
                  <a:srgbClr val="800000"/>
                </a:solidFill>
                <a:latin typeface="Times"/>
                <a:cs typeface="Times"/>
              </a:rPr>
              <a:t>roblemi</a:t>
            </a:r>
            <a:endParaRPr lang="en-GB" sz="3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4" name="Immagine 3" descr="many-problem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3429000"/>
            <a:ext cx="2133600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533400"/>
            <a:ext cx="4796753" cy="533400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Suggerimenti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didattici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(1)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pSp>
        <p:nvGrpSpPr>
          <p:cNvPr id="14" name="Gruppo 13"/>
          <p:cNvGrpSpPr/>
          <p:nvPr/>
        </p:nvGrpSpPr>
        <p:grpSpPr>
          <a:xfrm>
            <a:off x="1905000" y="2895600"/>
            <a:ext cx="5029200" cy="2438400"/>
            <a:chOff x="838200" y="2209800"/>
            <a:chExt cx="7239001" cy="3886200"/>
          </a:xfrm>
        </p:grpSpPr>
        <p:cxnSp>
          <p:nvCxnSpPr>
            <p:cNvPr id="7" name="Connettore 1 6"/>
            <p:cNvCxnSpPr>
              <a:stCxn id="13" idx="3"/>
              <a:endCxn id="12" idx="1"/>
            </p:cNvCxnSpPr>
            <p:nvPr/>
          </p:nvCxnSpPr>
          <p:spPr>
            <a:xfrm>
              <a:off x="2667000" y="4035462"/>
              <a:ext cx="3581400" cy="31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e 7"/>
            <p:cNvSpPr/>
            <p:nvPr/>
          </p:nvSpPr>
          <p:spPr>
            <a:xfrm>
              <a:off x="3429000" y="3124200"/>
              <a:ext cx="1828800" cy="1676400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b="1" smtClean="0">
                  <a:latin typeface="Times"/>
                  <a:cs typeface="Times"/>
                </a:rPr>
                <a:t>Natura dei Problemi</a:t>
              </a:r>
              <a:endParaRPr lang="it-IT" sz="1200" b="1">
                <a:latin typeface="Times"/>
                <a:cs typeface="Times"/>
              </a:endParaRPr>
            </a:p>
          </p:txBody>
        </p:sp>
        <p:sp>
          <p:nvSpPr>
            <p:cNvPr id="9" name="Ovale 8"/>
            <p:cNvSpPr/>
            <p:nvPr/>
          </p:nvSpPr>
          <p:spPr>
            <a:xfrm>
              <a:off x="2057400" y="2209800"/>
              <a:ext cx="4953000" cy="38862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Rettangolo arrotondato 11"/>
            <p:cNvSpPr/>
            <p:nvPr/>
          </p:nvSpPr>
          <p:spPr>
            <a:xfrm>
              <a:off x="6248400" y="3657600"/>
              <a:ext cx="1828801" cy="762000"/>
            </a:xfrm>
            <a:prstGeom prst="roundRect">
              <a:avLst/>
            </a:prstGeom>
            <a:solidFill>
              <a:srgbClr val="A8FF50"/>
            </a:solidFill>
            <a:ln>
              <a:headEnd w="med" len="med"/>
              <a:tailEnd w="med" len="med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b="1" smtClean="0">
                <a:solidFill>
                  <a:srgbClr val="000000"/>
                </a:solidFill>
                <a:latin typeface="Times"/>
                <a:cs typeface="Times"/>
              </a:endParaRPr>
            </a:p>
            <a:p>
              <a:pPr algn="ctr"/>
              <a:r>
                <a:rPr lang="it-IT" sz="1200" b="1" smtClean="0">
                  <a:solidFill>
                    <a:srgbClr val="000000"/>
                  </a:solidFill>
                  <a:latin typeface="Times"/>
                  <a:cs typeface="Times"/>
                </a:rPr>
                <a:t>Struttura</a:t>
              </a:r>
            </a:p>
            <a:p>
              <a:pPr algn="ctr"/>
              <a:endParaRPr lang="it-IT" sz="1400">
                <a:latin typeface="Times"/>
                <a:cs typeface="Times"/>
              </a:endParaRPr>
            </a:p>
          </p:txBody>
        </p:sp>
        <p:sp>
          <p:nvSpPr>
            <p:cNvPr id="13" name="Rettangolo arrotondato 12"/>
            <p:cNvSpPr/>
            <p:nvPr/>
          </p:nvSpPr>
          <p:spPr>
            <a:xfrm>
              <a:off x="838200" y="3657600"/>
              <a:ext cx="1828800" cy="755724"/>
            </a:xfrm>
            <a:prstGeom prst="roundRect">
              <a:avLst/>
            </a:prstGeom>
            <a:solidFill>
              <a:srgbClr val="A8FF50"/>
            </a:solidFill>
            <a:ln>
              <a:headEnd w="med" len="med"/>
              <a:tailEnd w="med" len="med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b="1" smtClean="0">
                <a:latin typeface="Times"/>
                <a:cs typeface="Times"/>
              </a:endParaRPr>
            </a:p>
            <a:p>
              <a:pPr algn="ctr"/>
              <a:endParaRPr lang="it-IT" sz="1400" b="1" smtClean="0">
                <a:solidFill>
                  <a:srgbClr val="000000"/>
                </a:solidFill>
                <a:latin typeface="Times"/>
                <a:cs typeface="Times"/>
              </a:endParaRPr>
            </a:p>
            <a:p>
              <a:pPr algn="ctr"/>
              <a:r>
                <a:rPr lang="it-IT" sz="1200" b="1" smtClean="0">
                  <a:solidFill>
                    <a:srgbClr val="000000"/>
                  </a:solidFill>
                  <a:latin typeface="Times"/>
                  <a:cs typeface="Times"/>
                </a:rPr>
                <a:t>Complessità</a:t>
              </a:r>
            </a:p>
            <a:p>
              <a:endParaRPr lang="it-IT" sz="1400" smtClean="0">
                <a:solidFill>
                  <a:schemeClr val="tx1"/>
                </a:solidFill>
                <a:latin typeface="Times"/>
                <a:cs typeface="Times"/>
              </a:endParaRPr>
            </a:p>
            <a:p>
              <a:pPr algn="ctr"/>
              <a:endParaRPr lang="it-IT" sz="1400">
                <a:latin typeface="Times"/>
                <a:cs typeface="Times"/>
              </a:endParaRPr>
            </a:p>
          </p:txBody>
        </p:sp>
      </p:grpSp>
      <p:sp>
        <p:nvSpPr>
          <p:cNvPr id="16" name="Rettangolo arrotondato 15"/>
          <p:cNvSpPr/>
          <p:nvPr/>
        </p:nvSpPr>
        <p:spPr>
          <a:xfrm>
            <a:off x="1905000" y="2133600"/>
            <a:ext cx="5029200" cy="685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smtClean="0">
              <a:latin typeface="Times"/>
              <a:cs typeface="Times"/>
            </a:endParaRPr>
          </a:p>
          <a:p>
            <a:pPr algn="just"/>
            <a:r>
              <a:rPr lang="it-IT" sz="1200" b="1" smtClean="0">
                <a:latin typeface="Times"/>
                <a:cs typeface="Times"/>
              </a:rPr>
              <a:t>La Natura dei Problemi è definita da due caratteristiche principali: Complessità (da semplice a complesso) e Struttura (da ben strutturato a mal strutturato)</a:t>
            </a:r>
          </a:p>
          <a:p>
            <a:pPr algn="ctr"/>
            <a:endParaRPr lang="it-IT"/>
          </a:p>
        </p:txBody>
      </p:sp>
      <p:sp>
        <p:nvSpPr>
          <p:cNvPr id="17" name="Rettangolo arrotondato 16"/>
          <p:cNvSpPr/>
          <p:nvPr/>
        </p:nvSpPr>
        <p:spPr>
          <a:xfrm>
            <a:off x="1905000" y="5410200"/>
            <a:ext cx="502920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smtClean="0">
              <a:latin typeface="Times"/>
              <a:cs typeface="Times"/>
            </a:endParaRPr>
          </a:p>
          <a:p>
            <a:pPr algn="just"/>
            <a:r>
              <a:rPr lang="it-IT" sz="1200" b="1" smtClean="0">
                <a:latin typeface="Times"/>
                <a:cs typeface="Times"/>
              </a:rPr>
              <a:t>Si vada al micro-modulo “Natura dei Problemi – Complessità” per trattare la Complessità (da semplice a complesso) dei problemi.</a:t>
            </a:r>
          </a:p>
          <a:p>
            <a:pPr algn="just"/>
            <a:r>
              <a:rPr lang="it-IT" sz="1200" b="1" smtClean="0">
                <a:latin typeface="Times"/>
                <a:cs typeface="Times"/>
              </a:rPr>
              <a:t>Si vada al micro-modulo “Natura dei Problemi– Struttura” per trattare la Struttura (da ben strutturato a mal strutturato) nei problemi.</a:t>
            </a:r>
          </a:p>
          <a:p>
            <a:pPr algn="ctr"/>
            <a:endParaRPr lang="it-IT"/>
          </a:p>
        </p:txBody>
      </p:sp>
      <p:sp>
        <p:nvSpPr>
          <p:cNvPr id="15" name="Rettangolo arrotondato 14"/>
          <p:cNvSpPr/>
          <p:nvPr/>
        </p:nvSpPr>
        <p:spPr>
          <a:xfrm>
            <a:off x="834008" y="980728"/>
            <a:ext cx="7266384" cy="990600"/>
          </a:xfrm>
          <a:prstGeom prst="roundRect">
            <a:avLst>
              <a:gd name="adj" fmla="val 50000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smtClean="0">
                <a:latin typeface="Times"/>
                <a:cs typeface="Times"/>
              </a:rPr>
              <a:t>Questi sono solo suggerimenti, ogni gruppo di studenti può sperimentare liberamente l’uso del micro-modulo. Le caratteristiche, il numero e l’ordine con cui vengono usati gli elementi del micro-modulo possono essere scelti a piacimento. Inoltre, a seconda della strategia di apprendimento, alcuni elementi possono essere aggiunti o eliminati. Per questa ragione, infatti, i micro-moduli possono essere copiati e modificati..</a:t>
            </a:r>
            <a:endParaRPr lang="it-IT" sz="12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990600"/>
            <a:ext cx="4796753" cy="457200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Suggerimenti didattici (2)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66800" y="2514600"/>
            <a:ext cx="670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500" smtClean="0">
                <a:latin typeface="Times"/>
                <a:cs typeface="Times"/>
              </a:rPr>
              <a:t>Una volta che siano state completate le attività per la comprensione sia della Complessità che della Struttura della “Natura dei problemi”, sarà possibile usare lo </a:t>
            </a:r>
            <a:r>
              <a:rPr lang="it-IT" sz="1500" b="1" smtClean="0">
                <a:latin typeface="Times"/>
                <a:cs typeface="Times"/>
              </a:rPr>
              <a:t>“Strumento per la valutazione della vera Natura di un Problema – Complessità e Struttura” </a:t>
            </a:r>
            <a:r>
              <a:rPr lang="it-IT" sz="1500" smtClean="0">
                <a:latin typeface="Times"/>
                <a:cs typeface="Times"/>
              </a:rPr>
              <a:t>fornita nel prosieguo di questo micro-modulo. Dopo aver completato la valutazione della complessità e della struttura dei problemi selezionati, ogni gruppo potrà posizionare la sua valutazione nel quadrante corrispondente dello strumento.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609600" y="1981200"/>
            <a:ext cx="7467600" cy="25146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14400" y="2362200"/>
            <a:ext cx="7467600" cy="2133600"/>
          </a:xfrm>
        </p:spPr>
        <p:txBody>
          <a:bodyPr>
            <a:noAutofit/>
          </a:bodyPr>
          <a:lstStyle/>
          <a:p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Natura dei Problemi</a:t>
            </a:r>
          </a:p>
          <a:p>
            <a:endParaRPr lang="it-IT" sz="2300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Strumento per valutare l’intera natura di un problema -  </a:t>
            </a:r>
          </a:p>
          <a:p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Complessità e Struttura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55005" y="74785"/>
            <a:ext cx="4796753" cy="724560"/>
          </a:xfrm>
        </p:spPr>
        <p:txBody>
          <a:bodyPr>
            <a:normAutofit/>
          </a:bodyPr>
          <a:lstStyle/>
          <a:p>
            <a:r>
              <a:rPr lang="it-IT" sz="2700" b="1" dirty="0" smtClean="0">
                <a:solidFill>
                  <a:srgbClr val="800000"/>
                </a:solidFill>
                <a:latin typeface="Times"/>
                <a:cs typeface="Times"/>
              </a:rPr>
              <a:t>Caratteristiche dei problemi</a:t>
            </a:r>
            <a:endParaRPr lang="it-IT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pSp>
        <p:nvGrpSpPr>
          <p:cNvPr id="2" name="Gruppo 31"/>
          <p:cNvGrpSpPr/>
          <p:nvPr/>
        </p:nvGrpSpPr>
        <p:grpSpPr>
          <a:xfrm>
            <a:off x="1104664" y="1176150"/>
            <a:ext cx="6785466" cy="4853145"/>
            <a:chOff x="1030890" y="1558590"/>
            <a:chExt cx="2589598" cy="2326308"/>
          </a:xfrm>
        </p:grpSpPr>
        <p:sp>
          <p:nvSpPr>
            <p:cNvPr id="16" name="Rettangolo 15"/>
            <p:cNvSpPr/>
            <p:nvPr/>
          </p:nvSpPr>
          <p:spPr>
            <a:xfrm>
              <a:off x="1030890" y="1558590"/>
              <a:ext cx="2589598" cy="23255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5" name="Connettore 1 24"/>
            <p:cNvCxnSpPr>
              <a:stCxn id="16" idx="1"/>
              <a:endCxn id="16" idx="3"/>
            </p:cNvCxnSpPr>
            <p:nvPr/>
          </p:nvCxnSpPr>
          <p:spPr>
            <a:xfrm rot="10800000" flipH="1">
              <a:off x="1030890" y="2721348"/>
              <a:ext cx="258959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29"/>
            <p:cNvCxnSpPr>
              <a:stCxn id="16" idx="0"/>
              <a:endCxn id="16" idx="2"/>
            </p:cNvCxnSpPr>
            <p:nvPr/>
          </p:nvCxnSpPr>
          <p:spPr>
            <a:xfrm rot="16200000" flipH="1">
              <a:off x="1162931" y="2721347"/>
              <a:ext cx="2325515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ttangolo 33"/>
          <p:cNvSpPr/>
          <p:nvPr/>
        </p:nvSpPr>
        <p:spPr>
          <a:xfrm>
            <a:off x="4324109" y="5950781"/>
            <a:ext cx="58437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100" smtClean="0">
                <a:latin typeface="Times New Roman"/>
                <a:cs typeface="Times New Roman"/>
              </a:rPr>
              <a:t>Simple</a:t>
            </a:r>
            <a:endParaRPr lang="it-IT" sz="1100">
              <a:latin typeface="Times New Roman"/>
              <a:cs typeface="Times New Roman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8284366" y="1177805"/>
            <a:ext cx="787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smtClean="0">
                <a:latin typeface="Times New Roman"/>
                <a:cs typeface="Times New Roman"/>
              </a:rPr>
              <a:t>Complesso</a:t>
            </a:r>
          </a:p>
        </p:txBody>
      </p:sp>
      <p:sp>
        <p:nvSpPr>
          <p:cNvPr id="38" name="Ovale 37"/>
          <p:cNvSpPr/>
          <p:nvPr/>
        </p:nvSpPr>
        <p:spPr>
          <a:xfrm>
            <a:off x="3971017" y="3147126"/>
            <a:ext cx="1055204" cy="994302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Problem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082709" y="6319802"/>
            <a:ext cx="1205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smtClean="0">
                <a:latin typeface="Times"/>
                <a:cs typeface="Times"/>
              </a:rPr>
              <a:t>Ben strutturato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6928276" y="6319802"/>
            <a:ext cx="11721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smtClean="0">
                <a:latin typeface="Times"/>
                <a:cs typeface="Times"/>
              </a:rPr>
              <a:t>Ma strutturato</a:t>
            </a:r>
            <a:endParaRPr lang="it-IT" sz="1200" b="1">
              <a:latin typeface="Times"/>
              <a:cs typeface="Times"/>
            </a:endParaRPr>
          </a:p>
        </p:txBody>
      </p:sp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100722"/>
              </p:ext>
            </p:extLst>
          </p:nvPr>
        </p:nvGraphicFramePr>
        <p:xfrm>
          <a:off x="1115616" y="5949280"/>
          <a:ext cx="6787600" cy="375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</a:tblGrid>
              <a:tr h="375143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Times"/>
                          <a:cs typeface="Times"/>
                        </a:rPr>
                        <a:t>1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2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3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4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5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6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7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8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9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Times"/>
                          <a:cs typeface="Times"/>
                        </a:rPr>
                        <a:t>10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el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256490"/>
              </p:ext>
            </p:extLst>
          </p:nvPr>
        </p:nvGraphicFramePr>
        <p:xfrm>
          <a:off x="7893279" y="1181120"/>
          <a:ext cx="391087" cy="485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087"/>
              </a:tblGrid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10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9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8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7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6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5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4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3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2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1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el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944084"/>
              </p:ext>
            </p:extLst>
          </p:nvPr>
        </p:nvGraphicFramePr>
        <p:xfrm>
          <a:off x="714592" y="1177805"/>
          <a:ext cx="391087" cy="485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087"/>
              </a:tblGrid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10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9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8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7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6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5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4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3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2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1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sp>
        <p:nvSpPr>
          <p:cNvPr id="26" name="Rettangolo 25"/>
          <p:cNvSpPr/>
          <p:nvPr/>
        </p:nvSpPr>
        <p:spPr>
          <a:xfrm>
            <a:off x="4302154" y="728624"/>
            <a:ext cx="58437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100" smtClean="0">
                <a:latin typeface="Times New Roman"/>
                <a:cs typeface="Times New Roman"/>
              </a:rPr>
              <a:t>Simple</a:t>
            </a:r>
            <a:endParaRPr lang="it-IT" sz="1100">
              <a:latin typeface="Times New Roman"/>
              <a:cs typeface="Times New Roman"/>
            </a:endParaRPr>
          </a:p>
        </p:txBody>
      </p:sp>
      <p:graphicFrame>
        <p:nvGraphicFramePr>
          <p:cNvPr id="27" name="Tabel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072802"/>
              </p:ext>
            </p:extLst>
          </p:nvPr>
        </p:nvGraphicFramePr>
        <p:xfrm>
          <a:off x="1082709" y="802662"/>
          <a:ext cx="6787600" cy="375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</a:tblGrid>
              <a:tr h="375143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1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2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3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4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5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6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7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8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9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Times"/>
                          <a:cs typeface="Times"/>
                        </a:rPr>
                        <a:t>10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sp>
        <p:nvSpPr>
          <p:cNvPr id="28" name="Rettangolo 27"/>
          <p:cNvSpPr/>
          <p:nvPr/>
        </p:nvSpPr>
        <p:spPr>
          <a:xfrm>
            <a:off x="8284366" y="5753952"/>
            <a:ext cx="8146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smtClean="0">
                <a:latin typeface="Times"/>
                <a:cs typeface="Times"/>
              </a:rPr>
              <a:t>Semplice 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29" name="CasellaDiTesto 28"/>
          <p:cNvSpPr txBox="1"/>
          <p:nvPr/>
        </p:nvSpPr>
        <p:spPr>
          <a:xfrm rot="5400000">
            <a:off x="7881851" y="3406611"/>
            <a:ext cx="11897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500" b="1" smtClean="0">
                <a:latin typeface="Times"/>
                <a:cs typeface="Times"/>
              </a:rPr>
              <a:t>Complessità</a:t>
            </a:r>
            <a:endParaRPr lang="it-IT" sz="1500" b="1">
              <a:latin typeface="Times"/>
              <a:cs typeface="Times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3837930" y="6399962"/>
            <a:ext cx="13917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500" b="1" smtClean="0">
                <a:latin typeface="Times"/>
                <a:cs typeface="Times"/>
              </a:rPr>
              <a:t>Strutturazione</a:t>
            </a:r>
            <a:endParaRPr lang="it-IT" sz="1500" b="1">
              <a:latin typeface="Times"/>
              <a:cs typeface="Times"/>
            </a:endParaRPr>
          </a:p>
        </p:txBody>
      </p:sp>
      <p:cxnSp>
        <p:nvCxnSpPr>
          <p:cNvPr id="37" name="Connettore 1 36"/>
          <p:cNvCxnSpPr/>
          <p:nvPr/>
        </p:nvCxnSpPr>
        <p:spPr>
          <a:xfrm rot="5400000">
            <a:off x="-994811" y="3605207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 rot="5400000">
            <a:off x="1696502" y="3596619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 rot="5400000">
            <a:off x="2344024" y="3596620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 rot="5400000">
            <a:off x="3077802" y="3596621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 rot="5400000">
            <a:off x="3755135" y="3607729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1 42"/>
          <p:cNvCxnSpPr/>
          <p:nvPr/>
        </p:nvCxnSpPr>
        <p:spPr>
          <a:xfrm rot="5400000">
            <a:off x="4477309" y="3596622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/>
          <p:nvPr/>
        </p:nvCxnSpPr>
        <p:spPr>
          <a:xfrm rot="5400000">
            <a:off x="5119210" y="3596623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1 44"/>
          <p:cNvCxnSpPr/>
          <p:nvPr/>
        </p:nvCxnSpPr>
        <p:spPr>
          <a:xfrm rot="5400000">
            <a:off x="-316684" y="3607731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 rot="5400000">
            <a:off x="359061" y="3596619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 rot="5400000">
            <a:off x="1008172" y="3607730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48"/>
          <p:cNvCxnSpPr/>
          <p:nvPr/>
        </p:nvCxnSpPr>
        <p:spPr>
          <a:xfrm>
            <a:off x="1105679" y="1454804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>
            <a:off x="1105679" y="1873803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>
            <a:off x="1105679" y="2438248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51"/>
          <p:cNvCxnSpPr/>
          <p:nvPr/>
        </p:nvCxnSpPr>
        <p:spPr>
          <a:xfrm>
            <a:off x="1105679" y="2812956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/>
          <p:nvPr/>
        </p:nvCxnSpPr>
        <p:spPr>
          <a:xfrm>
            <a:off x="1105679" y="3352354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1 53"/>
          <p:cNvCxnSpPr/>
          <p:nvPr/>
        </p:nvCxnSpPr>
        <p:spPr>
          <a:xfrm>
            <a:off x="1105679" y="3849359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1 54"/>
          <p:cNvCxnSpPr/>
          <p:nvPr/>
        </p:nvCxnSpPr>
        <p:spPr>
          <a:xfrm>
            <a:off x="1082709" y="4349539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/>
          <p:nvPr/>
        </p:nvCxnSpPr>
        <p:spPr>
          <a:xfrm>
            <a:off x="1105679" y="4846544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/>
          <p:nvPr/>
        </p:nvCxnSpPr>
        <p:spPr>
          <a:xfrm>
            <a:off x="1082709" y="5337317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1105679" y="5752364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ttangolo 58"/>
          <p:cNvSpPr/>
          <p:nvPr/>
        </p:nvSpPr>
        <p:spPr>
          <a:xfrm>
            <a:off x="106147" y="5655484"/>
            <a:ext cx="7761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smtClean="0">
                <a:latin typeface="Times"/>
                <a:cs typeface="Times"/>
              </a:rPr>
              <a:t>Semplice</a:t>
            </a:r>
            <a:endParaRPr lang="it-IT" sz="1200"/>
          </a:p>
        </p:txBody>
      </p:sp>
      <p:sp>
        <p:nvSpPr>
          <p:cNvPr id="60" name="Rettangolo 59"/>
          <p:cNvSpPr/>
          <p:nvPr/>
        </p:nvSpPr>
        <p:spPr>
          <a:xfrm>
            <a:off x="-30584" y="1181122"/>
            <a:ext cx="8931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smtClean="0">
                <a:latin typeface="Times New Roman"/>
                <a:cs typeface="Times New Roman"/>
              </a:rPr>
              <a:t>Complesso</a:t>
            </a:r>
            <a:endParaRPr lang="it-IT" sz="1200"/>
          </a:p>
        </p:txBody>
      </p:sp>
      <p:sp>
        <p:nvSpPr>
          <p:cNvPr id="61" name="Rettangolo 60"/>
          <p:cNvSpPr/>
          <p:nvPr/>
        </p:nvSpPr>
        <p:spPr>
          <a:xfrm>
            <a:off x="6951758" y="522346"/>
            <a:ext cx="12153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smtClean="0">
                <a:latin typeface="Times"/>
                <a:cs typeface="Times"/>
              </a:rPr>
              <a:t>Mal </a:t>
            </a:r>
            <a:r>
              <a:rPr lang="en-GB" sz="1200" b="1" dirty="0" err="1" smtClean="0">
                <a:latin typeface="Times"/>
                <a:cs typeface="Times"/>
              </a:rPr>
              <a:t>strutturato</a:t>
            </a:r>
            <a:endParaRPr lang="en-GB" sz="1200" b="1" dirty="0">
              <a:latin typeface="Times"/>
              <a:cs typeface="Times"/>
            </a:endParaRPr>
          </a:p>
        </p:txBody>
      </p:sp>
      <p:sp>
        <p:nvSpPr>
          <p:cNvPr id="62" name="Rettangolo 61"/>
          <p:cNvSpPr/>
          <p:nvPr/>
        </p:nvSpPr>
        <p:spPr>
          <a:xfrm>
            <a:off x="1082709" y="525663"/>
            <a:ext cx="12057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smtClean="0">
                <a:latin typeface="Times"/>
                <a:cs typeface="Times"/>
              </a:rPr>
              <a:t>Ben </a:t>
            </a:r>
            <a:r>
              <a:rPr lang="en-GB" sz="1200" b="1" dirty="0" err="1" smtClean="0">
                <a:latin typeface="Times"/>
                <a:cs typeface="Times"/>
              </a:rPr>
              <a:t>strutturato</a:t>
            </a:r>
            <a:endParaRPr lang="en-GB" sz="1200" b="1" dirty="0">
              <a:latin typeface="Times"/>
              <a:cs typeface="Times"/>
            </a:endParaRPr>
          </a:p>
        </p:txBody>
      </p:sp>
      <p:sp>
        <p:nvSpPr>
          <p:cNvPr id="63" name="Ovale 62"/>
          <p:cNvSpPr/>
          <p:nvPr/>
        </p:nvSpPr>
        <p:spPr>
          <a:xfrm>
            <a:off x="2516377" y="4654449"/>
            <a:ext cx="538584" cy="38736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I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4" name="Ovale 63"/>
          <p:cNvSpPr/>
          <p:nvPr/>
        </p:nvSpPr>
        <p:spPr>
          <a:xfrm>
            <a:off x="5912451" y="4654449"/>
            <a:ext cx="538584" cy="38736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II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5" name="Ovale 64"/>
          <p:cNvSpPr/>
          <p:nvPr/>
        </p:nvSpPr>
        <p:spPr>
          <a:xfrm>
            <a:off x="2516377" y="2244565"/>
            <a:ext cx="538584" cy="38736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III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6" name="Ovale 65"/>
          <p:cNvSpPr/>
          <p:nvPr/>
        </p:nvSpPr>
        <p:spPr>
          <a:xfrm>
            <a:off x="5914040" y="2246153"/>
            <a:ext cx="538584" cy="38736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IV</a:t>
            </a:r>
            <a:endParaRPr lang="it-IT" sz="1200" b="1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762000"/>
            <a:ext cx="4796753" cy="577679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Breve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>
                <a:solidFill>
                  <a:srgbClr val="800000"/>
                </a:solidFill>
                <a:latin typeface="Times"/>
                <a:cs typeface="Times"/>
              </a:rPr>
              <a:t>q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uestionario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72900"/>
              </p:ext>
            </p:extLst>
          </p:nvPr>
        </p:nvGraphicFramePr>
        <p:xfrm>
          <a:off x="1524000" y="1371600"/>
          <a:ext cx="6324600" cy="3472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816"/>
                <a:gridCol w="864096"/>
                <a:gridCol w="906388"/>
                <a:gridCol w="1054100"/>
                <a:gridCol w="1054100"/>
                <a:gridCol w="1054100"/>
              </a:tblGrid>
              <a:tr h="477708">
                <a:tc gridSpan="6">
                  <a:txBody>
                    <a:bodyPr/>
                    <a:lstStyle/>
                    <a:p>
                      <a:pPr algn="ctr"/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Come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valuti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l’utilità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dei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seguenti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per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il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tuo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apprendimento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5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08485"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Moderato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Definizione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Citazioni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Divertimento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Poesia</a:t>
                      </a:r>
                      <a:endParaRPr lang="en-GB" sz="1400" b="1" dirty="0" smtClean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300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Strumento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di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valutazione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524000" y="5029200"/>
          <a:ext cx="6324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0"/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Quali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altri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vorresti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avere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nel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micro-modulo?</a:t>
                      </a:r>
                      <a:endParaRPr lang="en-GB" sz="17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l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1295400"/>
            <a:ext cx="4796753" cy="724560"/>
          </a:xfrm>
        </p:spPr>
        <p:txBody>
          <a:bodyPr>
            <a:normAutofit/>
          </a:bodyPr>
          <a:lstStyle/>
          <a:p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Credits</a:t>
            </a:r>
            <a:endParaRPr lang="en-GB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2636912"/>
            <a:ext cx="48376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b="1" dirty="0" err="1" smtClean="0">
                <a:latin typeface="Times"/>
                <a:cs typeface="Times"/>
              </a:rPr>
              <a:t>Sviluppato</a:t>
            </a:r>
            <a:r>
              <a:rPr lang="en-GB" sz="1500" b="1" dirty="0" smtClean="0">
                <a:latin typeface="Times"/>
                <a:cs typeface="Times"/>
              </a:rPr>
              <a:t> </a:t>
            </a:r>
            <a:r>
              <a:rPr lang="en-GB" sz="1500" b="1" dirty="0" err="1" smtClean="0">
                <a:latin typeface="Times"/>
                <a:cs typeface="Times"/>
              </a:rPr>
              <a:t>da</a:t>
            </a:r>
            <a:r>
              <a:rPr lang="en-GB" sz="1500" b="1" dirty="0" smtClean="0">
                <a:latin typeface="Times"/>
                <a:cs typeface="Times"/>
              </a:rPr>
              <a:t> </a:t>
            </a:r>
          </a:p>
          <a:p>
            <a:r>
              <a:rPr lang="en-GB" sz="1500" dirty="0" smtClean="0">
                <a:latin typeface="Times"/>
                <a:cs typeface="Times"/>
              </a:rPr>
              <a:t>Alfonso Molina</a:t>
            </a:r>
          </a:p>
          <a:p>
            <a:endParaRPr lang="en-GB" sz="1500" dirty="0" smtClean="0">
              <a:latin typeface="Times"/>
              <a:cs typeface="Times"/>
            </a:endParaRPr>
          </a:p>
          <a:p>
            <a:r>
              <a:rPr lang="en-GB" sz="1500" b="1" dirty="0" err="1" smtClean="0">
                <a:latin typeface="Times"/>
                <a:cs typeface="Times"/>
              </a:rPr>
              <a:t>Fonti</a:t>
            </a:r>
            <a:endParaRPr lang="en-GB" sz="1500" b="1" dirty="0" smtClean="0">
              <a:latin typeface="Times"/>
              <a:cs typeface="Times"/>
            </a:endParaRPr>
          </a:p>
          <a:p>
            <a:r>
              <a:rPr lang="en-GB" sz="1500" dirty="0" err="1" smtClean="0">
                <a:latin typeface="Times"/>
                <a:cs typeface="Times"/>
              </a:rPr>
              <a:t>Lavori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vari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di</a:t>
            </a:r>
            <a:r>
              <a:rPr lang="en-GB" sz="1500" dirty="0" smtClean="0">
                <a:latin typeface="Times"/>
                <a:cs typeface="Times"/>
              </a:rPr>
              <a:t> David </a:t>
            </a:r>
            <a:r>
              <a:rPr lang="en-GB" sz="1500" dirty="0" err="1" smtClean="0">
                <a:latin typeface="Times"/>
                <a:cs typeface="Times"/>
              </a:rPr>
              <a:t>Jonassen</a:t>
            </a:r>
            <a:endParaRPr lang="en-GB" sz="1500" dirty="0" smtClean="0">
              <a:latin typeface="Times"/>
              <a:cs typeface="Times"/>
            </a:endParaRPr>
          </a:p>
          <a:p>
            <a:r>
              <a:rPr lang="en-GB" sz="1500" dirty="0" err="1" smtClean="0">
                <a:latin typeface="Times"/>
                <a:cs typeface="Times"/>
              </a:rPr>
              <a:t>Citazioni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varie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da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siti</a:t>
            </a:r>
            <a:r>
              <a:rPr lang="en-GB" sz="1500" dirty="0" smtClean="0">
                <a:latin typeface="Times"/>
                <a:cs typeface="Times"/>
              </a:rPr>
              <a:t> web</a:t>
            </a:r>
          </a:p>
          <a:p>
            <a:r>
              <a:rPr lang="en-GB" sz="1500" dirty="0" err="1" smtClean="0">
                <a:latin typeface="Times"/>
                <a:cs typeface="Times"/>
              </a:rPr>
              <a:t>Vari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siti</a:t>
            </a:r>
            <a:r>
              <a:rPr lang="en-GB" sz="1500" dirty="0" smtClean="0">
                <a:latin typeface="Times"/>
                <a:cs typeface="Times"/>
              </a:rPr>
              <a:t> web </a:t>
            </a:r>
            <a:r>
              <a:rPr lang="en-GB" sz="1500" dirty="0" err="1" smtClean="0">
                <a:latin typeface="Times"/>
                <a:cs typeface="Times"/>
              </a:rPr>
              <a:t>di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poesia</a:t>
            </a:r>
            <a:endParaRPr lang="en-GB" sz="1500" dirty="0" smtClean="0">
              <a:latin typeface="Times"/>
              <a:cs typeface="Times"/>
            </a:endParaRPr>
          </a:p>
          <a:p>
            <a:r>
              <a:rPr lang="en-GB" sz="1500" dirty="0" err="1" smtClean="0">
                <a:latin typeface="Times"/>
                <a:cs typeface="Times"/>
              </a:rPr>
              <a:t>Vari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siti</a:t>
            </a:r>
            <a:r>
              <a:rPr lang="en-GB" sz="1500" dirty="0" smtClean="0">
                <a:latin typeface="Times"/>
                <a:cs typeface="Times"/>
              </a:rPr>
              <a:t> web con </a:t>
            </a:r>
            <a:r>
              <a:rPr lang="en-GB" sz="1500" dirty="0" err="1" smtClean="0">
                <a:latin typeface="Times"/>
                <a:cs typeface="Times"/>
              </a:rPr>
              <a:t>immagini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connessi</a:t>
            </a:r>
            <a:r>
              <a:rPr lang="en-GB" sz="1500" dirty="0" smtClean="0">
                <a:latin typeface="Times"/>
                <a:cs typeface="Times"/>
              </a:rPr>
              <a:t> al </a:t>
            </a:r>
            <a:r>
              <a:rPr lang="en-GB" sz="1500" dirty="0" err="1" smtClean="0">
                <a:latin typeface="Times"/>
                <a:cs typeface="Times"/>
              </a:rPr>
              <a:t>concetto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di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Problema</a:t>
            </a:r>
            <a:endParaRPr lang="en-GB" sz="1500" dirty="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2525</TotalTime>
  <Words>385</Words>
  <Application>Microsoft Office PowerPoint</Application>
  <PresentationFormat>Presentazione su schermo (4:3)</PresentationFormat>
  <Paragraphs>100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Fondazione Mondo Digitale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sony</cp:lastModifiedBy>
  <cp:revision>230</cp:revision>
  <dcterms:created xsi:type="dcterms:W3CDTF">2013-12-15T18:12:31Z</dcterms:created>
  <dcterms:modified xsi:type="dcterms:W3CDTF">2013-12-15T21:13:00Z</dcterms:modified>
</cp:coreProperties>
</file>