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83" r:id="rId2"/>
    <p:sldId id="505" r:id="rId3"/>
    <p:sldId id="537" r:id="rId4"/>
    <p:sldId id="538" r:id="rId5"/>
    <p:sldId id="539" r:id="rId6"/>
    <p:sldId id="542" r:id="rId7"/>
    <p:sldId id="546" r:id="rId8"/>
    <p:sldId id="545" r:id="rId9"/>
    <p:sldId id="547" r:id="rId10"/>
    <p:sldId id="548" r:id="rId11"/>
  </p:sldIdLst>
  <p:sldSz cx="9144000" cy="6858000" type="screen4x3"/>
  <p:notesSz cx="6858000" cy="9144000"/>
  <p:custDataLst>
    <p:tags r:id="rId13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DA4F"/>
    <a:srgbClr val="0A7704"/>
    <a:srgbClr val="0D8505"/>
    <a:srgbClr val="A8FF50"/>
    <a:srgbClr val="35D74F"/>
    <a:srgbClr val="60D735"/>
    <a:srgbClr val="0BFFA9"/>
    <a:srgbClr val="109407"/>
    <a:srgbClr val="4FD71F"/>
    <a:srgbClr val="08E14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46" autoAdjust="0"/>
  </p:normalViewPr>
  <p:slideViewPr>
    <p:cSldViewPr>
      <p:cViewPr>
        <p:scale>
          <a:sx n="125" d="100"/>
          <a:sy n="125" d="100"/>
        </p:scale>
        <p:origin x="-72" y="13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3134-C31E-B14A-B91B-EB6445119C97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97F6-F01B-F14E-9E17-1A0CBD1BE9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2951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997F6-F01B-F14E-9E17-1A0CBD1BE9BC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997F6-F01B-F14E-9E17-1A0CBD1BE9BC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997F6-F01B-F14E-9E17-1A0CBD1BE9BC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997F6-F01B-F14E-9E17-1A0CBD1BE9BC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997F6-F01B-F14E-9E17-1A0CBD1BE9BC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997F6-F01B-F14E-9E17-1A0CBD1BE9BC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997F6-F01B-F14E-9E17-1A0CBD1BE9BC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997F6-F01B-F14E-9E17-1A0CBD1BE9BC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997F6-F01B-F14E-9E17-1A0CBD1BE9BC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://www.youtube.com/watch?v=knXjnmKTufk" TargetMode="External"/><Relationship Id="rId4" Type="http://schemas.openxmlformats.org/officeDocument/2006/relationships/hyperlink" Target="http://evaluationtoolbox.net.au/index.php?option=com_rubberdoc&amp;view=doc&amp;id=39&amp;format=raw&amp;Itemid=13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1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5" Type="http://schemas.openxmlformats.org/officeDocument/2006/relationships/image" Target="../media/image1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Relationship Id="rId1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asellaDiTesto 29"/>
          <p:cNvSpPr txBox="1"/>
          <p:nvPr/>
        </p:nvSpPr>
        <p:spPr>
          <a:xfrm>
            <a:off x="2627784" y="2057400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Problem Tree (</a:t>
            </a:r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l’Albero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 del </a:t>
            </a:r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Problema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)</a:t>
            </a:r>
          </a:p>
        </p:txBody>
      </p:sp>
      <p:grpSp>
        <p:nvGrpSpPr>
          <p:cNvPr id="13" name="Gruppo 12"/>
          <p:cNvGrpSpPr/>
          <p:nvPr/>
        </p:nvGrpSpPr>
        <p:grpSpPr>
          <a:xfrm>
            <a:off x="3886200" y="2895600"/>
            <a:ext cx="2387798" cy="2334399"/>
            <a:chOff x="3886200" y="2895600"/>
            <a:chExt cx="2387798" cy="2334399"/>
          </a:xfrm>
        </p:grpSpPr>
        <p:pic>
          <p:nvPicPr>
            <p:cNvPr id="8" name="Immagine 7" descr="images.jpe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6200" y="3124200"/>
              <a:ext cx="1587500" cy="1905000"/>
            </a:xfrm>
            <a:prstGeom prst="rect">
              <a:avLst/>
            </a:prstGeom>
          </p:spPr>
        </p:pic>
        <p:sp>
          <p:nvSpPr>
            <p:cNvPr id="10" name="CasellaDiTesto 9"/>
            <p:cNvSpPr txBox="1"/>
            <p:nvPr/>
          </p:nvSpPr>
          <p:spPr>
            <a:xfrm>
              <a:off x="4724400" y="4267200"/>
              <a:ext cx="15495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Nucleo</a:t>
              </a:r>
              <a:r>
                <a:rPr lang="en-GB" sz="12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 del </a:t>
              </a:r>
              <a:r>
                <a:rPr lang="en-GB" sz="12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Problema</a:t>
              </a:r>
              <a:endParaRPr lang="en-GB" sz="12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4343400" y="4953000"/>
              <a:ext cx="5865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Cause</a:t>
              </a: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4343400" y="2895600"/>
              <a:ext cx="60785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Effetti</a:t>
              </a:r>
              <a:endParaRPr lang="en-GB" sz="12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23728" y="404664"/>
            <a:ext cx="4796753" cy="577679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Breve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Questionario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3526299"/>
              </p:ext>
            </p:extLst>
          </p:nvPr>
        </p:nvGraphicFramePr>
        <p:xfrm>
          <a:off x="1187624" y="908720"/>
          <a:ext cx="6552726" cy="4248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2"/>
                <a:gridCol w="1152130"/>
                <a:gridCol w="828091"/>
                <a:gridCol w="1092121"/>
                <a:gridCol w="1092121"/>
                <a:gridCol w="1092121"/>
              </a:tblGrid>
              <a:tr h="477708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Come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valuti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l’utilità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dei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seguenti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per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il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tuo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apprendimento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?</a:t>
                      </a:r>
                    </a:p>
                    <a:p>
                      <a:pPr algn="ctr"/>
                      <a:endParaRPr lang="en-GB" sz="1700" baseline="0" dirty="0" smtClean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5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08485"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Moderato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17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Definizione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997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Citazioni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28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Divertimento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5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Poesia</a:t>
                      </a:r>
                      <a:endParaRPr lang="en-GB" sz="1400" b="1" dirty="0" smtClean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861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Strumento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di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valutazione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41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Power Point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21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Figure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3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Collegamenti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a </a:t>
                      </a:r>
                      <a:r>
                        <a:rPr lang="en-GB" sz="1400" b="1" baseline="0" dirty="0" err="1" smtClean="0">
                          <a:latin typeface="Times"/>
                          <a:cs typeface="Times"/>
                        </a:rPr>
                        <a:t>pagine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web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57508499"/>
              </p:ext>
            </p:extLst>
          </p:nvPr>
        </p:nvGraphicFramePr>
        <p:xfrm>
          <a:off x="1187624" y="5301208"/>
          <a:ext cx="6660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0976"/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Quali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altri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vorresti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avere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nel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micro-modulo?</a:t>
                      </a:r>
                      <a:endParaRPr lang="en-GB" sz="17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l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8722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asellaDiTesto 29"/>
          <p:cNvSpPr txBox="1"/>
          <p:nvPr/>
        </p:nvSpPr>
        <p:spPr>
          <a:xfrm>
            <a:off x="2743200" y="838200"/>
            <a:ext cx="5181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RCA Tools – Problem Tree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1524000" y="6858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 err="1" smtClean="0">
                <a:latin typeface="Times"/>
                <a:cs typeface="Times"/>
              </a:rPr>
              <a:t>Definizione</a:t>
            </a:r>
            <a:r>
              <a:rPr lang="en-GB" sz="1100" b="1" dirty="0" smtClean="0">
                <a:latin typeface="Times"/>
                <a:cs typeface="Times"/>
              </a:rPr>
              <a:t> </a:t>
            </a:r>
            <a:r>
              <a:rPr lang="en-GB" sz="1100" b="1" dirty="0" err="1" smtClean="0">
                <a:latin typeface="Times"/>
                <a:cs typeface="Times"/>
              </a:rPr>
              <a:t>della</a:t>
            </a:r>
            <a:r>
              <a:rPr lang="en-GB" sz="1100" b="1" dirty="0" smtClean="0">
                <a:latin typeface="Times"/>
                <a:cs typeface="Times"/>
              </a:rPr>
              <a:t> Root  Cause </a:t>
            </a:r>
            <a:r>
              <a:rPr lang="en-GB" sz="1100" b="1" dirty="0" smtClean="0">
                <a:latin typeface="Times"/>
                <a:cs typeface="Times"/>
              </a:rPr>
              <a:t>del </a:t>
            </a:r>
            <a:r>
              <a:rPr lang="en-GB" sz="1100" b="1" dirty="0" err="1" smtClean="0">
                <a:latin typeface="Times"/>
                <a:cs typeface="Times"/>
              </a:rPr>
              <a:t>Problema</a:t>
            </a:r>
            <a:endParaRPr lang="en-GB" sz="1100" b="1" dirty="0">
              <a:latin typeface="Times"/>
              <a:cs typeface="Times"/>
            </a:endParaRPr>
          </a:p>
        </p:txBody>
      </p:sp>
      <p:sp>
        <p:nvSpPr>
          <p:cNvPr id="16" name="Ovale 15"/>
          <p:cNvSpPr/>
          <p:nvPr/>
        </p:nvSpPr>
        <p:spPr>
          <a:xfrm>
            <a:off x="1295400" y="5334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Times"/>
                <a:cs typeface="Times"/>
              </a:rPr>
              <a:t>3</a:t>
            </a:r>
            <a:endParaRPr lang="en-GB" sz="1200" b="1" dirty="0">
              <a:latin typeface="Times"/>
              <a:cs typeface="Times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752600" y="1600200"/>
            <a:ext cx="70104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500" dirty="0" smtClean="0">
                <a:latin typeface="Times"/>
                <a:cs typeface="Times"/>
              </a:rPr>
              <a:t>Il </a:t>
            </a:r>
            <a:r>
              <a:rPr lang="it-IT" sz="1500" b="1" dirty="0" err="1">
                <a:solidFill>
                  <a:srgbClr val="800000"/>
                </a:solidFill>
                <a:latin typeface="Times"/>
                <a:cs typeface="Times"/>
              </a:rPr>
              <a:t>problem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sz="1500" b="1" dirty="0" err="1">
                <a:solidFill>
                  <a:srgbClr val="800000"/>
                </a:solidFill>
                <a:latin typeface="Times"/>
                <a:cs typeface="Times"/>
              </a:rPr>
              <a:t>tree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sz="1500" dirty="0" smtClean="0">
                <a:latin typeface="Times"/>
                <a:cs typeface="Times"/>
              </a:rPr>
              <a:t>(albero del problema) </a:t>
            </a:r>
            <a:r>
              <a:rPr lang="it-IT" sz="1500" dirty="0">
                <a:latin typeface="Times"/>
                <a:cs typeface="Times"/>
              </a:rPr>
              <a:t>è un approccio </a:t>
            </a:r>
            <a:r>
              <a:rPr lang="it-IT" sz="1500" dirty="0" smtClean="0">
                <a:latin typeface="Times"/>
                <a:cs typeface="Times"/>
              </a:rPr>
              <a:t>di visualizzazione della </a:t>
            </a:r>
            <a:r>
              <a:rPr lang="it-IT" sz="1500" dirty="0">
                <a:latin typeface="Times"/>
                <a:cs typeface="Times"/>
              </a:rPr>
              <a:t>causa-effetto che </a:t>
            </a:r>
            <a:r>
              <a:rPr lang="it-IT" sz="1500" dirty="0" smtClean="0">
                <a:latin typeface="Times"/>
                <a:cs typeface="Times"/>
              </a:rPr>
              <a:t>posiziona </a:t>
            </a:r>
            <a:r>
              <a:rPr lang="it-IT" sz="1500" dirty="0">
                <a:latin typeface="Times"/>
                <a:cs typeface="Times"/>
              </a:rPr>
              <a:t>il 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problema</a:t>
            </a:r>
            <a:r>
              <a:rPr lang="it-IT" sz="1500" dirty="0">
                <a:latin typeface="Times"/>
                <a:cs typeface="Times"/>
              </a:rPr>
              <a:t> sul tronco </a:t>
            </a:r>
            <a:r>
              <a:rPr lang="it-IT" sz="1500" dirty="0" smtClean="0">
                <a:latin typeface="Times"/>
                <a:cs typeface="Times"/>
              </a:rPr>
              <a:t>dell’albero </a:t>
            </a:r>
            <a:r>
              <a:rPr lang="it-IT" sz="1500" dirty="0">
                <a:latin typeface="Times"/>
                <a:cs typeface="Times"/>
              </a:rPr>
              <a:t>(al centro), gli 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effetti</a:t>
            </a:r>
            <a:r>
              <a:rPr lang="it-IT" sz="1500" dirty="0">
                <a:latin typeface="Times"/>
                <a:cs typeface="Times"/>
              </a:rPr>
              <a:t> sui rami </a:t>
            </a:r>
            <a:r>
              <a:rPr lang="it-IT" sz="1500" dirty="0" smtClean="0">
                <a:latin typeface="Times"/>
                <a:cs typeface="Times"/>
              </a:rPr>
              <a:t>(</a:t>
            </a:r>
            <a:r>
              <a:rPr lang="it-IT" sz="1500" dirty="0">
                <a:latin typeface="Times"/>
                <a:cs typeface="Times"/>
              </a:rPr>
              <a:t>in alto), e </a:t>
            </a:r>
            <a:r>
              <a:rPr lang="it-IT" sz="1500" dirty="0" smtClean="0">
                <a:latin typeface="Times"/>
                <a:cs typeface="Times"/>
              </a:rPr>
              <a:t>le 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cause</a:t>
            </a:r>
            <a:r>
              <a:rPr lang="it-IT" sz="1500" dirty="0" smtClean="0">
                <a:latin typeface="Times"/>
                <a:cs typeface="Times"/>
              </a:rPr>
              <a:t> nelle </a:t>
            </a:r>
            <a:r>
              <a:rPr lang="it-IT" sz="1500" dirty="0">
                <a:latin typeface="Times"/>
                <a:cs typeface="Times"/>
              </a:rPr>
              <a:t>radici </a:t>
            </a:r>
            <a:r>
              <a:rPr lang="it-IT" sz="1500" dirty="0" smtClean="0">
                <a:latin typeface="Times"/>
                <a:cs typeface="Times"/>
              </a:rPr>
              <a:t>dell’albero (</a:t>
            </a:r>
            <a:r>
              <a:rPr lang="it-IT" sz="1500" dirty="0">
                <a:latin typeface="Times"/>
                <a:cs typeface="Times"/>
              </a:rPr>
              <a:t>in basso). Se l'analisi identifica </a:t>
            </a:r>
            <a:r>
              <a:rPr lang="it-IT" sz="1500" dirty="0" smtClean="0">
                <a:latin typeface="Times"/>
                <a:cs typeface="Times"/>
              </a:rPr>
              <a:t>sotto-livelli </a:t>
            </a:r>
            <a:r>
              <a:rPr lang="it-IT" sz="1500" dirty="0">
                <a:latin typeface="Times"/>
                <a:cs typeface="Times"/>
              </a:rPr>
              <a:t>di cause ed effetti, un diagramma ad albero con </a:t>
            </a:r>
            <a:r>
              <a:rPr lang="it-IT" sz="1500" dirty="0" smtClean="0">
                <a:latin typeface="Times"/>
                <a:cs typeface="Times"/>
              </a:rPr>
              <a:t>riquadri </a:t>
            </a:r>
            <a:r>
              <a:rPr lang="it-IT" sz="1500" dirty="0" smtClean="0">
                <a:latin typeface="Times"/>
                <a:cs typeface="Times"/>
              </a:rPr>
              <a:t>può essere </a:t>
            </a:r>
            <a:r>
              <a:rPr lang="it-IT" sz="1500" dirty="0">
                <a:latin typeface="Times"/>
                <a:cs typeface="Times"/>
              </a:rPr>
              <a:t>utile. Il diagramma </a:t>
            </a:r>
            <a:r>
              <a:rPr lang="it-IT" sz="1500" dirty="0" smtClean="0">
                <a:latin typeface="Times"/>
                <a:cs typeface="Times"/>
              </a:rPr>
              <a:t>a riquadri mostrato in basso è </a:t>
            </a:r>
            <a:r>
              <a:rPr lang="it-IT" sz="1500" dirty="0">
                <a:latin typeface="Times"/>
                <a:cs typeface="Times"/>
              </a:rPr>
              <a:t>solo un esempio. Le possibili forme di diagrammi ad albero sono infinite a seconda </a:t>
            </a:r>
            <a:r>
              <a:rPr lang="it-IT" sz="1500" dirty="0" smtClean="0">
                <a:latin typeface="Times"/>
                <a:cs typeface="Times"/>
              </a:rPr>
              <a:t>dei </a:t>
            </a:r>
            <a:r>
              <a:rPr lang="it-IT" sz="1500" dirty="0">
                <a:latin typeface="Times"/>
                <a:cs typeface="Times"/>
              </a:rPr>
              <a:t>sotto-livelli e </a:t>
            </a:r>
            <a:r>
              <a:rPr lang="it-IT" sz="1500" dirty="0" smtClean="0">
                <a:latin typeface="Times"/>
                <a:cs typeface="Times"/>
              </a:rPr>
              <a:t>relazioni </a:t>
            </a:r>
            <a:r>
              <a:rPr lang="it-IT" sz="1500" dirty="0">
                <a:latin typeface="Times"/>
                <a:cs typeface="Times"/>
              </a:rPr>
              <a:t>tra fattori </a:t>
            </a:r>
            <a:r>
              <a:rPr lang="it-IT" sz="1500" dirty="0" smtClean="0">
                <a:latin typeface="Times"/>
                <a:cs typeface="Times"/>
              </a:rPr>
              <a:t>che riguardano cause </a:t>
            </a:r>
            <a:r>
              <a:rPr lang="it-IT" sz="1500" dirty="0">
                <a:latin typeface="Times"/>
                <a:cs typeface="Times"/>
              </a:rPr>
              <a:t>ed effetti</a:t>
            </a:r>
            <a:r>
              <a:rPr lang="it-IT" sz="1500" dirty="0" smtClean="0">
                <a:latin typeface="Times"/>
                <a:cs typeface="Times"/>
              </a:rPr>
              <a:t>. </a:t>
            </a:r>
            <a:endParaRPr lang="en-GB" sz="1500" dirty="0" smtClean="0">
              <a:latin typeface="Times"/>
              <a:cs typeface="Times"/>
            </a:endParaRPr>
          </a:p>
        </p:txBody>
      </p:sp>
      <p:grpSp>
        <p:nvGrpSpPr>
          <p:cNvPr id="2" name="Gruppo 16"/>
          <p:cNvGrpSpPr/>
          <p:nvPr/>
        </p:nvGrpSpPr>
        <p:grpSpPr>
          <a:xfrm>
            <a:off x="457200" y="3200400"/>
            <a:ext cx="4267199" cy="3261739"/>
            <a:chOff x="1447800" y="2971800"/>
            <a:chExt cx="4881563" cy="3572889"/>
          </a:xfrm>
        </p:grpSpPr>
        <p:pic>
          <p:nvPicPr>
            <p:cNvPr id="9" name="Immagine 8" descr="problem-tree-analysis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47800" y="2971800"/>
              <a:ext cx="4881563" cy="3572889"/>
            </a:xfrm>
            <a:prstGeom prst="rect">
              <a:avLst/>
            </a:prstGeom>
          </p:spPr>
        </p:pic>
        <p:sp>
          <p:nvSpPr>
            <p:cNvPr id="10" name="CasellaDiTesto 9"/>
            <p:cNvSpPr txBox="1"/>
            <p:nvPr/>
          </p:nvSpPr>
          <p:spPr>
            <a:xfrm>
              <a:off x="2057996" y="4724401"/>
              <a:ext cx="958879" cy="303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Problema</a:t>
              </a:r>
              <a:endParaRPr lang="en-GB" sz="12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2133598" y="3048001"/>
              <a:ext cx="883275" cy="3034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Effetti</a:t>
              </a:r>
              <a:endParaRPr lang="en-GB" sz="1200" dirty="0"/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1970826" y="6019800"/>
              <a:ext cx="809181" cy="3034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Cause</a:t>
              </a:r>
              <a:endParaRPr lang="en-GB" sz="1200" dirty="0"/>
            </a:p>
          </p:txBody>
        </p:sp>
      </p:grpSp>
      <p:pic>
        <p:nvPicPr>
          <p:cNvPr id="18" name="Immagine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76800" y="3352800"/>
            <a:ext cx="4038600" cy="2971800"/>
          </a:xfrm>
          <a:prstGeom prst="rect">
            <a:avLst/>
          </a:prstGeom>
        </p:spPr>
      </p:pic>
      <p:sp>
        <p:nvSpPr>
          <p:cNvPr id="22" name="Rettangolo 21"/>
          <p:cNvSpPr/>
          <p:nvPr/>
        </p:nvSpPr>
        <p:spPr>
          <a:xfrm>
            <a:off x="6372200" y="4648200"/>
            <a:ext cx="7906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pPr algn="ctr"/>
            <a:r>
              <a:rPr lang="en-GB" sz="1100" b="1" dirty="0" err="1" smtClean="0">
                <a:solidFill>
                  <a:srgbClr val="800000"/>
                </a:solidFill>
                <a:latin typeface="Times"/>
                <a:cs typeface="Times"/>
              </a:rPr>
              <a:t>Problema</a:t>
            </a:r>
            <a:endParaRPr lang="en-GB" sz="1100" dirty="0" smtClean="0"/>
          </a:p>
          <a:p>
            <a:pPr algn="ctr"/>
            <a:endParaRPr lang="en-GB" dirty="0"/>
          </a:p>
        </p:txBody>
      </p:sp>
      <p:sp>
        <p:nvSpPr>
          <p:cNvPr id="23" name="Rettangolo 22"/>
          <p:cNvSpPr/>
          <p:nvPr/>
        </p:nvSpPr>
        <p:spPr>
          <a:xfrm>
            <a:off x="4800600" y="4038600"/>
            <a:ext cx="6078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err="1" smtClean="0">
                <a:solidFill>
                  <a:srgbClr val="800000"/>
                </a:solidFill>
                <a:latin typeface="Times"/>
                <a:cs typeface="Times"/>
              </a:rPr>
              <a:t>Effetti</a:t>
            </a:r>
            <a:endParaRPr lang="en-GB" sz="1200" dirty="0"/>
          </a:p>
        </p:txBody>
      </p:sp>
      <p:sp>
        <p:nvSpPr>
          <p:cNvPr id="24" name="Rettangolo 23"/>
          <p:cNvSpPr/>
          <p:nvPr/>
        </p:nvSpPr>
        <p:spPr>
          <a:xfrm>
            <a:off x="4800600" y="5257800"/>
            <a:ext cx="5865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smtClean="0">
                <a:solidFill>
                  <a:srgbClr val="800000"/>
                </a:solidFill>
                <a:latin typeface="Times"/>
                <a:cs typeface="Times"/>
              </a:rPr>
              <a:t>Cause</a:t>
            </a:r>
            <a:endParaRPr lang="en-GB" sz="1200" dirty="0"/>
          </a:p>
        </p:txBody>
      </p:sp>
      <p:grpSp>
        <p:nvGrpSpPr>
          <p:cNvPr id="17" name="Gruppo 16"/>
          <p:cNvGrpSpPr/>
          <p:nvPr/>
        </p:nvGrpSpPr>
        <p:grpSpPr>
          <a:xfrm>
            <a:off x="457200" y="1447800"/>
            <a:ext cx="1371600" cy="1546847"/>
            <a:chOff x="3886200" y="2895599"/>
            <a:chExt cx="2773013" cy="2446884"/>
          </a:xfrm>
        </p:grpSpPr>
        <p:pic>
          <p:nvPicPr>
            <p:cNvPr id="19" name="Immagine 18" descr="images.jpe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86200" y="3124200"/>
              <a:ext cx="1587500" cy="1905000"/>
            </a:xfrm>
            <a:prstGeom prst="rect">
              <a:avLst/>
            </a:prstGeom>
          </p:spPr>
        </p:pic>
        <p:sp>
          <p:nvSpPr>
            <p:cNvPr id="20" name="CasellaDiTesto 19"/>
            <p:cNvSpPr txBox="1"/>
            <p:nvPr/>
          </p:nvSpPr>
          <p:spPr>
            <a:xfrm>
              <a:off x="4643057" y="4029778"/>
              <a:ext cx="2016156" cy="632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Nucleo</a:t>
              </a:r>
              <a:r>
                <a:rPr lang="en-GB" sz="10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 del </a:t>
              </a:r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Problema</a:t>
              </a:r>
              <a:endParaRPr lang="en-GB" sz="10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4343402" y="4952998"/>
              <a:ext cx="1237416" cy="389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Cause</a:t>
              </a:r>
            </a:p>
          </p:txBody>
        </p:sp>
        <p:sp>
          <p:nvSpPr>
            <p:cNvPr id="26" name="Rettangolo 25"/>
            <p:cNvSpPr/>
            <p:nvPr/>
          </p:nvSpPr>
          <p:spPr>
            <a:xfrm>
              <a:off x="4343402" y="2895599"/>
              <a:ext cx="1237416" cy="3894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Effetti</a:t>
              </a:r>
              <a:endParaRPr lang="en-GB" sz="10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asellaDiTesto 29"/>
          <p:cNvSpPr txBox="1"/>
          <p:nvPr/>
        </p:nvSpPr>
        <p:spPr>
          <a:xfrm>
            <a:off x="2743200" y="762000"/>
            <a:ext cx="5181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Due </a:t>
            </a:r>
            <a:r>
              <a:rPr lang="en-GB" sz="2100" b="1" dirty="0" err="1" smtClean="0">
                <a:solidFill>
                  <a:srgbClr val="800000"/>
                </a:solidFill>
                <a:latin typeface="Times"/>
                <a:cs typeface="Times"/>
              </a:rPr>
              <a:t>esempi</a:t>
            </a:r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 di Problem Tree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524000" y="1600200"/>
            <a:ext cx="28194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500" dirty="0">
                <a:latin typeface="Times"/>
                <a:cs typeface="Times"/>
              </a:rPr>
              <a:t>I due esempi di </a:t>
            </a:r>
            <a:r>
              <a:rPr lang="en-GB" sz="1500" b="1" dirty="0">
                <a:solidFill>
                  <a:srgbClr val="800000"/>
                </a:solidFill>
                <a:latin typeface="Times"/>
                <a:cs typeface="Times"/>
              </a:rPr>
              <a:t>problem </a:t>
            </a:r>
            <a:r>
              <a:rPr lang="en-GB" sz="1500" b="1" dirty="0" smtClean="0">
                <a:solidFill>
                  <a:srgbClr val="800000"/>
                </a:solidFill>
                <a:latin typeface="Times"/>
                <a:cs typeface="Times"/>
              </a:rPr>
              <a:t>tree 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>
                <a:latin typeface="Times"/>
                <a:cs typeface="Times"/>
              </a:rPr>
              <a:t>mostrano un formato MECE. Si noti che nell'esempio a </a:t>
            </a:r>
            <a:r>
              <a:rPr lang="it-IT" sz="1500" dirty="0" smtClean="0">
                <a:latin typeface="Times"/>
                <a:cs typeface="Times"/>
              </a:rPr>
              <a:t>sinistra (mancanza </a:t>
            </a:r>
            <a:r>
              <a:rPr lang="it-IT" sz="1500" dirty="0">
                <a:latin typeface="Times"/>
                <a:cs typeface="Times"/>
              </a:rPr>
              <a:t>di </a:t>
            </a:r>
            <a:r>
              <a:rPr lang="it-IT" sz="1500" dirty="0" smtClean="0">
                <a:latin typeface="Times"/>
                <a:cs typeface="Times"/>
              </a:rPr>
              <a:t>sufficiente acqua potabile) </a:t>
            </a:r>
            <a:r>
              <a:rPr lang="it-IT" sz="1500" dirty="0">
                <a:latin typeface="Times"/>
                <a:cs typeface="Times"/>
              </a:rPr>
              <a:t>ha una forma </a:t>
            </a:r>
            <a:r>
              <a:rPr lang="it-IT" sz="1500" dirty="0" smtClean="0">
                <a:latin typeface="Times"/>
                <a:cs typeface="Times"/>
              </a:rPr>
              <a:t>rovesciata, con le “cause” nella </a:t>
            </a:r>
            <a:r>
              <a:rPr lang="it-IT" sz="1500" dirty="0">
                <a:latin typeface="Times"/>
                <a:cs typeface="Times"/>
              </a:rPr>
              <a:t>parte superiore del </a:t>
            </a:r>
            <a:r>
              <a:rPr lang="it-IT" sz="1500" dirty="0" smtClean="0">
                <a:latin typeface="Times"/>
                <a:cs typeface="Times"/>
              </a:rPr>
              <a:t>diagramma.</a:t>
            </a:r>
            <a:r>
              <a:rPr lang="en-GB" sz="1500" dirty="0">
                <a:latin typeface="Times"/>
                <a:cs typeface="Times"/>
              </a:rPr>
              <a:t> </a:t>
            </a:r>
            <a:endParaRPr lang="en-GB" sz="1500" dirty="0" smtClean="0">
              <a:latin typeface="Times"/>
              <a:cs typeface="Times"/>
            </a:endParaRPr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1676400"/>
            <a:ext cx="4466685" cy="4343400"/>
          </a:xfrm>
          <a:prstGeom prst="rect">
            <a:avLst/>
          </a:prstGeom>
        </p:spPr>
      </p:pic>
      <p:sp>
        <p:nvSpPr>
          <p:cNvPr id="25" name="Rettangolo 24"/>
          <p:cNvSpPr/>
          <p:nvPr/>
        </p:nvSpPr>
        <p:spPr>
          <a:xfrm>
            <a:off x="4572000" y="6019800"/>
            <a:ext cx="4343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b="1" dirty="0" smtClean="0">
                <a:latin typeface="Times"/>
                <a:cs typeface="Times"/>
              </a:rPr>
              <a:t>Fonte </a:t>
            </a:r>
            <a:r>
              <a:rPr lang="it-IT" sz="1100" b="1" dirty="0" smtClean="0">
                <a:latin typeface="Times"/>
                <a:cs typeface="Times"/>
              </a:rPr>
              <a:t>http://www.odi.org.uk/</a:t>
            </a:r>
            <a:r>
              <a:rPr lang="it-IT" sz="1100" b="1" dirty="0" err="1" smtClean="0">
                <a:latin typeface="Times"/>
                <a:cs typeface="Times"/>
              </a:rPr>
              <a:t>sites</a:t>
            </a:r>
            <a:r>
              <a:rPr lang="it-IT" sz="1100" b="1" dirty="0" smtClean="0">
                <a:latin typeface="Times"/>
                <a:cs typeface="Times"/>
              </a:rPr>
              <a:t>/</a:t>
            </a:r>
            <a:r>
              <a:rPr lang="it-IT" sz="1100" b="1" dirty="0" err="1" smtClean="0">
                <a:latin typeface="Times"/>
                <a:cs typeface="Times"/>
              </a:rPr>
              <a:t>odi.org.uk</a:t>
            </a:r>
            <a:r>
              <a:rPr lang="it-IT" sz="1100" b="1" dirty="0" smtClean="0">
                <a:latin typeface="Times"/>
                <a:cs typeface="Times"/>
              </a:rPr>
              <a:t>/</a:t>
            </a:r>
            <a:r>
              <a:rPr lang="it-IT" sz="1100" b="1" dirty="0" err="1" smtClean="0">
                <a:latin typeface="Times"/>
                <a:cs typeface="Times"/>
              </a:rPr>
              <a:t>files</a:t>
            </a:r>
            <a:r>
              <a:rPr lang="it-IT" sz="1100" b="1" dirty="0" smtClean="0">
                <a:latin typeface="Times"/>
                <a:cs typeface="Times"/>
              </a:rPr>
              <a:t>/</a:t>
            </a:r>
            <a:r>
              <a:rPr lang="it-IT" sz="1100" b="1" dirty="0" err="1" smtClean="0">
                <a:latin typeface="Times"/>
                <a:cs typeface="Times"/>
              </a:rPr>
              <a:t>odi-assets</a:t>
            </a:r>
            <a:r>
              <a:rPr lang="it-IT" sz="1100" b="1" dirty="0" smtClean="0">
                <a:latin typeface="Times"/>
                <a:cs typeface="Times"/>
              </a:rPr>
              <a:t>/</a:t>
            </a:r>
            <a:r>
              <a:rPr lang="it-IT" sz="1100" b="1" dirty="0" err="1" smtClean="0">
                <a:latin typeface="Times"/>
                <a:cs typeface="Times"/>
              </a:rPr>
              <a:t>publications-opinion-files</a:t>
            </a:r>
            <a:r>
              <a:rPr lang="it-IT" sz="1100" b="1" dirty="0" smtClean="0">
                <a:latin typeface="Times"/>
                <a:cs typeface="Times"/>
              </a:rPr>
              <a:t>/6461.pdf</a:t>
            </a:r>
            <a:endParaRPr lang="en-GB" sz="1100" b="1" dirty="0">
              <a:latin typeface="Times"/>
              <a:cs typeface="Time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33400" y="6248400"/>
            <a:ext cx="3581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b="1" dirty="0" smtClean="0">
                <a:latin typeface="Times"/>
                <a:cs typeface="Times"/>
              </a:rPr>
              <a:t>Fonte http</a:t>
            </a:r>
            <a:r>
              <a:rPr lang="it-IT" sz="1100" b="1" dirty="0" smtClean="0">
                <a:latin typeface="Times"/>
                <a:cs typeface="Times"/>
              </a:rPr>
              <a:t>://web.mit.edu/urbanupgrading/upgrading/issues-tools/tools/problem-tree.html</a:t>
            </a:r>
          </a:p>
        </p:txBody>
      </p:sp>
      <p:pic>
        <p:nvPicPr>
          <p:cNvPr id="12" name="Immagine 11" descr="problem-tre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3429000"/>
            <a:ext cx="3514650" cy="2667000"/>
          </a:xfrm>
          <a:prstGeom prst="rect">
            <a:avLst/>
          </a:prstGeom>
        </p:spPr>
      </p:pic>
      <p:sp>
        <p:nvSpPr>
          <p:cNvPr id="15" name="Rettangolo 14"/>
          <p:cNvSpPr/>
          <p:nvPr/>
        </p:nvSpPr>
        <p:spPr>
          <a:xfrm>
            <a:off x="533400" y="3276600"/>
            <a:ext cx="3657600" cy="29718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uppo 20"/>
          <p:cNvGrpSpPr/>
          <p:nvPr/>
        </p:nvGrpSpPr>
        <p:grpSpPr>
          <a:xfrm>
            <a:off x="320080" y="1447800"/>
            <a:ext cx="1371600" cy="1546847"/>
            <a:chOff x="3886200" y="2895599"/>
            <a:chExt cx="2773013" cy="2446884"/>
          </a:xfrm>
        </p:grpSpPr>
        <p:pic>
          <p:nvPicPr>
            <p:cNvPr id="24" name="Immagine 23" descr="images.jpe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86200" y="3124200"/>
              <a:ext cx="1587500" cy="1905000"/>
            </a:xfrm>
            <a:prstGeom prst="rect">
              <a:avLst/>
            </a:prstGeom>
          </p:spPr>
        </p:pic>
        <p:sp>
          <p:nvSpPr>
            <p:cNvPr id="26" name="CasellaDiTesto 25"/>
            <p:cNvSpPr txBox="1"/>
            <p:nvPr/>
          </p:nvSpPr>
          <p:spPr>
            <a:xfrm>
              <a:off x="4643057" y="4029778"/>
              <a:ext cx="2016156" cy="632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Nucleo</a:t>
              </a:r>
              <a:r>
                <a:rPr lang="en-GB" sz="10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 del </a:t>
              </a:r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Problema</a:t>
              </a:r>
              <a:endParaRPr lang="en-GB" sz="10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  <p:sp>
          <p:nvSpPr>
            <p:cNvPr id="27" name="CasellaDiTesto 26"/>
            <p:cNvSpPr txBox="1"/>
            <p:nvPr/>
          </p:nvSpPr>
          <p:spPr>
            <a:xfrm>
              <a:off x="4343402" y="4952998"/>
              <a:ext cx="1237416" cy="389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Cause</a:t>
              </a:r>
            </a:p>
          </p:txBody>
        </p:sp>
        <p:sp>
          <p:nvSpPr>
            <p:cNvPr id="28" name="Rettangolo 27"/>
            <p:cNvSpPr/>
            <p:nvPr/>
          </p:nvSpPr>
          <p:spPr>
            <a:xfrm>
              <a:off x="4343402" y="2895599"/>
              <a:ext cx="1237416" cy="3894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Effetti</a:t>
              </a:r>
              <a:endParaRPr lang="en-GB" sz="10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</p:grpSp>
      <p:sp>
        <p:nvSpPr>
          <p:cNvPr id="29" name="Rettangolo arrotondato 28"/>
          <p:cNvSpPr/>
          <p:nvPr/>
        </p:nvSpPr>
        <p:spPr>
          <a:xfrm>
            <a:off x="1524000" y="6858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 err="1" smtClean="0">
                <a:latin typeface="Times"/>
                <a:cs typeface="Times"/>
              </a:rPr>
              <a:t>Definizione</a:t>
            </a:r>
            <a:r>
              <a:rPr lang="en-GB" sz="1100" b="1" dirty="0" smtClean="0">
                <a:latin typeface="Times"/>
                <a:cs typeface="Times"/>
              </a:rPr>
              <a:t> </a:t>
            </a:r>
            <a:r>
              <a:rPr lang="en-GB" sz="1100" b="1" dirty="0" err="1" smtClean="0">
                <a:latin typeface="Times"/>
                <a:cs typeface="Times"/>
              </a:rPr>
              <a:t>della</a:t>
            </a:r>
            <a:r>
              <a:rPr lang="en-GB" sz="1100" b="1" dirty="0" smtClean="0">
                <a:latin typeface="Times"/>
                <a:cs typeface="Times"/>
              </a:rPr>
              <a:t> Root  Cause </a:t>
            </a:r>
            <a:r>
              <a:rPr lang="en-GB" sz="1100" b="1" dirty="0" smtClean="0">
                <a:latin typeface="Times"/>
                <a:cs typeface="Times"/>
              </a:rPr>
              <a:t>del </a:t>
            </a:r>
            <a:r>
              <a:rPr lang="en-GB" sz="1100" b="1" dirty="0" err="1" smtClean="0">
                <a:latin typeface="Times"/>
                <a:cs typeface="Times"/>
              </a:rPr>
              <a:t>Problema</a:t>
            </a:r>
            <a:endParaRPr lang="en-GB" sz="1100" b="1" dirty="0">
              <a:latin typeface="Times"/>
              <a:cs typeface="Times"/>
            </a:endParaRPr>
          </a:p>
        </p:txBody>
      </p:sp>
      <p:sp>
        <p:nvSpPr>
          <p:cNvPr id="18" name="Ovale 17"/>
          <p:cNvSpPr/>
          <p:nvPr/>
        </p:nvSpPr>
        <p:spPr>
          <a:xfrm>
            <a:off x="1295400" y="5334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Times"/>
                <a:cs typeface="Times"/>
              </a:rPr>
              <a:t>3</a:t>
            </a:r>
            <a:endParaRPr lang="en-GB" sz="1200" b="1" dirty="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asellaDiTesto 29"/>
          <p:cNvSpPr txBox="1"/>
          <p:nvPr/>
        </p:nvSpPr>
        <p:spPr>
          <a:xfrm>
            <a:off x="2819400" y="762000"/>
            <a:ext cx="5181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dirty="0" err="1" smtClean="0">
                <a:solidFill>
                  <a:srgbClr val="800000"/>
                </a:solidFill>
                <a:latin typeface="Times"/>
                <a:cs typeface="Times"/>
              </a:rPr>
              <a:t>Esempio</a:t>
            </a:r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 di Problem Tree - </a:t>
            </a:r>
            <a:r>
              <a:rPr lang="en-GB" sz="2100" b="1" dirty="0" err="1" smtClean="0">
                <a:solidFill>
                  <a:srgbClr val="800000"/>
                </a:solidFill>
                <a:latin typeface="Times"/>
                <a:cs typeface="Times"/>
              </a:rPr>
              <a:t>Malnutrizione</a:t>
            </a:r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457200" y="3200400"/>
            <a:ext cx="2057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dirty="0" smtClean="0">
                <a:latin typeface="Times"/>
                <a:cs typeface="Times"/>
              </a:rPr>
              <a:t>Applicazione </a:t>
            </a:r>
            <a:r>
              <a:rPr lang="it-IT" sz="1500" dirty="0" smtClean="0">
                <a:latin typeface="Times"/>
                <a:cs typeface="Times"/>
              </a:rPr>
              <a:t>del </a:t>
            </a:r>
            <a:r>
              <a:rPr lang="it-IT" sz="1500" dirty="0" err="1" smtClean="0">
                <a:latin typeface="Times"/>
                <a:cs typeface="Times"/>
              </a:rPr>
              <a:t>problem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 err="1" smtClean="0">
                <a:latin typeface="Times"/>
                <a:cs typeface="Times"/>
              </a:rPr>
              <a:t>tree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>
                <a:latin typeface="Times"/>
                <a:cs typeface="Times"/>
              </a:rPr>
              <a:t>al problema della 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malnutrizione </a:t>
            </a:r>
            <a:r>
              <a:rPr lang="it-IT" sz="1500" dirty="0" smtClean="0">
                <a:latin typeface="Times"/>
                <a:cs typeface="Times"/>
              </a:rPr>
              <a:t>(nucleo o </a:t>
            </a:r>
            <a:r>
              <a:rPr lang="it-IT" sz="1500" dirty="0">
                <a:latin typeface="Times"/>
                <a:cs typeface="Times"/>
              </a:rPr>
              <a:t>problema focale). Nella parte superiore </a:t>
            </a:r>
            <a:r>
              <a:rPr lang="it-IT" sz="1500" dirty="0" smtClean="0">
                <a:latin typeface="Times"/>
                <a:cs typeface="Times"/>
              </a:rPr>
              <a:t>ci sono </a:t>
            </a:r>
            <a:r>
              <a:rPr lang="it-IT" sz="1500" dirty="0">
                <a:latin typeface="Times"/>
                <a:cs typeface="Times"/>
              </a:rPr>
              <a:t>i vari sotto-livelli di 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effetti</a:t>
            </a:r>
            <a:r>
              <a:rPr lang="it-IT" sz="1500" dirty="0">
                <a:latin typeface="Times"/>
                <a:cs typeface="Times"/>
              </a:rPr>
              <a:t> della malnutrizione, in fondo i vari sotto-livelli di 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cause</a:t>
            </a:r>
            <a:r>
              <a:rPr lang="it-IT" sz="1500" dirty="0">
                <a:latin typeface="Times"/>
                <a:cs typeface="Times"/>
              </a:rPr>
              <a:t>. G</a:t>
            </a:r>
            <a:r>
              <a:rPr lang="it-IT" sz="1500" dirty="0" smtClean="0">
                <a:latin typeface="Times"/>
                <a:cs typeface="Times"/>
              </a:rPr>
              <a:t>ruppi diversi di </a:t>
            </a:r>
            <a:r>
              <a:rPr lang="it-IT" sz="1500" dirty="0">
                <a:latin typeface="Times"/>
                <a:cs typeface="Times"/>
              </a:rPr>
              <a:t>risolutori di problemi possono produrre </a:t>
            </a:r>
            <a:r>
              <a:rPr lang="it-IT" sz="1500" dirty="0" smtClean="0">
                <a:latin typeface="Times"/>
                <a:cs typeface="Times"/>
              </a:rPr>
              <a:t>alberi diversi.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endParaRPr lang="en-GB" sz="1500" dirty="0" smtClean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819400" y="6172200"/>
            <a:ext cx="5562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 smtClean="0">
                <a:latin typeface="Times"/>
                <a:cs typeface="Times"/>
              </a:rPr>
              <a:t>Fonte http://</a:t>
            </a:r>
            <a:r>
              <a:rPr lang="it-IT" sz="1200" b="1" dirty="0" err="1" smtClean="0">
                <a:latin typeface="Times"/>
                <a:cs typeface="Times"/>
              </a:rPr>
              <a:t>motherchildnutrition.org</a:t>
            </a:r>
            <a:r>
              <a:rPr lang="it-IT" sz="1200" b="1" dirty="0" smtClean="0">
                <a:latin typeface="Times"/>
                <a:cs typeface="Times"/>
              </a:rPr>
              <a:t>/info/</a:t>
            </a:r>
            <a:r>
              <a:rPr lang="it-IT" sz="1200" b="1" dirty="0" err="1" smtClean="0">
                <a:latin typeface="Times"/>
                <a:cs typeface="Times"/>
              </a:rPr>
              <a:t>malnutrition-problem-tree.html</a:t>
            </a:r>
            <a:endParaRPr lang="en-GB" sz="1200" b="1" dirty="0">
              <a:latin typeface="Times"/>
              <a:cs typeface="Times"/>
            </a:endParaRPr>
          </a:p>
        </p:txBody>
      </p:sp>
      <p:pic>
        <p:nvPicPr>
          <p:cNvPr id="11" name="Immagine 10" descr="malnutrition-problem-tre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66999" y="1371600"/>
            <a:ext cx="6115109" cy="4889079"/>
          </a:xfrm>
          <a:prstGeom prst="rect">
            <a:avLst/>
          </a:prstGeom>
        </p:spPr>
      </p:pic>
      <p:grpSp>
        <p:nvGrpSpPr>
          <p:cNvPr id="19" name="Gruppo 18"/>
          <p:cNvGrpSpPr/>
          <p:nvPr/>
        </p:nvGrpSpPr>
        <p:grpSpPr>
          <a:xfrm>
            <a:off x="457200" y="1447800"/>
            <a:ext cx="1371600" cy="1546847"/>
            <a:chOff x="3886200" y="2895599"/>
            <a:chExt cx="2773013" cy="2446884"/>
          </a:xfrm>
        </p:grpSpPr>
        <p:pic>
          <p:nvPicPr>
            <p:cNvPr id="20" name="Immagine 19" descr="images.jpe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86200" y="3124200"/>
              <a:ext cx="1587500" cy="1905000"/>
            </a:xfrm>
            <a:prstGeom prst="rect">
              <a:avLst/>
            </a:prstGeom>
          </p:spPr>
        </p:pic>
        <p:sp>
          <p:nvSpPr>
            <p:cNvPr id="21" name="CasellaDiTesto 20"/>
            <p:cNvSpPr txBox="1"/>
            <p:nvPr/>
          </p:nvSpPr>
          <p:spPr>
            <a:xfrm>
              <a:off x="4643057" y="4029778"/>
              <a:ext cx="2016156" cy="632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Nucleo</a:t>
              </a:r>
              <a:r>
                <a:rPr lang="en-GB" sz="10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 del </a:t>
              </a:r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Problema</a:t>
              </a:r>
              <a:endParaRPr lang="en-GB" sz="10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4343402" y="4952998"/>
              <a:ext cx="1237416" cy="389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Cause</a:t>
              </a:r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343402" y="2895599"/>
              <a:ext cx="1237416" cy="3894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Effetti</a:t>
              </a:r>
              <a:endParaRPr lang="en-GB" sz="10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</p:grpSp>
      <p:sp>
        <p:nvSpPr>
          <p:cNvPr id="25" name="Rettangolo arrotondato 24"/>
          <p:cNvSpPr/>
          <p:nvPr/>
        </p:nvSpPr>
        <p:spPr>
          <a:xfrm>
            <a:off x="1524000" y="6858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 err="1" smtClean="0">
                <a:latin typeface="Times"/>
                <a:cs typeface="Times"/>
              </a:rPr>
              <a:t>Definizione</a:t>
            </a:r>
            <a:r>
              <a:rPr lang="en-GB" sz="1100" b="1" dirty="0" smtClean="0">
                <a:latin typeface="Times"/>
                <a:cs typeface="Times"/>
              </a:rPr>
              <a:t> </a:t>
            </a:r>
            <a:r>
              <a:rPr lang="en-GB" sz="1100" b="1" dirty="0" err="1" smtClean="0">
                <a:latin typeface="Times"/>
                <a:cs typeface="Times"/>
              </a:rPr>
              <a:t>della</a:t>
            </a:r>
            <a:r>
              <a:rPr lang="en-GB" sz="1100" b="1" dirty="0" smtClean="0">
                <a:latin typeface="Times"/>
                <a:cs typeface="Times"/>
              </a:rPr>
              <a:t> Root  Cause </a:t>
            </a:r>
            <a:r>
              <a:rPr lang="en-GB" sz="1100" b="1" dirty="0" smtClean="0">
                <a:latin typeface="Times"/>
                <a:cs typeface="Times"/>
              </a:rPr>
              <a:t>del </a:t>
            </a:r>
            <a:r>
              <a:rPr lang="en-GB" sz="1100" b="1" dirty="0" err="1" smtClean="0">
                <a:latin typeface="Times"/>
                <a:cs typeface="Times"/>
              </a:rPr>
              <a:t>Problema</a:t>
            </a:r>
            <a:endParaRPr lang="en-GB" sz="1100" b="1" dirty="0">
              <a:latin typeface="Times"/>
              <a:cs typeface="Times"/>
            </a:endParaRPr>
          </a:p>
        </p:txBody>
      </p:sp>
      <p:sp>
        <p:nvSpPr>
          <p:cNvPr id="26" name="Ovale 25"/>
          <p:cNvSpPr/>
          <p:nvPr/>
        </p:nvSpPr>
        <p:spPr>
          <a:xfrm>
            <a:off x="1295400" y="4572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Times"/>
                <a:cs typeface="Times"/>
              </a:rPr>
              <a:t>3</a:t>
            </a:r>
            <a:endParaRPr lang="en-GB" sz="1200" b="1" dirty="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asellaDiTesto 29"/>
          <p:cNvSpPr txBox="1"/>
          <p:nvPr/>
        </p:nvSpPr>
        <p:spPr>
          <a:xfrm>
            <a:off x="2743200" y="762000"/>
            <a:ext cx="5943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dirty="0" err="1" smtClean="0">
                <a:solidFill>
                  <a:srgbClr val="800000"/>
                </a:solidFill>
                <a:latin typeface="Times"/>
                <a:cs typeface="Times"/>
              </a:rPr>
              <a:t>Dal</a:t>
            </a:r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 Problem </a:t>
            </a:r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Tree </a:t>
            </a:r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al Solution </a:t>
            </a:r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Tree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752600" y="1600200"/>
            <a:ext cx="701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500" dirty="0">
                <a:latin typeface="Times"/>
                <a:cs typeface="Times"/>
              </a:rPr>
              <a:t>Una volta che </a:t>
            </a:r>
            <a:r>
              <a:rPr lang="it-IT" sz="1500" dirty="0" smtClean="0">
                <a:latin typeface="Times"/>
                <a:cs typeface="Times"/>
              </a:rPr>
              <a:t>il </a:t>
            </a:r>
            <a:r>
              <a:rPr lang="en-GB" sz="1500" b="1" dirty="0" smtClean="0">
                <a:solidFill>
                  <a:srgbClr val="800000"/>
                </a:solidFill>
                <a:latin typeface="Times"/>
                <a:cs typeface="Times"/>
              </a:rPr>
              <a:t>Problem </a:t>
            </a:r>
            <a:r>
              <a:rPr lang="en-GB" sz="1500" b="1" dirty="0">
                <a:solidFill>
                  <a:srgbClr val="800000"/>
                </a:solidFill>
                <a:latin typeface="Times"/>
                <a:cs typeface="Times"/>
              </a:rPr>
              <a:t>Tree </a:t>
            </a:r>
            <a:r>
              <a:rPr lang="it-IT" sz="1500" dirty="0" smtClean="0">
                <a:latin typeface="Times"/>
                <a:cs typeface="Times"/>
              </a:rPr>
              <a:t>è completato, sviluppare </a:t>
            </a:r>
            <a:r>
              <a:rPr lang="it-IT" sz="1500" dirty="0">
                <a:latin typeface="Times"/>
                <a:cs typeface="Times"/>
              </a:rPr>
              <a:t>un </a:t>
            </a:r>
            <a:r>
              <a:rPr lang="en-GB" sz="1500" b="1" dirty="0">
                <a:solidFill>
                  <a:srgbClr val="800000"/>
                </a:solidFill>
                <a:latin typeface="Times"/>
                <a:cs typeface="Times"/>
              </a:rPr>
              <a:t>Solution </a:t>
            </a:r>
            <a:r>
              <a:rPr lang="en-GB" sz="1500" b="1" dirty="0" smtClean="0">
                <a:solidFill>
                  <a:srgbClr val="800000"/>
                </a:solidFill>
                <a:latin typeface="Times"/>
                <a:cs typeface="Times"/>
              </a:rPr>
              <a:t>Tree </a:t>
            </a:r>
            <a:r>
              <a:rPr lang="en-GB" sz="1500" dirty="0">
                <a:latin typeface="Times"/>
                <a:cs typeface="Times"/>
              </a:rPr>
              <a:t>(</a:t>
            </a:r>
            <a:r>
              <a:rPr lang="it-IT" sz="1500" dirty="0" smtClean="0">
                <a:latin typeface="Times"/>
                <a:cs typeface="Times"/>
              </a:rPr>
              <a:t>albero della soluzione) </a:t>
            </a:r>
            <a:r>
              <a:rPr lang="it-IT" sz="1500" dirty="0">
                <a:latin typeface="Times"/>
                <a:cs typeface="Times"/>
              </a:rPr>
              <a:t>è un </a:t>
            </a:r>
            <a:r>
              <a:rPr lang="it-IT" sz="1500" dirty="0" smtClean="0">
                <a:latin typeface="Times"/>
                <a:cs typeface="Times"/>
              </a:rPr>
              <a:t>passaggio </a:t>
            </a:r>
            <a:r>
              <a:rPr lang="it-IT" sz="1500" dirty="0" smtClean="0">
                <a:latin typeface="Times"/>
                <a:cs typeface="Times"/>
              </a:rPr>
              <a:t>semplice. </a:t>
            </a:r>
            <a:r>
              <a:rPr lang="it-IT" sz="1500" dirty="0">
                <a:latin typeface="Times"/>
                <a:cs typeface="Times"/>
              </a:rPr>
              <a:t>Basta invertire le cause e gli effetti negativi </a:t>
            </a:r>
            <a:r>
              <a:rPr lang="it-IT" sz="1500" dirty="0" smtClean="0">
                <a:latin typeface="Times"/>
                <a:cs typeface="Times"/>
              </a:rPr>
              <a:t>nel </a:t>
            </a:r>
            <a:r>
              <a:rPr lang="it-IT" sz="1500" dirty="0" err="1" smtClean="0">
                <a:latin typeface="Times"/>
                <a:cs typeface="Times"/>
              </a:rPr>
              <a:t>problem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 err="1" smtClean="0">
                <a:latin typeface="Times"/>
                <a:cs typeface="Times"/>
              </a:rPr>
              <a:t>tree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>
                <a:latin typeface="Times"/>
                <a:cs typeface="Times"/>
              </a:rPr>
              <a:t>in obiettivi che rappresentano la soluzione al problema - il risultato è un </a:t>
            </a:r>
            <a:r>
              <a:rPr lang="it-IT" sz="1500" dirty="0" err="1" smtClean="0">
                <a:latin typeface="Times"/>
                <a:cs typeface="Times"/>
              </a:rPr>
              <a:t>solution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 err="1" smtClean="0">
                <a:latin typeface="Times"/>
                <a:cs typeface="Times"/>
              </a:rPr>
              <a:t>tree</a:t>
            </a:r>
            <a:r>
              <a:rPr lang="it-IT" sz="1500" dirty="0" smtClean="0">
                <a:latin typeface="Times"/>
                <a:cs typeface="Times"/>
              </a:rPr>
              <a:t>. Di seguito</a:t>
            </a:r>
            <a:r>
              <a:rPr lang="it-IT" sz="1500" dirty="0">
                <a:latin typeface="Times"/>
                <a:cs typeface="Times"/>
              </a:rPr>
              <a:t>, la presentazione </a:t>
            </a:r>
            <a:r>
              <a:rPr lang="it-IT" sz="1500" dirty="0" err="1">
                <a:latin typeface="Times"/>
                <a:cs typeface="Times"/>
              </a:rPr>
              <a:t>powerpoint</a:t>
            </a:r>
            <a:r>
              <a:rPr lang="it-IT" sz="1500" dirty="0">
                <a:latin typeface="Times"/>
                <a:cs typeface="Times"/>
              </a:rPr>
              <a:t> </a:t>
            </a:r>
            <a:r>
              <a:rPr lang="it-IT" sz="1500" dirty="0" smtClean="0">
                <a:latin typeface="Times"/>
                <a:cs typeface="Times"/>
              </a:rPr>
              <a:t>“</a:t>
            </a:r>
            <a:r>
              <a:rPr lang="it-IT" sz="1500" dirty="0" smtClean="0">
                <a:latin typeface="Times"/>
                <a:cs typeface="Times"/>
              </a:rPr>
              <a:t>Sviluppo </a:t>
            </a:r>
            <a:r>
              <a:rPr lang="it-IT" sz="1500" dirty="0" smtClean="0">
                <a:latin typeface="Times"/>
                <a:cs typeface="Times"/>
              </a:rPr>
              <a:t>di </a:t>
            </a:r>
            <a:r>
              <a:rPr lang="it-IT" sz="1500" dirty="0" err="1" smtClean="0">
                <a:latin typeface="Times"/>
                <a:cs typeface="Times"/>
              </a:rPr>
              <a:t>problem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>
                <a:latin typeface="Times"/>
                <a:cs typeface="Times"/>
              </a:rPr>
              <a:t>e </a:t>
            </a:r>
            <a:r>
              <a:rPr lang="it-IT" sz="1500" dirty="0" err="1" smtClean="0">
                <a:latin typeface="Times"/>
                <a:cs typeface="Times"/>
              </a:rPr>
              <a:t>solution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 err="1" smtClean="0">
                <a:latin typeface="Times"/>
                <a:cs typeface="Times"/>
              </a:rPr>
              <a:t>Trees</a:t>
            </a:r>
            <a:r>
              <a:rPr lang="it-IT" sz="1500" dirty="0" smtClean="0">
                <a:latin typeface="Times"/>
                <a:cs typeface="Times"/>
              </a:rPr>
              <a:t>” </a:t>
            </a:r>
            <a:r>
              <a:rPr lang="it-IT" sz="1500" dirty="0">
                <a:latin typeface="Times"/>
                <a:cs typeface="Times"/>
              </a:rPr>
              <a:t>e il video </a:t>
            </a:r>
            <a:r>
              <a:rPr lang="it-IT" sz="1500" dirty="0" smtClean="0">
                <a:latin typeface="Times"/>
                <a:cs typeface="Times"/>
              </a:rPr>
              <a:t>“</a:t>
            </a:r>
            <a:r>
              <a:rPr lang="it-IT" sz="1500" dirty="0" err="1" smtClean="0">
                <a:latin typeface="Times"/>
                <a:cs typeface="Times"/>
              </a:rPr>
              <a:t>Problem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 err="1" smtClean="0">
                <a:latin typeface="Times"/>
                <a:cs typeface="Times"/>
              </a:rPr>
              <a:t>Tree</a:t>
            </a:r>
            <a:r>
              <a:rPr lang="it-IT" sz="1500" dirty="0" smtClean="0">
                <a:latin typeface="Times"/>
                <a:cs typeface="Times"/>
              </a:rPr>
              <a:t> and </a:t>
            </a:r>
            <a:r>
              <a:rPr lang="it-IT" sz="1500" dirty="0" err="1">
                <a:latin typeface="Times"/>
                <a:cs typeface="Times"/>
              </a:rPr>
              <a:t>S</a:t>
            </a:r>
            <a:r>
              <a:rPr lang="it-IT" sz="1500" dirty="0" err="1" smtClean="0">
                <a:latin typeface="Times"/>
                <a:cs typeface="Times"/>
              </a:rPr>
              <a:t>olution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 err="1" smtClean="0">
                <a:latin typeface="Times"/>
                <a:cs typeface="Times"/>
              </a:rPr>
              <a:t>Tree</a:t>
            </a:r>
            <a:r>
              <a:rPr lang="it-IT" sz="1500" dirty="0" smtClean="0">
                <a:latin typeface="Times"/>
                <a:cs typeface="Times"/>
              </a:rPr>
              <a:t>”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 smtClean="0">
                <a:latin typeface="Times"/>
                <a:cs typeface="Times"/>
              </a:rPr>
              <a:t>che mostra come </a:t>
            </a:r>
            <a:r>
              <a:rPr lang="it-IT" sz="1500" dirty="0">
                <a:latin typeface="Times"/>
                <a:cs typeface="Times"/>
              </a:rPr>
              <a:t>viene costruito un </a:t>
            </a:r>
            <a:r>
              <a:rPr lang="it-IT" sz="1500" dirty="0" err="1" smtClean="0">
                <a:latin typeface="Times"/>
                <a:cs typeface="Times"/>
              </a:rPr>
              <a:t>problem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 err="1" smtClean="0">
                <a:latin typeface="Times"/>
                <a:cs typeface="Times"/>
              </a:rPr>
              <a:t>tree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>
                <a:latin typeface="Times"/>
                <a:cs typeface="Times"/>
              </a:rPr>
              <a:t>e come </a:t>
            </a:r>
            <a:r>
              <a:rPr lang="it-IT" sz="1500" dirty="0" smtClean="0">
                <a:latin typeface="Times"/>
                <a:cs typeface="Times"/>
              </a:rPr>
              <a:t>si </a:t>
            </a:r>
            <a:r>
              <a:rPr lang="it-IT" sz="1500" dirty="0">
                <a:latin typeface="Times"/>
                <a:cs typeface="Times"/>
              </a:rPr>
              <a:t>trasforma in un </a:t>
            </a:r>
            <a:r>
              <a:rPr lang="it-IT" sz="1500" dirty="0" err="1" smtClean="0">
                <a:latin typeface="Times"/>
                <a:cs typeface="Times"/>
              </a:rPr>
              <a:t>solution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 err="1" smtClean="0">
                <a:latin typeface="Times"/>
                <a:cs typeface="Times"/>
              </a:rPr>
              <a:t>tree</a:t>
            </a:r>
            <a:r>
              <a:rPr lang="it-IT" sz="1500" dirty="0" smtClean="0">
                <a:latin typeface="Times"/>
                <a:cs typeface="Times"/>
              </a:rPr>
              <a:t>. </a:t>
            </a:r>
            <a:endParaRPr lang="en-GB" sz="1500" dirty="0" smtClean="0">
              <a:latin typeface="Times"/>
              <a:cs typeface="Times"/>
            </a:endParaRPr>
          </a:p>
        </p:txBody>
      </p:sp>
      <p:pic>
        <p:nvPicPr>
          <p:cNvPr id="26" name="Immagine 25" descr="Problem Tree Video (YMIS).tif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3657600"/>
            <a:ext cx="3008821" cy="1828800"/>
          </a:xfrm>
          <a:prstGeom prst="rect">
            <a:avLst/>
          </a:prstGeom>
        </p:spPr>
      </p:pic>
      <p:sp>
        <p:nvSpPr>
          <p:cNvPr id="27" name="Rettangolo 26"/>
          <p:cNvSpPr/>
          <p:nvPr/>
        </p:nvSpPr>
        <p:spPr>
          <a:xfrm>
            <a:off x="838200" y="3657600"/>
            <a:ext cx="3048000" cy="1828800"/>
          </a:xfrm>
          <a:prstGeom prst="rect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rgbClr val="FFDA4F"/>
                </a:solidFill>
                <a:latin typeface="Times"/>
                <a:cs typeface="Times"/>
              </a:rPr>
              <a:t>Developing Problem &amp; Solution Trees</a:t>
            </a:r>
            <a:endParaRPr lang="en-GB" sz="1200" b="1" dirty="0">
              <a:solidFill>
                <a:srgbClr val="FFDA4F"/>
              </a:solidFill>
              <a:latin typeface="Times"/>
              <a:cs typeface="Times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990600" y="5562600"/>
            <a:ext cx="2667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>
                <a:latin typeface="Times"/>
                <a:cs typeface="Times"/>
                <a:hlinkClick r:id="rId4"/>
              </a:rPr>
              <a:t> Powerpoint - Problem &amp; Solution Trees</a:t>
            </a:r>
            <a:endParaRPr lang="en-GB" sz="1200" dirty="0">
              <a:latin typeface="Times"/>
              <a:cs typeface="Times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5257800" y="5562600"/>
            <a:ext cx="29008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>
                <a:latin typeface="Times"/>
                <a:cs typeface="Times"/>
                <a:hlinkClick r:id="rId5"/>
              </a:rPr>
              <a:t>Video - Problem Tree and Solution Tree</a:t>
            </a:r>
            <a:endParaRPr lang="en-GB" sz="1200" dirty="0">
              <a:latin typeface="Times"/>
              <a:cs typeface="Times"/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457200" y="1447800"/>
            <a:ext cx="1371600" cy="1546847"/>
            <a:chOff x="3886200" y="2895599"/>
            <a:chExt cx="2773013" cy="2446884"/>
          </a:xfrm>
        </p:grpSpPr>
        <p:pic>
          <p:nvPicPr>
            <p:cNvPr id="20" name="Immagine 19" descr="images.jpe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86200" y="3124200"/>
              <a:ext cx="1587500" cy="1905000"/>
            </a:xfrm>
            <a:prstGeom prst="rect">
              <a:avLst/>
            </a:prstGeom>
          </p:spPr>
        </p:pic>
        <p:sp>
          <p:nvSpPr>
            <p:cNvPr id="21" name="CasellaDiTesto 20"/>
            <p:cNvSpPr txBox="1"/>
            <p:nvPr/>
          </p:nvSpPr>
          <p:spPr>
            <a:xfrm>
              <a:off x="4643057" y="4029778"/>
              <a:ext cx="2016156" cy="632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Nucleo</a:t>
              </a:r>
              <a:r>
                <a:rPr lang="en-GB" sz="10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 del </a:t>
              </a:r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Problema</a:t>
              </a:r>
              <a:endParaRPr lang="en-GB" sz="10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4343402" y="4952998"/>
              <a:ext cx="1237416" cy="389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Cause</a:t>
              </a:r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343402" y="2895599"/>
              <a:ext cx="1237416" cy="3894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Effetti</a:t>
              </a:r>
              <a:endParaRPr lang="en-GB" sz="10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</p:grpSp>
      <p:sp>
        <p:nvSpPr>
          <p:cNvPr id="24" name="Rettangolo arrotondato 23"/>
          <p:cNvSpPr/>
          <p:nvPr/>
        </p:nvSpPr>
        <p:spPr>
          <a:xfrm>
            <a:off x="1524000" y="6858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 err="1" smtClean="0">
                <a:latin typeface="Times"/>
                <a:cs typeface="Times"/>
              </a:rPr>
              <a:t>Definizione</a:t>
            </a:r>
            <a:r>
              <a:rPr lang="en-GB" sz="1100" b="1" dirty="0" smtClean="0">
                <a:latin typeface="Times"/>
                <a:cs typeface="Times"/>
              </a:rPr>
              <a:t> </a:t>
            </a:r>
            <a:r>
              <a:rPr lang="en-GB" sz="1100" b="1" dirty="0" err="1" smtClean="0">
                <a:latin typeface="Times"/>
                <a:cs typeface="Times"/>
              </a:rPr>
              <a:t>della</a:t>
            </a:r>
            <a:r>
              <a:rPr lang="en-GB" sz="1100" b="1" dirty="0" smtClean="0">
                <a:latin typeface="Times"/>
                <a:cs typeface="Times"/>
              </a:rPr>
              <a:t> Root  Cause </a:t>
            </a:r>
            <a:r>
              <a:rPr lang="en-GB" sz="1100" b="1" dirty="0" smtClean="0">
                <a:latin typeface="Times"/>
                <a:cs typeface="Times"/>
              </a:rPr>
              <a:t>del </a:t>
            </a:r>
            <a:r>
              <a:rPr lang="en-GB" sz="1100" b="1" dirty="0" err="1" smtClean="0">
                <a:latin typeface="Times"/>
                <a:cs typeface="Times"/>
              </a:rPr>
              <a:t>Problema</a:t>
            </a:r>
            <a:endParaRPr lang="en-GB" sz="1100" b="1" dirty="0">
              <a:latin typeface="Times"/>
              <a:cs typeface="Times"/>
            </a:endParaRPr>
          </a:p>
        </p:txBody>
      </p:sp>
      <p:sp>
        <p:nvSpPr>
          <p:cNvPr id="15" name="Ovale 14"/>
          <p:cNvSpPr/>
          <p:nvPr/>
        </p:nvSpPr>
        <p:spPr>
          <a:xfrm>
            <a:off x="1295400" y="5334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Times"/>
                <a:cs typeface="Times"/>
              </a:rPr>
              <a:t>3</a:t>
            </a:r>
            <a:endParaRPr lang="en-GB" sz="1200" b="1" dirty="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asellaDiTesto 29"/>
          <p:cNvSpPr txBox="1"/>
          <p:nvPr/>
        </p:nvSpPr>
        <p:spPr>
          <a:xfrm>
            <a:off x="2743200" y="762000"/>
            <a:ext cx="5943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Dal Problem Tree al Solution Tree - </a:t>
            </a:r>
            <a:r>
              <a:rPr lang="en-GB" sz="2100" b="1" dirty="0" err="1" smtClean="0">
                <a:solidFill>
                  <a:srgbClr val="800000"/>
                </a:solidFill>
                <a:latin typeface="Times"/>
                <a:cs typeface="Times"/>
              </a:rPr>
              <a:t>Esempio</a:t>
            </a:r>
            <a:endParaRPr lang="en-GB" sz="2100" b="1" dirty="0" smtClean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600200" y="1676400"/>
            <a:ext cx="7010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500" dirty="0">
                <a:latin typeface="Times"/>
                <a:cs typeface="Times"/>
              </a:rPr>
              <a:t>L'esempio </a:t>
            </a:r>
            <a:r>
              <a:rPr lang="it-IT" sz="1500" dirty="0" smtClean="0">
                <a:latin typeface="Times"/>
                <a:cs typeface="Times"/>
              </a:rPr>
              <a:t>seguente </a:t>
            </a:r>
            <a:r>
              <a:rPr lang="it-IT" sz="1500" dirty="0">
                <a:latin typeface="Times"/>
                <a:cs typeface="Times"/>
              </a:rPr>
              <a:t>mostra, sulla </a:t>
            </a:r>
            <a:r>
              <a:rPr lang="it-IT" sz="1500" dirty="0" smtClean="0">
                <a:latin typeface="Times"/>
                <a:cs typeface="Times"/>
              </a:rPr>
              <a:t>sinistra </a:t>
            </a:r>
            <a:r>
              <a:rPr lang="it-IT" sz="1500" dirty="0">
                <a:latin typeface="Times"/>
                <a:cs typeface="Times"/>
              </a:rPr>
              <a:t>un </a:t>
            </a:r>
            <a:r>
              <a:rPr lang="it-IT" sz="1500" dirty="0" err="1" smtClean="0">
                <a:latin typeface="Times"/>
                <a:cs typeface="Times"/>
              </a:rPr>
              <a:t>problem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 err="1" smtClean="0">
                <a:latin typeface="Times"/>
                <a:cs typeface="Times"/>
              </a:rPr>
              <a:t>tree</a:t>
            </a:r>
            <a:r>
              <a:rPr lang="it-IT" sz="1500" dirty="0" smtClean="0">
                <a:latin typeface="Times"/>
                <a:cs typeface="Times"/>
              </a:rPr>
              <a:t> applicato </a:t>
            </a:r>
            <a:r>
              <a:rPr lang="it-IT" sz="1500" dirty="0">
                <a:latin typeface="Times"/>
                <a:cs typeface="Times"/>
              </a:rPr>
              <a:t>al problema </a:t>
            </a:r>
            <a:r>
              <a:rPr lang="it-IT" sz="1500" dirty="0" smtClean="0">
                <a:latin typeface="Times"/>
                <a:cs typeface="Times"/>
              </a:rPr>
              <a:t>"</a:t>
            </a:r>
            <a:r>
              <a:rPr lang="it-IT" sz="1500" dirty="0">
                <a:latin typeface="Times"/>
                <a:cs typeface="Times"/>
              </a:rPr>
              <a:t>epidemia di colera", mentre a destra </a:t>
            </a:r>
            <a:r>
              <a:rPr lang="it-IT" sz="1500" dirty="0" smtClean="0">
                <a:latin typeface="Times"/>
                <a:cs typeface="Times"/>
              </a:rPr>
              <a:t>lo stesso albero </a:t>
            </a:r>
            <a:r>
              <a:rPr lang="it-IT" sz="1500" dirty="0">
                <a:latin typeface="Times"/>
                <a:cs typeface="Times"/>
              </a:rPr>
              <a:t>è stato trasformato in un </a:t>
            </a:r>
            <a:r>
              <a:rPr lang="it-IT" sz="1500" dirty="0" err="1" smtClean="0">
                <a:latin typeface="Times"/>
                <a:cs typeface="Times"/>
              </a:rPr>
              <a:t>solution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 err="1" smtClean="0">
                <a:latin typeface="Times"/>
                <a:cs typeface="Times"/>
              </a:rPr>
              <a:t>tree</a:t>
            </a:r>
            <a:r>
              <a:rPr lang="it-IT" sz="1500" dirty="0" smtClean="0">
                <a:latin typeface="Times"/>
                <a:cs typeface="Times"/>
              </a:rPr>
              <a:t> </a:t>
            </a:r>
            <a:r>
              <a:rPr lang="it-IT" sz="1500" dirty="0">
                <a:latin typeface="Times"/>
                <a:cs typeface="Times"/>
              </a:rPr>
              <a:t>con l'obiettivo </a:t>
            </a:r>
            <a:r>
              <a:rPr lang="it-IT" sz="1500" dirty="0" smtClean="0">
                <a:latin typeface="Times"/>
                <a:cs typeface="Times"/>
              </a:rPr>
              <a:t>della "</a:t>
            </a:r>
            <a:r>
              <a:rPr lang="it-IT" sz="1500" dirty="0">
                <a:latin typeface="Times"/>
                <a:cs typeface="Times"/>
              </a:rPr>
              <a:t>prevenzione del colera." </a:t>
            </a:r>
            <a:r>
              <a:rPr lang="it-IT" sz="1500" dirty="0" smtClean="0">
                <a:latin typeface="Times"/>
                <a:cs typeface="Times"/>
              </a:rPr>
              <a:t>Notiamo </a:t>
            </a:r>
            <a:r>
              <a:rPr lang="it-IT" sz="1500" dirty="0">
                <a:latin typeface="Times"/>
                <a:cs typeface="Times"/>
              </a:rPr>
              <a:t>che il contenuto n</a:t>
            </a:r>
            <a:r>
              <a:rPr lang="it-IT" sz="1500" dirty="0" smtClean="0">
                <a:latin typeface="Times"/>
                <a:cs typeface="Times"/>
              </a:rPr>
              <a:t>ei riquadri causa </a:t>
            </a:r>
            <a:r>
              <a:rPr lang="it-IT" sz="1500" dirty="0">
                <a:latin typeface="Times"/>
                <a:cs typeface="Times"/>
              </a:rPr>
              <a:t>ed effetto è stato trasformato </a:t>
            </a:r>
            <a:r>
              <a:rPr lang="it-IT" sz="1500" dirty="0" smtClean="0">
                <a:latin typeface="Times"/>
                <a:cs typeface="Times"/>
              </a:rPr>
              <a:t>nel suo opposto e </a:t>
            </a:r>
            <a:r>
              <a:rPr lang="it-IT" sz="1500" dirty="0">
                <a:latin typeface="Times"/>
                <a:cs typeface="Times"/>
              </a:rPr>
              <a:t>la forma dell'albero rimane la stessa</a:t>
            </a:r>
            <a:r>
              <a:rPr lang="it-IT" sz="1500" dirty="0" smtClean="0">
                <a:latin typeface="Times"/>
                <a:cs typeface="Times"/>
              </a:rPr>
              <a:t>.</a:t>
            </a:r>
            <a:endParaRPr lang="en-GB" sz="1500" dirty="0" smtClean="0">
              <a:solidFill>
                <a:srgbClr val="000000"/>
              </a:solidFill>
              <a:latin typeface="Times"/>
              <a:cs typeface="Times"/>
            </a:endParaRPr>
          </a:p>
        </p:txBody>
      </p:sp>
      <p:pic>
        <p:nvPicPr>
          <p:cNvPr id="19" name="Immagine 18" descr="prevention_of_choler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3048000"/>
            <a:ext cx="4300388" cy="3200400"/>
          </a:xfrm>
          <a:prstGeom prst="rect">
            <a:avLst/>
          </a:prstGeom>
        </p:spPr>
      </p:pic>
      <p:pic>
        <p:nvPicPr>
          <p:cNvPr id="20" name="Immagine 19" descr="outbreak_of_choler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3048000"/>
            <a:ext cx="4374124" cy="3200400"/>
          </a:xfrm>
          <a:prstGeom prst="rect">
            <a:avLst/>
          </a:prstGeom>
        </p:spPr>
      </p:pic>
      <p:sp>
        <p:nvSpPr>
          <p:cNvPr id="22" name="Rettangolo 21"/>
          <p:cNvSpPr/>
          <p:nvPr/>
        </p:nvSpPr>
        <p:spPr>
          <a:xfrm>
            <a:off x="3124200" y="6324600"/>
            <a:ext cx="26340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dirty="0" smtClean="0">
                <a:latin typeface="Times"/>
                <a:cs typeface="Times"/>
              </a:rPr>
              <a:t>Fonte http://www.wsscc.org/</a:t>
            </a:r>
            <a:r>
              <a:rPr lang="it-IT" sz="1200" b="1" dirty="0" err="1" smtClean="0">
                <a:latin typeface="Times"/>
                <a:cs typeface="Times"/>
              </a:rPr>
              <a:t>node</a:t>
            </a:r>
            <a:r>
              <a:rPr lang="it-IT" sz="1200" b="1" dirty="0" smtClean="0">
                <a:latin typeface="Times"/>
                <a:cs typeface="Times"/>
              </a:rPr>
              <a:t>/796</a:t>
            </a:r>
            <a:endParaRPr lang="en-GB" sz="1200" b="1" dirty="0">
              <a:latin typeface="Times"/>
              <a:cs typeface="Times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3352800" y="4191000"/>
            <a:ext cx="7472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800000"/>
                </a:solidFill>
                <a:latin typeface="Times"/>
                <a:cs typeface="Times"/>
              </a:rPr>
              <a:t>Problem Tree</a:t>
            </a:r>
            <a:endParaRPr lang="en-GB" sz="11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4876800" y="4191000"/>
            <a:ext cx="72488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800000"/>
                </a:solidFill>
                <a:latin typeface="Times"/>
                <a:cs typeface="Times"/>
              </a:rPr>
              <a:t>Solution Tree</a:t>
            </a:r>
            <a:endParaRPr lang="en-GB" sz="11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28600" y="3048000"/>
            <a:ext cx="4267200" cy="32004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ttangolo 17"/>
          <p:cNvSpPr/>
          <p:nvPr/>
        </p:nvSpPr>
        <p:spPr>
          <a:xfrm>
            <a:off x="4648200" y="3048000"/>
            <a:ext cx="4267200" cy="32004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ccia destra 22"/>
          <p:cNvSpPr/>
          <p:nvPr/>
        </p:nvSpPr>
        <p:spPr>
          <a:xfrm>
            <a:off x="3962400" y="4343400"/>
            <a:ext cx="1066800" cy="3048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uppo 20"/>
          <p:cNvGrpSpPr/>
          <p:nvPr/>
        </p:nvGrpSpPr>
        <p:grpSpPr>
          <a:xfrm>
            <a:off x="457200" y="1447800"/>
            <a:ext cx="1371600" cy="1546847"/>
            <a:chOff x="3886200" y="2895599"/>
            <a:chExt cx="2773013" cy="2446884"/>
          </a:xfrm>
        </p:grpSpPr>
        <p:pic>
          <p:nvPicPr>
            <p:cNvPr id="31" name="Immagine 30" descr="images.jpe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86200" y="3124200"/>
              <a:ext cx="1587500" cy="1905000"/>
            </a:xfrm>
            <a:prstGeom prst="rect">
              <a:avLst/>
            </a:prstGeom>
          </p:spPr>
        </p:pic>
        <p:sp>
          <p:nvSpPr>
            <p:cNvPr id="32" name="CasellaDiTesto 31"/>
            <p:cNvSpPr txBox="1"/>
            <p:nvPr/>
          </p:nvSpPr>
          <p:spPr>
            <a:xfrm>
              <a:off x="4643057" y="4029778"/>
              <a:ext cx="2016156" cy="632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Nucleo</a:t>
              </a:r>
              <a:r>
                <a:rPr lang="en-GB" sz="10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 del </a:t>
              </a:r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Problema</a:t>
              </a:r>
              <a:endParaRPr lang="en-GB" sz="10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4343402" y="4952998"/>
              <a:ext cx="1237416" cy="389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Cause</a:t>
              </a:r>
            </a:p>
          </p:txBody>
        </p:sp>
        <p:sp>
          <p:nvSpPr>
            <p:cNvPr id="34" name="Rettangolo 33"/>
            <p:cNvSpPr/>
            <p:nvPr/>
          </p:nvSpPr>
          <p:spPr>
            <a:xfrm>
              <a:off x="4343402" y="2895599"/>
              <a:ext cx="1237416" cy="3894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Effetti</a:t>
              </a:r>
              <a:endParaRPr lang="en-GB" sz="10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</p:grpSp>
      <p:sp>
        <p:nvSpPr>
          <p:cNvPr id="35" name="Rettangolo arrotondato 34"/>
          <p:cNvSpPr/>
          <p:nvPr/>
        </p:nvSpPr>
        <p:spPr>
          <a:xfrm>
            <a:off x="1524000" y="6858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 err="1" smtClean="0">
                <a:latin typeface="Times"/>
                <a:cs typeface="Times"/>
              </a:rPr>
              <a:t>Definizione</a:t>
            </a:r>
            <a:r>
              <a:rPr lang="en-GB" sz="1100" b="1" dirty="0" smtClean="0">
                <a:latin typeface="Times"/>
                <a:cs typeface="Times"/>
              </a:rPr>
              <a:t> </a:t>
            </a:r>
            <a:r>
              <a:rPr lang="en-GB" sz="1100" b="1" dirty="0" err="1" smtClean="0">
                <a:latin typeface="Times"/>
                <a:cs typeface="Times"/>
              </a:rPr>
              <a:t>della</a:t>
            </a:r>
            <a:r>
              <a:rPr lang="en-GB" sz="1100" b="1" dirty="0" smtClean="0">
                <a:latin typeface="Times"/>
                <a:cs typeface="Times"/>
              </a:rPr>
              <a:t> Root  Cause </a:t>
            </a:r>
            <a:r>
              <a:rPr lang="en-GB" sz="1100" b="1" dirty="0" smtClean="0">
                <a:latin typeface="Times"/>
                <a:cs typeface="Times"/>
              </a:rPr>
              <a:t>del </a:t>
            </a:r>
            <a:r>
              <a:rPr lang="en-GB" sz="1100" b="1" dirty="0" err="1" smtClean="0">
                <a:latin typeface="Times"/>
                <a:cs typeface="Times"/>
              </a:rPr>
              <a:t>Problema</a:t>
            </a:r>
            <a:endParaRPr lang="en-GB" sz="1100" b="1" dirty="0">
              <a:latin typeface="Times"/>
              <a:cs typeface="Times"/>
            </a:endParaRPr>
          </a:p>
        </p:txBody>
      </p:sp>
      <p:sp>
        <p:nvSpPr>
          <p:cNvPr id="27" name="Ovale 26"/>
          <p:cNvSpPr/>
          <p:nvPr/>
        </p:nvSpPr>
        <p:spPr>
          <a:xfrm>
            <a:off x="1295400" y="5334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Times"/>
                <a:cs typeface="Times"/>
              </a:rPr>
              <a:t>3</a:t>
            </a:r>
            <a:endParaRPr lang="en-GB" sz="1200" b="1" dirty="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magine 28" descr="8253238-felt-pens-on-white-backgroun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2600" y="3886200"/>
            <a:ext cx="762000" cy="508635"/>
          </a:xfrm>
          <a:prstGeom prst="rect">
            <a:avLst/>
          </a:prstGeom>
        </p:spPr>
      </p:pic>
      <p:sp>
        <p:nvSpPr>
          <p:cNvPr id="30" name="CasellaDiTesto 29"/>
          <p:cNvSpPr txBox="1"/>
          <p:nvPr/>
        </p:nvSpPr>
        <p:spPr>
          <a:xfrm>
            <a:off x="2743200" y="838200"/>
            <a:ext cx="5943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Problem Tree – </a:t>
            </a:r>
            <a:r>
              <a:rPr lang="en-GB" sz="2100" b="1" dirty="0" err="1" smtClean="0">
                <a:solidFill>
                  <a:srgbClr val="800000"/>
                </a:solidFill>
                <a:latin typeface="Times"/>
                <a:cs typeface="Times"/>
              </a:rPr>
              <a:t>Strumenti</a:t>
            </a:r>
            <a:endParaRPr lang="en-GB" sz="2100" b="1" dirty="0" smtClean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9" name="Immagine 8" descr="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86600" y="3886200"/>
            <a:ext cx="1828800" cy="1371600"/>
          </a:xfrm>
          <a:prstGeom prst="rect">
            <a:avLst/>
          </a:prstGeom>
        </p:spPr>
      </p:pic>
      <p:pic>
        <p:nvPicPr>
          <p:cNvPr id="15" name="Immagine 14" descr="Manual FT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3400" y="3429000"/>
            <a:ext cx="1295400" cy="1569053"/>
          </a:xfrm>
          <a:prstGeom prst="rect">
            <a:avLst/>
          </a:prstGeom>
        </p:spPr>
      </p:pic>
      <p:pic>
        <p:nvPicPr>
          <p:cNvPr id="17" name="Immagine 16" descr="Manual_decision_tre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14400" y="4648200"/>
            <a:ext cx="1611922" cy="1905000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4267200" y="6019800"/>
            <a:ext cx="12945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latin typeface="Times"/>
                <a:cs typeface="Times"/>
              </a:rPr>
              <a:t>Decision Tree (manual)</a:t>
            </a:r>
            <a:endParaRPr lang="en-GB" sz="1100" dirty="0">
              <a:latin typeface="Times"/>
              <a:cs typeface="Times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1600200" y="1600200"/>
            <a:ext cx="716280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algn="just"/>
            <a:r>
              <a:rPr lang="en-GB" sz="1500" b="1" dirty="0" err="1" smtClean="0">
                <a:solidFill>
                  <a:srgbClr val="953735"/>
                </a:solidFill>
                <a:latin typeface="Times"/>
                <a:cs typeface="Times"/>
              </a:rPr>
              <a:t>Strumenti</a:t>
            </a:r>
            <a:r>
              <a:rPr lang="en-GB" sz="1500" b="1" dirty="0" smtClean="0">
                <a:solidFill>
                  <a:srgbClr val="953735"/>
                </a:solidFill>
                <a:latin typeface="Times"/>
                <a:cs typeface="Times"/>
              </a:rPr>
              <a:t> </a:t>
            </a:r>
            <a:r>
              <a:rPr lang="en-GB" sz="1500" b="1" dirty="0">
                <a:solidFill>
                  <a:srgbClr val="953735"/>
                </a:solidFill>
                <a:latin typeface="Times"/>
                <a:cs typeface="Times"/>
              </a:rPr>
              <a:t>per </a:t>
            </a:r>
            <a:r>
              <a:rPr lang="it-IT" sz="1500" b="1" dirty="0">
                <a:solidFill>
                  <a:srgbClr val="953735"/>
                </a:solidFill>
                <a:latin typeface="Times"/>
                <a:cs typeface="Times"/>
              </a:rPr>
              <a:t>diagrammi di</a:t>
            </a:r>
            <a:r>
              <a:rPr lang="en-GB" sz="1500" b="1" dirty="0">
                <a:solidFill>
                  <a:srgbClr val="953735"/>
                </a:solidFill>
                <a:latin typeface="Times"/>
                <a:cs typeface="Times"/>
              </a:rPr>
              <a:t> Problem </a:t>
            </a:r>
            <a:r>
              <a:rPr lang="en-GB" sz="1500" b="1" dirty="0" smtClean="0">
                <a:solidFill>
                  <a:srgbClr val="953735"/>
                </a:solidFill>
                <a:latin typeface="Times"/>
                <a:cs typeface="Times"/>
              </a:rPr>
              <a:t>Tree. </a:t>
            </a:r>
            <a:r>
              <a:rPr lang="en-GB" sz="1400" dirty="0" smtClean="0">
                <a:latin typeface="Times"/>
                <a:cs typeface="Times"/>
              </a:rPr>
              <a:t>Il </a:t>
            </a:r>
            <a:r>
              <a:rPr lang="en-GB" sz="1400" dirty="0" err="1" smtClean="0">
                <a:latin typeface="Times"/>
                <a:cs typeface="Times"/>
              </a:rPr>
              <a:t>gruppo</a:t>
            </a:r>
            <a:r>
              <a:rPr lang="en-GB" sz="1400" dirty="0" smtClean="0">
                <a:latin typeface="Times"/>
                <a:cs typeface="Times"/>
              </a:rPr>
              <a:t> </a:t>
            </a:r>
            <a:r>
              <a:rPr lang="en-GB" sz="1400" dirty="0" err="1" smtClean="0">
                <a:latin typeface="Times"/>
                <a:cs typeface="Times"/>
              </a:rPr>
              <a:t>deve</a:t>
            </a:r>
            <a:r>
              <a:rPr lang="en-GB" sz="1400" dirty="0" smtClean="0">
                <a:latin typeface="Times"/>
                <a:cs typeface="Times"/>
              </a:rPr>
              <a:t> </a:t>
            </a:r>
            <a:r>
              <a:rPr lang="en-GB" sz="1400" dirty="0" err="1" smtClean="0">
                <a:latin typeface="Times"/>
                <a:cs typeface="Times"/>
              </a:rPr>
              <a:t>assicurare</a:t>
            </a:r>
            <a:r>
              <a:rPr lang="en-GB" sz="1400" dirty="0" smtClean="0">
                <a:latin typeface="Times"/>
                <a:cs typeface="Times"/>
              </a:rPr>
              <a:t> la </a:t>
            </a:r>
            <a:r>
              <a:rPr lang="en-GB" sz="1400" dirty="0" err="1" smtClean="0">
                <a:latin typeface="Times"/>
                <a:cs typeface="Times"/>
              </a:rPr>
              <a:t>libera</a:t>
            </a:r>
            <a:r>
              <a:rPr lang="en-GB" sz="1400" dirty="0" smtClean="0">
                <a:latin typeface="Times"/>
                <a:cs typeface="Times"/>
              </a:rPr>
              <a:t> </a:t>
            </a:r>
            <a:r>
              <a:rPr lang="en-GB" sz="1400" dirty="0" err="1" smtClean="0">
                <a:latin typeface="Times"/>
                <a:cs typeface="Times"/>
              </a:rPr>
              <a:t>produzione</a:t>
            </a:r>
            <a:r>
              <a:rPr lang="en-GB" sz="1400" dirty="0" smtClean="0">
                <a:latin typeface="Times"/>
                <a:cs typeface="Times"/>
              </a:rPr>
              <a:t>, </a:t>
            </a:r>
            <a:r>
              <a:rPr lang="en-GB" sz="1400" dirty="0" err="1" smtClean="0">
                <a:latin typeface="Times"/>
                <a:cs typeface="Times"/>
              </a:rPr>
              <a:t>l’annotazione</a:t>
            </a:r>
            <a:r>
              <a:rPr lang="en-GB" sz="1400" dirty="0" smtClean="0">
                <a:latin typeface="Times"/>
                <a:cs typeface="Times"/>
              </a:rPr>
              <a:t> e la </a:t>
            </a:r>
            <a:r>
              <a:rPr lang="en-GB" sz="1400" dirty="0" err="1" smtClean="0">
                <a:latin typeface="Times"/>
                <a:cs typeface="Times"/>
              </a:rPr>
              <a:t>strutturazione</a:t>
            </a:r>
            <a:r>
              <a:rPr lang="en-GB" sz="1400" dirty="0" smtClean="0">
                <a:latin typeface="Times"/>
                <a:cs typeface="Times"/>
              </a:rPr>
              <a:t> </a:t>
            </a:r>
            <a:r>
              <a:rPr lang="en-GB" sz="1400" dirty="0" err="1" smtClean="0">
                <a:latin typeface="Times"/>
                <a:cs typeface="Times"/>
              </a:rPr>
              <a:t>delle</a:t>
            </a:r>
            <a:r>
              <a:rPr lang="en-GB" sz="1400" dirty="0" smtClean="0">
                <a:latin typeface="Times"/>
                <a:cs typeface="Times"/>
              </a:rPr>
              <a:t> </a:t>
            </a:r>
            <a:r>
              <a:rPr lang="en-GB" sz="1400" dirty="0" err="1" smtClean="0">
                <a:latin typeface="Times"/>
                <a:cs typeface="Times"/>
              </a:rPr>
              <a:t>idee</a:t>
            </a:r>
            <a:r>
              <a:rPr lang="en-GB" sz="1400" dirty="0" smtClean="0">
                <a:latin typeface="Times"/>
                <a:cs typeface="Times"/>
              </a:rPr>
              <a:t> </a:t>
            </a:r>
            <a:r>
              <a:rPr lang="it-IT" sz="1400" dirty="0" smtClean="0">
                <a:latin typeface="Times"/>
                <a:cs typeface="Times"/>
              </a:rPr>
              <a:t>che portino alla generazione del diagramma del </a:t>
            </a:r>
            <a:r>
              <a:rPr lang="it-IT" sz="1400" dirty="0" err="1" smtClean="0">
                <a:latin typeface="Times"/>
                <a:cs typeface="Times"/>
              </a:rPr>
              <a:t>Problem</a:t>
            </a:r>
            <a:r>
              <a:rPr lang="it-IT" sz="1400" dirty="0" smtClean="0">
                <a:latin typeface="Times"/>
                <a:cs typeface="Times"/>
              </a:rPr>
              <a:t> </a:t>
            </a:r>
            <a:r>
              <a:rPr lang="it-IT" sz="1400" dirty="0" err="1" smtClean="0">
                <a:latin typeface="Times"/>
                <a:cs typeface="Times"/>
              </a:rPr>
              <a:t>Tree</a:t>
            </a:r>
            <a:r>
              <a:rPr lang="it-IT" sz="1400" dirty="0" smtClean="0">
                <a:latin typeface="Times"/>
                <a:cs typeface="Times"/>
              </a:rPr>
              <a:t> contenente le cause alla radice del problema. Ci sono molti strumenti a sostegno di tali attività da semplice carta e penna per lavagne, lavagna a fogli mobili, adesivi, computer a basso costo, lavagne interattive e software come Excel, </a:t>
            </a:r>
            <a:r>
              <a:rPr lang="it-IT" sz="1400" dirty="0" err="1" smtClean="0">
                <a:latin typeface="Times"/>
                <a:cs typeface="Times"/>
              </a:rPr>
              <a:t>CMap</a:t>
            </a:r>
            <a:r>
              <a:rPr lang="it-IT" sz="1400" dirty="0" smtClean="0">
                <a:latin typeface="Times"/>
                <a:cs typeface="Times"/>
              </a:rPr>
              <a:t> o altri software specializzati in diagrammi come </a:t>
            </a:r>
            <a:r>
              <a:rPr lang="it-IT" sz="1400" dirty="0" err="1" smtClean="0">
                <a:latin typeface="Times"/>
                <a:cs typeface="Times"/>
              </a:rPr>
              <a:t>SmartDraw</a:t>
            </a:r>
            <a:r>
              <a:rPr lang="it-IT" sz="1400" dirty="0" smtClean="0">
                <a:latin typeface="Times"/>
                <a:cs typeface="Times"/>
              </a:rPr>
              <a:t> e diverse applicazioni </a:t>
            </a:r>
            <a:r>
              <a:rPr lang="it-IT" sz="1400" dirty="0" err="1" smtClean="0">
                <a:latin typeface="Times"/>
                <a:cs typeface="Times"/>
              </a:rPr>
              <a:t>iPad</a:t>
            </a:r>
            <a:r>
              <a:rPr lang="it-IT" sz="1400" dirty="0" smtClean="0">
                <a:latin typeface="Times"/>
                <a:cs typeface="Times"/>
              </a:rPr>
              <a:t> per schemi (ad esempio, </a:t>
            </a:r>
            <a:r>
              <a:rPr lang="it-IT" sz="1400" dirty="0" err="1" smtClean="0">
                <a:latin typeface="Times"/>
                <a:cs typeface="Times"/>
              </a:rPr>
              <a:t>Xdiagram</a:t>
            </a:r>
            <a:r>
              <a:rPr lang="it-IT" sz="1400" dirty="0" smtClean="0">
                <a:latin typeface="Times"/>
                <a:cs typeface="Times"/>
              </a:rPr>
              <a:t>, </a:t>
            </a:r>
            <a:r>
              <a:rPr lang="it-IT" sz="1400" dirty="0" err="1" smtClean="0">
                <a:latin typeface="Times"/>
                <a:cs typeface="Times"/>
              </a:rPr>
              <a:t>Shapes</a:t>
            </a:r>
            <a:r>
              <a:rPr lang="it-IT" sz="1400" dirty="0" smtClean="0">
                <a:latin typeface="Times"/>
                <a:cs typeface="Times"/>
              </a:rPr>
              <a:t>)</a:t>
            </a:r>
            <a:r>
              <a:rPr lang="en-GB" sz="1400" dirty="0" smtClean="0">
                <a:latin typeface="Times"/>
                <a:cs typeface="Times"/>
              </a:rPr>
              <a:t>. </a:t>
            </a:r>
            <a:endParaRPr lang="en-GB" sz="1500" dirty="0" smtClean="0">
              <a:latin typeface="Times"/>
              <a:cs typeface="Times"/>
            </a:endParaRPr>
          </a:p>
        </p:txBody>
      </p:sp>
      <p:pic>
        <p:nvPicPr>
          <p:cNvPr id="23" name="Immagine 22" descr="business_management_flip_chart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76600" y="3276600"/>
            <a:ext cx="2133600" cy="1422400"/>
          </a:xfrm>
          <a:prstGeom prst="rect">
            <a:avLst/>
          </a:prstGeom>
        </p:spPr>
      </p:pic>
      <p:pic>
        <p:nvPicPr>
          <p:cNvPr id="25" name="Immagine 24" descr="Unknown.jpe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62600" y="4724400"/>
            <a:ext cx="762000" cy="654942"/>
          </a:xfrm>
          <a:prstGeom prst="rect">
            <a:avLst/>
          </a:prstGeom>
        </p:spPr>
      </p:pic>
      <p:grpSp>
        <p:nvGrpSpPr>
          <p:cNvPr id="2" name="Gruppo 33"/>
          <p:cNvGrpSpPr/>
          <p:nvPr/>
        </p:nvGrpSpPr>
        <p:grpSpPr>
          <a:xfrm>
            <a:off x="3276600" y="4953000"/>
            <a:ext cx="2209800" cy="1445657"/>
            <a:chOff x="3276600" y="4953000"/>
            <a:chExt cx="2057400" cy="1369457"/>
          </a:xfrm>
        </p:grpSpPr>
        <p:pic>
          <p:nvPicPr>
            <p:cNvPr id="27" name="Immagine 26" descr="dsc_0008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276600" y="4953000"/>
              <a:ext cx="2057400" cy="1369457"/>
            </a:xfrm>
            <a:prstGeom prst="rect">
              <a:avLst/>
            </a:prstGeom>
          </p:spPr>
        </p:pic>
        <p:pic>
          <p:nvPicPr>
            <p:cNvPr id="28" name="Immagine 27" descr="images-1.jpe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 rot="21392620">
              <a:off x="3450096" y="5212630"/>
              <a:ext cx="1068918" cy="756650"/>
            </a:xfrm>
            <a:prstGeom prst="rect">
              <a:avLst/>
            </a:prstGeom>
          </p:spPr>
        </p:pic>
      </p:grpSp>
      <p:pic>
        <p:nvPicPr>
          <p:cNvPr id="31" name="Immagine 30" descr="post it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743200" y="3886200"/>
            <a:ext cx="457200" cy="457200"/>
          </a:xfrm>
          <a:prstGeom prst="rect">
            <a:avLst/>
          </a:prstGeom>
        </p:spPr>
      </p:pic>
      <p:pic>
        <p:nvPicPr>
          <p:cNvPr id="19" name="Immagine 18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248400" y="5334000"/>
            <a:ext cx="1828800" cy="1147276"/>
          </a:xfrm>
          <a:prstGeom prst="rect">
            <a:avLst/>
          </a:prstGeom>
        </p:spPr>
      </p:pic>
      <p:pic>
        <p:nvPicPr>
          <p:cNvPr id="24" name="Immagine 23" descr="Table 7 W1D2 Problem Tree CMAP.cmap.jpe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096000" y="3352800"/>
            <a:ext cx="1710219" cy="1295400"/>
          </a:xfrm>
          <a:prstGeom prst="rect">
            <a:avLst/>
          </a:prstGeom>
        </p:spPr>
      </p:pic>
      <p:sp>
        <p:nvSpPr>
          <p:cNvPr id="35" name="Rettangolo arrotondato 34"/>
          <p:cNvSpPr/>
          <p:nvPr/>
        </p:nvSpPr>
        <p:spPr>
          <a:xfrm>
            <a:off x="1524000" y="6858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 err="1" smtClean="0">
                <a:latin typeface="Times"/>
                <a:cs typeface="Times"/>
              </a:rPr>
              <a:t>Definizione</a:t>
            </a:r>
            <a:r>
              <a:rPr lang="en-GB" sz="1100" b="1" dirty="0" smtClean="0">
                <a:latin typeface="Times"/>
                <a:cs typeface="Times"/>
              </a:rPr>
              <a:t> </a:t>
            </a:r>
            <a:r>
              <a:rPr lang="en-GB" sz="1100" b="1" dirty="0" err="1" smtClean="0">
                <a:latin typeface="Times"/>
                <a:cs typeface="Times"/>
              </a:rPr>
              <a:t>della</a:t>
            </a:r>
            <a:r>
              <a:rPr lang="en-GB" sz="1100" b="1" dirty="0" smtClean="0">
                <a:latin typeface="Times"/>
                <a:cs typeface="Times"/>
              </a:rPr>
              <a:t> Root  Cause </a:t>
            </a:r>
            <a:r>
              <a:rPr lang="en-GB" sz="1100" b="1" dirty="0" smtClean="0">
                <a:latin typeface="Times"/>
                <a:cs typeface="Times"/>
              </a:rPr>
              <a:t>del </a:t>
            </a:r>
            <a:r>
              <a:rPr lang="en-GB" sz="1100" b="1" dirty="0" err="1" smtClean="0">
                <a:latin typeface="Times"/>
                <a:cs typeface="Times"/>
              </a:rPr>
              <a:t>Problema</a:t>
            </a:r>
            <a:endParaRPr lang="en-GB" sz="1100" b="1" dirty="0">
              <a:latin typeface="Times"/>
              <a:cs typeface="Times"/>
            </a:endParaRPr>
          </a:p>
        </p:txBody>
      </p:sp>
      <p:grpSp>
        <p:nvGrpSpPr>
          <p:cNvPr id="36" name="Gruppo 35"/>
          <p:cNvGrpSpPr/>
          <p:nvPr/>
        </p:nvGrpSpPr>
        <p:grpSpPr>
          <a:xfrm>
            <a:off x="457200" y="1447800"/>
            <a:ext cx="1371600" cy="1546847"/>
            <a:chOff x="3886200" y="2895599"/>
            <a:chExt cx="2773013" cy="2446884"/>
          </a:xfrm>
        </p:grpSpPr>
        <p:pic>
          <p:nvPicPr>
            <p:cNvPr id="37" name="Immagine 36" descr="images.jpeg"/>
            <p:cNvPicPr>
              <a:picLocks noChangeAspect="1"/>
            </p:cNvPicPr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886200" y="3124200"/>
              <a:ext cx="1587500" cy="1905000"/>
            </a:xfrm>
            <a:prstGeom prst="rect">
              <a:avLst/>
            </a:prstGeom>
          </p:spPr>
        </p:pic>
        <p:sp>
          <p:nvSpPr>
            <p:cNvPr id="38" name="CasellaDiTesto 37"/>
            <p:cNvSpPr txBox="1"/>
            <p:nvPr/>
          </p:nvSpPr>
          <p:spPr>
            <a:xfrm>
              <a:off x="4643057" y="4029778"/>
              <a:ext cx="2016156" cy="632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Nucleo</a:t>
              </a:r>
              <a:r>
                <a:rPr lang="en-GB" sz="10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 del </a:t>
              </a:r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Problema</a:t>
              </a:r>
              <a:endParaRPr lang="en-GB" sz="10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  <p:sp>
          <p:nvSpPr>
            <p:cNvPr id="39" name="CasellaDiTesto 38"/>
            <p:cNvSpPr txBox="1"/>
            <p:nvPr/>
          </p:nvSpPr>
          <p:spPr>
            <a:xfrm>
              <a:off x="4343402" y="4952998"/>
              <a:ext cx="1237416" cy="389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Cause</a:t>
              </a:r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4343402" y="2895599"/>
              <a:ext cx="1237416" cy="3894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Effetti</a:t>
              </a:r>
              <a:endParaRPr lang="en-GB" sz="10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</p:grpSp>
      <p:sp>
        <p:nvSpPr>
          <p:cNvPr id="26" name="Ovale 25"/>
          <p:cNvSpPr/>
          <p:nvPr/>
        </p:nvSpPr>
        <p:spPr>
          <a:xfrm>
            <a:off x="1295400" y="5334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Times"/>
                <a:cs typeface="Times"/>
              </a:rPr>
              <a:t>3</a:t>
            </a:r>
            <a:endParaRPr lang="en-GB" sz="1200" b="1" dirty="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arrotondato 9"/>
          <p:cNvSpPr/>
          <p:nvPr/>
        </p:nvSpPr>
        <p:spPr>
          <a:xfrm>
            <a:off x="1676400" y="1524000"/>
            <a:ext cx="6400800" cy="685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ttangolo arrotondato 7"/>
          <p:cNvSpPr/>
          <p:nvPr/>
        </p:nvSpPr>
        <p:spPr>
          <a:xfrm>
            <a:off x="1676400" y="2276872"/>
            <a:ext cx="6705600" cy="42393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CasellaDiTesto 29"/>
          <p:cNvSpPr txBox="1"/>
          <p:nvPr/>
        </p:nvSpPr>
        <p:spPr>
          <a:xfrm>
            <a:off x="2667000" y="685800"/>
            <a:ext cx="59436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900" b="1" dirty="0">
                <a:solidFill>
                  <a:srgbClr val="800000"/>
                </a:solidFill>
                <a:latin typeface="Times"/>
                <a:cs typeface="Times"/>
              </a:rPr>
              <a:t>Procedura generale per costruire un</a:t>
            </a:r>
            <a:r>
              <a:rPr lang="en-GB" sz="1900" b="1" dirty="0" smtClean="0">
                <a:solidFill>
                  <a:srgbClr val="800000"/>
                </a:solidFill>
                <a:latin typeface="Times"/>
                <a:cs typeface="Times"/>
              </a:rPr>
              <a:t> Problem Tree</a:t>
            </a:r>
          </a:p>
        </p:txBody>
      </p:sp>
      <p:sp>
        <p:nvSpPr>
          <p:cNvPr id="7" name="Rettangolo 6"/>
          <p:cNvSpPr/>
          <p:nvPr/>
        </p:nvSpPr>
        <p:spPr>
          <a:xfrm>
            <a:off x="1905000" y="2370361"/>
            <a:ext cx="6248400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200" b="1" dirty="0">
                <a:solidFill>
                  <a:srgbClr val="800000"/>
                </a:solidFill>
                <a:latin typeface="Times"/>
                <a:cs typeface="Times"/>
              </a:rPr>
              <a:t>Materiale necessario: utilizzare alcuni degli strumenti indicati nella </a:t>
            </a:r>
            <a:r>
              <a:rPr lang="it-IT" sz="1200" b="1" dirty="0" smtClean="0">
                <a:solidFill>
                  <a:srgbClr val="800000"/>
                </a:solidFill>
                <a:latin typeface="Times"/>
                <a:cs typeface="Times"/>
              </a:rPr>
              <a:t>slide precedente. </a:t>
            </a:r>
          </a:p>
          <a:p>
            <a:pPr algn="just"/>
            <a:endParaRPr lang="en-GB" sz="1200" dirty="0" smtClean="0">
              <a:latin typeface="Times"/>
              <a:cs typeface="Times"/>
            </a:endParaRPr>
          </a:p>
          <a:p>
            <a:pPr algn="just">
              <a:buFont typeface="Arial"/>
              <a:buChar char="•"/>
            </a:pP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it-IT" sz="1200" dirty="0" smtClean="0">
                <a:latin typeface="Times"/>
                <a:cs typeface="Times"/>
              </a:rPr>
              <a:t>Accordarsi </a:t>
            </a:r>
            <a:r>
              <a:rPr lang="it-IT" sz="1200" dirty="0" smtClean="0">
                <a:latin typeface="Times"/>
                <a:cs typeface="Times"/>
              </a:rPr>
              <a:t>sulla definizione </a:t>
            </a:r>
            <a:r>
              <a:rPr lang="it-IT" sz="1200" dirty="0" smtClean="0">
                <a:latin typeface="Times"/>
                <a:cs typeface="Times"/>
              </a:rPr>
              <a:t>del problema </a:t>
            </a:r>
            <a:r>
              <a:rPr lang="it-IT" sz="1200" dirty="0">
                <a:latin typeface="Times"/>
                <a:cs typeface="Times"/>
              </a:rPr>
              <a:t>centrale (che cosa?) </a:t>
            </a:r>
            <a:r>
              <a:rPr lang="it-IT" sz="1200" dirty="0" smtClean="0">
                <a:latin typeface="Times"/>
                <a:cs typeface="Times"/>
              </a:rPr>
              <a:t>e </a:t>
            </a:r>
            <a:r>
              <a:rPr lang="it-IT" sz="1200" dirty="0">
                <a:latin typeface="Times"/>
                <a:cs typeface="Times"/>
              </a:rPr>
              <a:t>posizionarlo </a:t>
            </a:r>
            <a:r>
              <a:rPr lang="it-IT" sz="1200" dirty="0" smtClean="0">
                <a:latin typeface="Times"/>
                <a:cs typeface="Times"/>
              </a:rPr>
              <a:t>nel riquadro di </a:t>
            </a:r>
            <a:r>
              <a:rPr lang="it-IT" sz="1200" dirty="0">
                <a:latin typeface="Times"/>
                <a:cs typeface="Times"/>
              </a:rPr>
              <a:t>partenza. Il problema principale potrebbe essere un guasto </a:t>
            </a:r>
            <a:r>
              <a:rPr lang="it-IT" sz="1200" dirty="0" smtClean="0">
                <a:latin typeface="Times"/>
                <a:cs typeface="Times"/>
              </a:rPr>
              <a:t>tecnico o </a:t>
            </a:r>
            <a:r>
              <a:rPr lang="it-IT" sz="1200" dirty="0">
                <a:latin typeface="Times"/>
                <a:cs typeface="Times"/>
              </a:rPr>
              <a:t>di </a:t>
            </a:r>
            <a:r>
              <a:rPr lang="it-IT" sz="1200" dirty="0" smtClean="0">
                <a:latin typeface="Times"/>
                <a:cs typeface="Times"/>
              </a:rPr>
              <a:t>sistema, </a:t>
            </a:r>
            <a:r>
              <a:rPr lang="it-IT" sz="1200" dirty="0">
                <a:latin typeface="Times"/>
                <a:cs typeface="Times"/>
              </a:rPr>
              <a:t>un problema sociale, una decisione da prendere, una questione di capire, </a:t>
            </a:r>
            <a:r>
              <a:rPr lang="it-IT" sz="1200" dirty="0" smtClean="0">
                <a:latin typeface="Times"/>
                <a:cs typeface="Times"/>
              </a:rPr>
              <a:t>ecc. Un numero considerevole di tentativi ed errori può </a:t>
            </a:r>
            <a:r>
              <a:rPr lang="it-IT" sz="1200" dirty="0">
                <a:latin typeface="Times"/>
                <a:cs typeface="Times"/>
              </a:rPr>
              <a:t>essere richiesto prima di </a:t>
            </a:r>
            <a:r>
              <a:rPr lang="it-IT" sz="1200" dirty="0" smtClean="0">
                <a:latin typeface="Times"/>
                <a:cs typeface="Times"/>
              </a:rPr>
              <a:t>accordarsi </a:t>
            </a:r>
            <a:r>
              <a:rPr lang="it-IT" sz="1200" dirty="0" smtClean="0">
                <a:latin typeface="Times"/>
                <a:cs typeface="Times"/>
              </a:rPr>
              <a:t>sulla definizione </a:t>
            </a:r>
            <a:r>
              <a:rPr lang="it-IT" sz="1200" dirty="0" smtClean="0">
                <a:latin typeface="Times"/>
                <a:cs typeface="Times"/>
              </a:rPr>
              <a:t>del </a:t>
            </a:r>
            <a:r>
              <a:rPr lang="it-IT" sz="1200" dirty="0">
                <a:latin typeface="Times"/>
                <a:cs typeface="Times"/>
              </a:rPr>
              <a:t>problema centrale</a:t>
            </a:r>
            <a:r>
              <a:rPr lang="it-IT" sz="1200" dirty="0" smtClean="0">
                <a:latin typeface="Times"/>
                <a:cs typeface="Times"/>
              </a:rPr>
              <a:t>.</a:t>
            </a:r>
          </a:p>
          <a:p>
            <a:pPr algn="just"/>
            <a:endParaRPr lang="en-GB" sz="1200" dirty="0" smtClean="0">
              <a:latin typeface="Times"/>
              <a:cs typeface="Times"/>
            </a:endParaRPr>
          </a:p>
          <a:p>
            <a:pPr algn="just">
              <a:buFont typeface="Arial"/>
              <a:buChar char="•"/>
            </a:pP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it-IT" sz="1200" dirty="0">
                <a:latin typeface="Times"/>
                <a:cs typeface="Times"/>
              </a:rPr>
              <a:t>Discutere (brainstorming), identificare ed elencare tutti i problemi che vengono in mente. Raggruppare gli elementi </a:t>
            </a:r>
            <a:r>
              <a:rPr lang="it-IT" sz="1200" dirty="0" smtClean="0">
                <a:latin typeface="Times"/>
                <a:cs typeface="Times"/>
              </a:rPr>
              <a:t>in relazione </a:t>
            </a:r>
            <a:r>
              <a:rPr lang="it-IT" sz="1200" dirty="0">
                <a:latin typeface="Times"/>
                <a:cs typeface="Times"/>
              </a:rPr>
              <a:t>di causa-effetto e </a:t>
            </a:r>
            <a:r>
              <a:rPr lang="it-IT" sz="1200" dirty="0" smtClean="0">
                <a:latin typeface="Times"/>
                <a:cs typeface="Times"/>
              </a:rPr>
              <a:t>disporli in </a:t>
            </a:r>
            <a:r>
              <a:rPr lang="it-IT" sz="1200" dirty="0">
                <a:latin typeface="Times"/>
                <a:cs typeface="Times"/>
              </a:rPr>
              <a:t>gerarchie di causa-effetto sul </a:t>
            </a:r>
            <a:r>
              <a:rPr lang="it-IT" sz="1200" dirty="0" err="1">
                <a:latin typeface="Times"/>
                <a:cs typeface="Times"/>
              </a:rPr>
              <a:t>P</a:t>
            </a:r>
            <a:r>
              <a:rPr lang="it-IT" sz="1200" dirty="0" err="1" smtClean="0">
                <a:latin typeface="Times"/>
                <a:cs typeface="Times"/>
              </a:rPr>
              <a:t>roblem</a:t>
            </a:r>
            <a:r>
              <a:rPr lang="it-IT" sz="1200" dirty="0" smtClean="0">
                <a:latin typeface="Times"/>
                <a:cs typeface="Times"/>
              </a:rPr>
              <a:t> </a:t>
            </a:r>
            <a:r>
              <a:rPr lang="it-IT" sz="1200" dirty="0" err="1">
                <a:latin typeface="Times"/>
                <a:cs typeface="Times"/>
              </a:rPr>
              <a:t>Tree</a:t>
            </a:r>
            <a:r>
              <a:rPr lang="it-IT" sz="1200" dirty="0" smtClean="0">
                <a:latin typeface="Times"/>
                <a:cs typeface="Times"/>
              </a:rPr>
              <a:t>. </a:t>
            </a:r>
          </a:p>
          <a:p>
            <a:pPr algn="just"/>
            <a:endParaRPr lang="en-GB" sz="1200" dirty="0" smtClean="0">
              <a:latin typeface="Times"/>
              <a:cs typeface="Times"/>
            </a:endParaRPr>
          </a:p>
          <a:p>
            <a:pPr algn="just">
              <a:buFont typeface="Arial"/>
              <a:buChar char="•"/>
            </a:pP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it-IT" sz="1200" dirty="0" smtClean="0">
                <a:latin typeface="Times"/>
                <a:cs typeface="Times"/>
              </a:rPr>
              <a:t>Disegnare tanti rami principali e rami secondari quanti richiesti </a:t>
            </a:r>
            <a:r>
              <a:rPr lang="it-IT" sz="1200" dirty="0">
                <a:latin typeface="Times"/>
                <a:cs typeface="Times"/>
              </a:rPr>
              <a:t>dai problemi o questioni individuate</a:t>
            </a:r>
            <a:r>
              <a:rPr lang="it-IT" sz="1200" dirty="0" smtClean="0">
                <a:latin typeface="Times"/>
                <a:cs typeface="Times"/>
              </a:rPr>
              <a:t>.</a:t>
            </a:r>
          </a:p>
          <a:p>
            <a:pPr algn="just"/>
            <a:endParaRPr lang="en-GB" sz="1200" dirty="0" smtClean="0">
              <a:latin typeface="Times"/>
              <a:cs typeface="Times"/>
            </a:endParaRPr>
          </a:p>
          <a:p>
            <a:pPr algn="just">
              <a:buFont typeface="Arial"/>
              <a:buChar char="•"/>
            </a:pP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it-IT" sz="1200" dirty="0">
                <a:latin typeface="Times"/>
                <a:cs typeface="Times"/>
              </a:rPr>
              <a:t>Una volta che lo schema </a:t>
            </a:r>
            <a:r>
              <a:rPr lang="it-IT" sz="1200" dirty="0" smtClean="0">
                <a:latin typeface="Times"/>
                <a:cs typeface="Times"/>
              </a:rPr>
              <a:t>del </a:t>
            </a:r>
            <a:r>
              <a:rPr lang="it-IT" sz="1200" dirty="0" err="1" smtClean="0">
                <a:latin typeface="Times"/>
                <a:cs typeface="Times"/>
              </a:rPr>
              <a:t>Problem</a:t>
            </a:r>
            <a:r>
              <a:rPr lang="it-IT" sz="1200" dirty="0" smtClean="0">
                <a:latin typeface="Times"/>
                <a:cs typeface="Times"/>
              </a:rPr>
              <a:t> </a:t>
            </a:r>
            <a:r>
              <a:rPr lang="it-IT" sz="1200" dirty="0" err="1" smtClean="0">
                <a:latin typeface="Times"/>
                <a:cs typeface="Times"/>
              </a:rPr>
              <a:t>Tree</a:t>
            </a:r>
            <a:r>
              <a:rPr lang="it-IT" sz="1200" dirty="0" smtClean="0">
                <a:latin typeface="Times"/>
                <a:cs typeface="Times"/>
              </a:rPr>
              <a:t> </a:t>
            </a:r>
            <a:r>
              <a:rPr lang="it-IT" sz="1200" dirty="0">
                <a:latin typeface="Times"/>
                <a:cs typeface="Times"/>
              </a:rPr>
              <a:t>è completato, </a:t>
            </a:r>
            <a:r>
              <a:rPr lang="it-IT" sz="1200" dirty="0" smtClean="0">
                <a:latin typeface="Times"/>
                <a:cs typeface="Times"/>
              </a:rPr>
              <a:t>i risolutori </a:t>
            </a:r>
            <a:r>
              <a:rPr lang="it-IT" sz="1200" dirty="0">
                <a:latin typeface="Times"/>
                <a:cs typeface="Times"/>
              </a:rPr>
              <a:t>di problemi possono </a:t>
            </a:r>
            <a:r>
              <a:rPr lang="it-IT" sz="1200" dirty="0" smtClean="0">
                <a:latin typeface="Times"/>
                <a:cs typeface="Times"/>
              </a:rPr>
              <a:t>verificarlo, </a:t>
            </a:r>
            <a:r>
              <a:rPr lang="it-IT" sz="1200" dirty="0">
                <a:latin typeface="Times"/>
                <a:cs typeface="Times"/>
              </a:rPr>
              <a:t>ad esempio, utilizzando un ulteriore </a:t>
            </a:r>
            <a:r>
              <a:rPr lang="it-IT" sz="1200" dirty="0" smtClean="0">
                <a:latin typeface="Times"/>
                <a:cs typeface="Times"/>
              </a:rPr>
              <a:t>interrogativo </a:t>
            </a:r>
            <a:r>
              <a:rPr lang="it-IT" sz="1200" dirty="0">
                <a:latin typeface="Times"/>
                <a:cs typeface="Times"/>
              </a:rPr>
              <a:t>(Perché?) </a:t>
            </a:r>
            <a:r>
              <a:rPr lang="it-IT" sz="1200" dirty="0" smtClean="0">
                <a:latin typeface="Times"/>
                <a:cs typeface="Times"/>
              </a:rPr>
              <a:t>e rivelare eventuali aspetti rimasti nascosti </a:t>
            </a:r>
            <a:r>
              <a:rPr lang="it-IT" sz="1200" dirty="0">
                <a:latin typeface="Times"/>
                <a:cs typeface="Times"/>
              </a:rPr>
              <a:t>e, possibilmente, </a:t>
            </a:r>
            <a:r>
              <a:rPr lang="it-IT" sz="1200" dirty="0" smtClean="0">
                <a:latin typeface="Times"/>
                <a:cs typeface="Times"/>
              </a:rPr>
              <a:t>raggiungere </a:t>
            </a:r>
            <a:r>
              <a:rPr lang="it-IT" sz="1200" dirty="0">
                <a:latin typeface="Times"/>
                <a:cs typeface="Times"/>
              </a:rPr>
              <a:t>livelli più profondi di causalità </a:t>
            </a:r>
            <a:r>
              <a:rPr lang="it-IT" sz="1200" dirty="0" smtClean="0">
                <a:latin typeface="Times"/>
                <a:cs typeface="Times"/>
              </a:rPr>
              <a:t>(</a:t>
            </a:r>
            <a:r>
              <a:rPr lang="it-IT" sz="1200" dirty="0" err="1" smtClean="0">
                <a:latin typeface="Times"/>
                <a:cs typeface="Times"/>
              </a:rPr>
              <a:t>root</a:t>
            </a:r>
            <a:r>
              <a:rPr lang="it-IT" sz="1200" dirty="0" smtClean="0">
                <a:latin typeface="Times"/>
                <a:cs typeface="Times"/>
              </a:rPr>
              <a:t> </a:t>
            </a:r>
            <a:r>
              <a:rPr lang="it-IT" sz="1200" dirty="0" smtClean="0">
                <a:latin typeface="Times"/>
                <a:cs typeface="Times"/>
              </a:rPr>
              <a:t>cause). </a:t>
            </a:r>
            <a:r>
              <a:rPr lang="it-IT" sz="1200" dirty="0" smtClean="0">
                <a:latin typeface="Times"/>
                <a:cs typeface="Times"/>
              </a:rPr>
              <a:t>La domanda </a:t>
            </a:r>
            <a:r>
              <a:rPr lang="it-IT" sz="1200" dirty="0">
                <a:latin typeface="Times"/>
                <a:cs typeface="Times"/>
              </a:rPr>
              <a:t>può essere ripetuta </a:t>
            </a:r>
            <a:r>
              <a:rPr lang="it-IT" sz="1200" dirty="0" smtClean="0">
                <a:latin typeface="Times"/>
                <a:cs typeface="Times"/>
              </a:rPr>
              <a:t>tutte le volte </a:t>
            </a:r>
            <a:r>
              <a:rPr lang="it-IT" sz="1200" dirty="0" smtClean="0">
                <a:latin typeface="Times"/>
                <a:cs typeface="Times"/>
              </a:rPr>
              <a:t>ritenute necessarie. </a:t>
            </a:r>
            <a:endParaRPr lang="it-IT" sz="1200" dirty="0" smtClean="0">
              <a:latin typeface="Times"/>
              <a:cs typeface="Times"/>
            </a:endParaRPr>
          </a:p>
          <a:p>
            <a:pPr algn="just">
              <a:buFont typeface="Arial"/>
              <a:buChar char="•"/>
            </a:pPr>
            <a:endParaRPr lang="en-GB" sz="1200" dirty="0" smtClean="0">
              <a:latin typeface="Times"/>
              <a:cs typeface="Times"/>
            </a:endParaRPr>
          </a:p>
          <a:p>
            <a:pPr algn="just">
              <a:buFont typeface="Arial"/>
              <a:buChar char="•"/>
            </a:pPr>
            <a:r>
              <a:rPr lang="en-GB" sz="1200" dirty="0" smtClean="0">
                <a:latin typeface="Times"/>
                <a:cs typeface="Times"/>
              </a:rPr>
              <a:t> Il </a:t>
            </a:r>
            <a:r>
              <a:rPr lang="en-GB" sz="1200" dirty="0" err="1" smtClean="0">
                <a:latin typeface="Times"/>
                <a:cs typeface="Times"/>
              </a:rPr>
              <a:t>risultante</a:t>
            </a:r>
            <a:r>
              <a:rPr lang="en-GB" sz="1200" dirty="0" smtClean="0">
                <a:latin typeface="Times"/>
                <a:cs typeface="Times"/>
              </a:rPr>
              <a:t> Problem Tree </a:t>
            </a:r>
            <a:r>
              <a:rPr lang="it-IT" sz="1200" dirty="0" smtClean="0">
                <a:latin typeface="Times"/>
                <a:cs typeface="Times"/>
              </a:rPr>
              <a:t>fornisce </a:t>
            </a:r>
            <a:r>
              <a:rPr lang="it-IT" sz="1200" dirty="0">
                <a:latin typeface="Times"/>
                <a:cs typeface="Times"/>
              </a:rPr>
              <a:t>un quadro complessivo delle relazioni causali </a:t>
            </a:r>
            <a:r>
              <a:rPr lang="it-IT" sz="1200" dirty="0" smtClean="0">
                <a:latin typeface="Times"/>
                <a:cs typeface="Times"/>
              </a:rPr>
              <a:t>coinvolte in </a:t>
            </a:r>
            <a:r>
              <a:rPr lang="it-IT" sz="1200" dirty="0">
                <a:latin typeface="Times"/>
                <a:cs typeface="Times"/>
              </a:rPr>
              <a:t>un problema, rivelando gli effetti del problema centrale e </a:t>
            </a:r>
            <a:r>
              <a:rPr lang="it-IT" sz="1200" dirty="0" smtClean="0">
                <a:latin typeface="Times"/>
                <a:cs typeface="Times"/>
              </a:rPr>
              <a:t>le cause </a:t>
            </a:r>
            <a:r>
              <a:rPr lang="it-IT" sz="1200" dirty="0">
                <a:latin typeface="Times"/>
                <a:cs typeface="Times"/>
              </a:rPr>
              <a:t>profonde che possono essere responsabili di gran parte del problema </a:t>
            </a:r>
            <a:r>
              <a:rPr lang="it-IT" sz="1200" dirty="0" smtClean="0">
                <a:latin typeface="Times"/>
                <a:cs typeface="Times"/>
              </a:rPr>
              <a:t>(regola 80</a:t>
            </a:r>
            <a:r>
              <a:rPr lang="it-IT" sz="1200" dirty="0">
                <a:latin typeface="Times"/>
                <a:cs typeface="Times"/>
              </a:rPr>
              <a:t>/20)</a:t>
            </a:r>
            <a:r>
              <a:rPr lang="it-IT" sz="1200" dirty="0" smtClean="0">
                <a:latin typeface="Times"/>
                <a:cs typeface="Times"/>
              </a:rPr>
              <a:t>.</a:t>
            </a:r>
            <a:endParaRPr lang="en-GB" sz="1200" dirty="0" smtClean="0">
              <a:latin typeface="Times"/>
              <a:cs typeface="Time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981200" y="1600200"/>
            <a:ext cx="6019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latin typeface="Times"/>
                <a:cs typeface="Times"/>
              </a:rPr>
              <a:t>La seguente procedura generale può essere seguita per costruire il </a:t>
            </a:r>
            <a:r>
              <a:rPr lang="en-GB" sz="1400" b="1" dirty="0">
                <a:latin typeface="Times"/>
                <a:cs typeface="Times"/>
              </a:rPr>
              <a:t>Problem Tree </a:t>
            </a:r>
            <a:r>
              <a:rPr lang="it-IT" sz="1400" b="1" dirty="0" smtClean="0">
                <a:latin typeface="Times"/>
                <a:cs typeface="Times"/>
              </a:rPr>
              <a:t>individuando </a:t>
            </a:r>
            <a:r>
              <a:rPr lang="it-IT" sz="1400" b="1" dirty="0">
                <a:latin typeface="Times"/>
                <a:cs typeface="Times"/>
              </a:rPr>
              <a:t>le cause profonde </a:t>
            </a:r>
            <a:r>
              <a:rPr lang="it-IT" sz="1400" b="1" dirty="0" smtClean="0">
                <a:latin typeface="Times"/>
                <a:cs typeface="Times"/>
              </a:rPr>
              <a:t>o </a:t>
            </a:r>
            <a:r>
              <a:rPr lang="it-IT" sz="1400" b="1" dirty="0">
                <a:latin typeface="Times"/>
                <a:cs typeface="Times"/>
              </a:rPr>
              <a:t>le possibili </a:t>
            </a:r>
            <a:r>
              <a:rPr lang="en-GB" sz="1400" b="1" dirty="0" err="1" smtClean="0">
                <a:latin typeface="Times"/>
                <a:cs typeface="Times"/>
              </a:rPr>
              <a:t>soluzioni</a:t>
            </a:r>
            <a:r>
              <a:rPr lang="en-GB" sz="1400" b="1" dirty="0" smtClean="0">
                <a:latin typeface="Times"/>
                <a:cs typeface="Times"/>
              </a:rPr>
              <a:t>.</a:t>
            </a:r>
          </a:p>
        </p:txBody>
      </p:sp>
      <p:grpSp>
        <p:nvGrpSpPr>
          <p:cNvPr id="19" name="Gruppo 18"/>
          <p:cNvGrpSpPr/>
          <p:nvPr/>
        </p:nvGrpSpPr>
        <p:grpSpPr>
          <a:xfrm>
            <a:off x="457200" y="1447800"/>
            <a:ext cx="1371600" cy="1546847"/>
            <a:chOff x="3886200" y="2895599"/>
            <a:chExt cx="2773013" cy="2446884"/>
          </a:xfrm>
        </p:grpSpPr>
        <p:pic>
          <p:nvPicPr>
            <p:cNvPr id="20" name="Immagine 19" descr="images.jpe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6200" y="3124200"/>
              <a:ext cx="1587500" cy="1905000"/>
            </a:xfrm>
            <a:prstGeom prst="rect">
              <a:avLst/>
            </a:prstGeom>
          </p:spPr>
        </p:pic>
        <p:sp>
          <p:nvSpPr>
            <p:cNvPr id="21" name="CasellaDiTesto 20"/>
            <p:cNvSpPr txBox="1"/>
            <p:nvPr/>
          </p:nvSpPr>
          <p:spPr>
            <a:xfrm>
              <a:off x="4643057" y="4029778"/>
              <a:ext cx="2016156" cy="632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Nucleo</a:t>
              </a:r>
              <a:r>
                <a:rPr lang="en-GB" sz="10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 del </a:t>
              </a:r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Problema</a:t>
              </a:r>
              <a:endParaRPr lang="en-GB" sz="10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4343402" y="4952998"/>
              <a:ext cx="1237416" cy="389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Cause</a:t>
              </a:r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343402" y="2895599"/>
              <a:ext cx="1237416" cy="3894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dirty="0" err="1" smtClean="0">
                  <a:solidFill>
                    <a:srgbClr val="800000"/>
                  </a:solidFill>
                  <a:latin typeface="Times"/>
                  <a:cs typeface="Times"/>
                </a:rPr>
                <a:t>Effetti</a:t>
              </a:r>
              <a:endParaRPr lang="en-GB" sz="10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</p:grpSp>
      <p:sp>
        <p:nvSpPr>
          <p:cNvPr id="24" name="Rettangolo arrotondato 23"/>
          <p:cNvSpPr/>
          <p:nvPr/>
        </p:nvSpPr>
        <p:spPr>
          <a:xfrm>
            <a:off x="1524000" y="6858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 err="1" smtClean="0">
                <a:latin typeface="Times"/>
                <a:cs typeface="Times"/>
              </a:rPr>
              <a:t>Definizione</a:t>
            </a:r>
            <a:r>
              <a:rPr lang="en-GB" sz="1100" b="1" dirty="0" smtClean="0">
                <a:latin typeface="Times"/>
                <a:cs typeface="Times"/>
              </a:rPr>
              <a:t> </a:t>
            </a:r>
            <a:r>
              <a:rPr lang="en-GB" sz="1100" b="1" dirty="0" err="1" smtClean="0">
                <a:latin typeface="Times"/>
                <a:cs typeface="Times"/>
              </a:rPr>
              <a:t>della</a:t>
            </a:r>
            <a:r>
              <a:rPr lang="en-GB" sz="1100" b="1" dirty="0" smtClean="0">
                <a:latin typeface="Times"/>
                <a:cs typeface="Times"/>
              </a:rPr>
              <a:t> Root  Cause </a:t>
            </a:r>
            <a:r>
              <a:rPr lang="en-GB" sz="1100" b="1" dirty="0" smtClean="0">
                <a:latin typeface="Times"/>
                <a:cs typeface="Times"/>
              </a:rPr>
              <a:t>del </a:t>
            </a:r>
            <a:r>
              <a:rPr lang="en-GB" sz="1100" b="1" dirty="0" err="1" smtClean="0">
                <a:latin typeface="Times"/>
                <a:cs typeface="Times"/>
              </a:rPr>
              <a:t>Problema</a:t>
            </a:r>
            <a:endParaRPr lang="en-GB" sz="1100" b="1" dirty="0">
              <a:latin typeface="Times"/>
              <a:cs typeface="Times"/>
            </a:endParaRPr>
          </a:p>
        </p:txBody>
      </p:sp>
      <p:sp>
        <p:nvSpPr>
          <p:cNvPr id="14" name="Ovale 13"/>
          <p:cNvSpPr/>
          <p:nvPr/>
        </p:nvSpPr>
        <p:spPr>
          <a:xfrm>
            <a:off x="1295400" y="5334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Times"/>
                <a:cs typeface="Times"/>
              </a:rPr>
              <a:t>3</a:t>
            </a:r>
            <a:endParaRPr lang="en-GB" sz="1200" b="1" dirty="0"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arrotondato 12"/>
          <p:cNvSpPr/>
          <p:nvPr/>
        </p:nvSpPr>
        <p:spPr>
          <a:xfrm>
            <a:off x="1600200" y="190500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arrotondato 13"/>
          <p:cNvSpPr/>
          <p:nvPr/>
        </p:nvSpPr>
        <p:spPr>
          <a:xfrm>
            <a:off x="2743200" y="190500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arrotondato 14"/>
          <p:cNvSpPr/>
          <p:nvPr/>
        </p:nvSpPr>
        <p:spPr>
          <a:xfrm>
            <a:off x="3886200" y="190500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arrotondato 15"/>
          <p:cNvSpPr/>
          <p:nvPr/>
        </p:nvSpPr>
        <p:spPr>
          <a:xfrm>
            <a:off x="5029200" y="190500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arrotondato 16"/>
          <p:cNvSpPr/>
          <p:nvPr/>
        </p:nvSpPr>
        <p:spPr>
          <a:xfrm>
            <a:off x="6172200" y="190500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arrotondato 17"/>
          <p:cNvSpPr/>
          <p:nvPr/>
        </p:nvSpPr>
        <p:spPr>
          <a:xfrm>
            <a:off x="2362200" y="274320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arrotondato 18"/>
          <p:cNvSpPr/>
          <p:nvPr/>
        </p:nvSpPr>
        <p:spPr>
          <a:xfrm>
            <a:off x="3886200" y="274320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arrotondato 19"/>
          <p:cNvSpPr/>
          <p:nvPr/>
        </p:nvSpPr>
        <p:spPr>
          <a:xfrm>
            <a:off x="5334000" y="274320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arrotondato 20"/>
          <p:cNvSpPr/>
          <p:nvPr/>
        </p:nvSpPr>
        <p:spPr>
          <a:xfrm>
            <a:off x="3657600" y="3581400"/>
            <a:ext cx="1524000" cy="533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arrotondato 22"/>
          <p:cNvSpPr/>
          <p:nvPr/>
        </p:nvSpPr>
        <p:spPr>
          <a:xfrm>
            <a:off x="1600200" y="541020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ttangolo arrotondato 23"/>
          <p:cNvSpPr/>
          <p:nvPr/>
        </p:nvSpPr>
        <p:spPr>
          <a:xfrm>
            <a:off x="2743200" y="541020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arrotondato 24"/>
          <p:cNvSpPr/>
          <p:nvPr/>
        </p:nvSpPr>
        <p:spPr>
          <a:xfrm>
            <a:off x="3886200" y="541020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arrotondato 25"/>
          <p:cNvSpPr/>
          <p:nvPr/>
        </p:nvSpPr>
        <p:spPr>
          <a:xfrm>
            <a:off x="5029200" y="541020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Rettangolo arrotondato 26"/>
          <p:cNvSpPr/>
          <p:nvPr/>
        </p:nvSpPr>
        <p:spPr>
          <a:xfrm>
            <a:off x="6172200" y="541020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ttangolo arrotondato 27"/>
          <p:cNvSpPr/>
          <p:nvPr/>
        </p:nvSpPr>
        <p:spPr>
          <a:xfrm>
            <a:off x="2362200" y="457200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arrotondato 28"/>
          <p:cNvSpPr/>
          <p:nvPr/>
        </p:nvSpPr>
        <p:spPr>
          <a:xfrm>
            <a:off x="3886200" y="457200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arrotondato 30"/>
          <p:cNvSpPr/>
          <p:nvPr/>
        </p:nvSpPr>
        <p:spPr>
          <a:xfrm>
            <a:off x="5334000" y="457200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" name="Connettore 1 32"/>
          <p:cNvCxnSpPr>
            <a:stCxn id="14" idx="2"/>
            <a:endCxn id="18" idx="0"/>
          </p:cNvCxnSpPr>
          <p:nvPr/>
        </p:nvCxnSpPr>
        <p:spPr>
          <a:xfrm rot="5400000">
            <a:off x="2819400" y="2324100"/>
            <a:ext cx="457200" cy="381000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stCxn id="13" idx="2"/>
            <a:endCxn id="18" idx="0"/>
          </p:cNvCxnSpPr>
          <p:nvPr/>
        </p:nvCxnSpPr>
        <p:spPr>
          <a:xfrm rot="16200000" flipH="1">
            <a:off x="2247900" y="2133600"/>
            <a:ext cx="457200" cy="762000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>
            <a:stCxn id="15" idx="2"/>
            <a:endCxn id="19" idx="0"/>
          </p:cNvCxnSpPr>
          <p:nvPr/>
        </p:nvCxnSpPr>
        <p:spPr>
          <a:xfrm rot="5400000">
            <a:off x="4152900" y="2514600"/>
            <a:ext cx="457200" cy="1588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>
            <a:endCxn id="20" idx="0"/>
          </p:cNvCxnSpPr>
          <p:nvPr/>
        </p:nvCxnSpPr>
        <p:spPr>
          <a:xfrm rot="16200000" flipH="1">
            <a:off x="5429250" y="2343150"/>
            <a:ext cx="457200" cy="342900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>
            <a:stCxn id="17" idx="2"/>
            <a:endCxn id="20" idx="0"/>
          </p:cNvCxnSpPr>
          <p:nvPr/>
        </p:nvCxnSpPr>
        <p:spPr>
          <a:xfrm rot="5400000">
            <a:off x="6019800" y="2095500"/>
            <a:ext cx="457200" cy="838200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/>
          <p:nvPr/>
        </p:nvCxnSpPr>
        <p:spPr>
          <a:xfrm rot="5400000">
            <a:off x="4191794" y="3352006"/>
            <a:ext cx="457200" cy="1588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 rot="10800000">
            <a:off x="2819400" y="3352800"/>
            <a:ext cx="3048000" cy="1588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48"/>
          <p:cNvCxnSpPr/>
          <p:nvPr/>
        </p:nvCxnSpPr>
        <p:spPr>
          <a:xfrm rot="5400000">
            <a:off x="5753894" y="3237706"/>
            <a:ext cx="228600" cy="1588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51"/>
          <p:cNvCxnSpPr/>
          <p:nvPr/>
        </p:nvCxnSpPr>
        <p:spPr>
          <a:xfrm rot="5400000">
            <a:off x="2705894" y="3237706"/>
            <a:ext cx="228600" cy="1588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CasellaDiTesto 54"/>
          <p:cNvSpPr txBox="1"/>
          <p:nvPr/>
        </p:nvSpPr>
        <p:spPr>
          <a:xfrm>
            <a:off x="3733800" y="35814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800000"/>
                </a:solidFill>
                <a:latin typeface="Times"/>
                <a:cs typeface="Times"/>
              </a:rPr>
              <a:t>Problema da Risolvere</a:t>
            </a:r>
            <a:endParaRPr lang="it-IT" sz="14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cxnSp>
        <p:nvCxnSpPr>
          <p:cNvPr id="56" name="Connettore 1 55"/>
          <p:cNvCxnSpPr/>
          <p:nvPr/>
        </p:nvCxnSpPr>
        <p:spPr>
          <a:xfrm rot="10800000">
            <a:off x="2971800" y="4343400"/>
            <a:ext cx="3048000" cy="1588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/>
          <p:nvPr/>
        </p:nvCxnSpPr>
        <p:spPr>
          <a:xfrm rot="5400000">
            <a:off x="4191794" y="4342606"/>
            <a:ext cx="457200" cy="1588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 rot="5400000">
            <a:off x="5906294" y="4456906"/>
            <a:ext cx="228600" cy="1588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 rot="5400000">
            <a:off x="2858294" y="4456906"/>
            <a:ext cx="228600" cy="1588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1 59"/>
          <p:cNvCxnSpPr>
            <a:stCxn id="28" idx="2"/>
            <a:endCxn id="24" idx="0"/>
          </p:cNvCxnSpPr>
          <p:nvPr/>
        </p:nvCxnSpPr>
        <p:spPr>
          <a:xfrm rot="16200000" flipH="1">
            <a:off x="2819400" y="4991100"/>
            <a:ext cx="457200" cy="381000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28" idx="2"/>
            <a:endCxn id="23" idx="0"/>
          </p:cNvCxnSpPr>
          <p:nvPr/>
        </p:nvCxnSpPr>
        <p:spPr>
          <a:xfrm rot="5400000">
            <a:off x="2247900" y="4800600"/>
            <a:ext cx="457200" cy="762000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1 63"/>
          <p:cNvCxnSpPr>
            <a:stCxn id="31" idx="2"/>
            <a:endCxn id="27" idx="0"/>
          </p:cNvCxnSpPr>
          <p:nvPr/>
        </p:nvCxnSpPr>
        <p:spPr>
          <a:xfrm rot="16200000" flipH="1">
            <a:off x="6019800" y="4762500"/>
            <a:ext cx="457200" cy="838200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1 65"/>
          <p:cNvCxnSpPr>
            <a:stCxn id="31" idx="2"/>
            <a:endCxn id="26" idx="0"/>
          </p:cNvCxnSpPr>
          <p:nvPr/>
        </p:nvCxnSpPr>
        <p:spPr>
          <a:xfrm rot="5400000">
            <a:off x="5448300" y="5029200"/>
            <a:ext cx="457200" cy="304800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1 72"/>
          <p:cNvCxnSpPr/>
          <p:nvPr/>
        </p:nvCxnSpPr>
        <p:spPr>
          <a:xfrm rot="5400000">
            <a:off x="4191794" y="5180806"/>
            <a:ext cx="457200" cy="1588"/>
          </a:xfrm>
          <a:prstGeom prst="line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CasellaDiTesto 78"/>
          <p:cNvSpPr txBox="1"/>
          <p:nvPr/>
        </p:nvSpPr>
        <p:spPr>
          <a:xfrm>
            <a:off x="2895600" y="685800"/>
            <a:ext cx="300039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Template</a:t>
            </a:r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 Modificabile</a:t>
            </a:r>
            <a:endParaRPr lang="it-IT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81" name="CasellaDiTesto 80"/>
          <p:cNvSpPr txBox="1"/>
          <p:nvPr/>
        </p:nvSpPr>
        <p:spPr>
          <a:xfrm>
            <a:off x="838200" y="2590800"/>
            <a:ext cx="673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smtClean="0">
                <a:solidFill>
                  <a:srgbClr val="800000"/>
                </a:solidFill>
                <a:latin typeface="Times"/>
                <a:cs typeface="Times"/>
              </a:rPr>
              <a:t>Effetti</a:t>
            </a:r>
            <a:endParaRPr lang="it-IT" sz="14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82" name="CasellaDiTesto 81"/>
          <p:cNvSpPr txBox="1"/>
          <p:nvPr/>
        </p:nvSpPr>
        <p:spPr>
          <a:xfrm>
            <a:off x="762000" y="4876800"/>
            <a:ext cx="6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smtClean="0">
                <a:solidFill>
                  <a:srgbClr val="800000"/>
                </a:solidFill>
                <a:latin typeface="Times"/>
                <a:cs typeface="Times"/>
              </a:rPr>
              <a:t>Cause</a:t>
            </a:r>
            <a:endParaRPr lang="it-IT" sz="14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20768</TotalTime>
  <Words>926</Words>
  <Application>Microsoft Office PowerPoint</Application>
  <PresentationFormat>Presentazione su schermo (4:3)</PresentationFormat>
  <Paragraphs>110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Fondazione Mondo Digitale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a.lain</cp:lastModifiedBy>
  <cp:revision>874</cp:revision>
  <dcterms:created xsi:type="dcterms:W3CDTF">2013-12-15T18:48:23Z</dcterms:created>
  <dcterms:modified xsi:type="dcterms:W3CDTF">2014-01-07T14:17:30Z</dcterms:modified>
</cp:coreProperties>
</file>