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4" r:id="rId10"/>
    <p:sldId id="320" r:id="rId11"/>
    <p:sldId id="325" r:id="rId12"/>
  </p:sldIdLst>
  <p:sldSz cx="9144000" cy="6858000" type="screen4x3"/>
  <p:notesSz cx="6858000" cy="9144000"/>
  <p:custDataLst>
    <p:tags r:id="rId1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80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Problem solver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Holmes-Image-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36" y="2818736"/>
            <a:ext cx="743114" cy="1110918"/>
          </a:xfrm>
          <a:prstGeom prst="rect">
            <a:avLst/>
          </a:prstGeom>
        </p:spPr>
      </p:pic>
      <p:pic>
        <p:nvPicPr>
          <p:cNvPr id="5" name="Immagine 4" descr="FirefightersPutOut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03" y="2799964"/>
            <a:ext cx="1554619" cy="1129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81670" y="165224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04570" y="143190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Precedente Conoscenza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0409" y="5196819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basso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01032" y="5196819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alto</a:t>
            </a:r>
            <a:endParaRPr lang="it-IT" sz="1200" b="1" dirty="0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81670" y="24001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81670" y="316336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04570" y="294303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Abilità Cognitive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881670" y="403481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04570" y="381447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Motivazione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4804" y="1358864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0547" y="2106745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Times"/>
                <a:cs typeface="Times"/>
              </a:rPr>
              <a:t>P</a:t>
            </a:r>
            <a:r>
              <a:rPr lang="it-IT" sz="1200" dirty="0" smtClean="0">
                <a:latin typeface="Times"/>
                <a:cs typeface="Times"/>
              </a:rPr>
              <a:t>oca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14804" y="3757814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bassa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6452" y="2886369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Poco sviluppate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27995" y="1358864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35635" y="2106745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77839" y="2869987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</a:t>
            </a:r>
            <a:r>
              <a:rPr lang="it-IT" sz="1200" dirty="0" err="1" smtClean="0">
                <a:latin typeface="Times"/>
                <a:cs typeface="Times"/>
              </a:rPr>
              <a:t>sviiluppate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177976" y="374143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alta</a:t>
            </a:r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859852" y="5490200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339752" y="5085184"/>
            <a:ext cx="3803884" cy="415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S</a:t>
            </a:r>
            <a:r>
              <a:rPr lang="it-IT" sz="1100" b="1" dirty="0" smtClean="0">
                <a:solidFill>
                  <a:srgbClr val="000000"/>
                </a:solidFill>
                <a:latin typeface="Times"/>
                <a:cs typeface="Times"/>
              </a:rPr>
              <a:t>uccesso potenziale del risolutore di problemi</a:t>
            </a:r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 = Totale / 4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8243720" y="16358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8243720" y="238374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8243720" y="316336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8243720" y="40348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/>
        </p:nvGraphicFramePr>
        <p:xfrm>
          <a:off x="7995578" y="4585817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05451" y="1654399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05451" y="318190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05451" y="401843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22986" y="24186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961487" y="21797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Precedente Esperienza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259632" y="548680"/>
            <a:ext cx="9122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del risolutore di problemi e potenziale successo</a:t>
            </a:r>
            <a:endParaRPr lang="it-IT" sz="2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8601"/>
            <a:ext cx="4796753" cy="754039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Breve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>
                <a:solidFill>
                  <a:srgbClr val="800000"/>
                </a:solidFill>
                <a:latin typeface="Times"/>
                <a:cs typeface="Times"/>
              </a:rPr>
              <a:t>q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uestionario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72438"/>
              </p:ext>
            </p:extLst>
          </p:nvPr>
        </p:nvGraphicFramePr>
        <p:xfrm>
          <a:off x="900326" y="982640"/>
          <a:ext cx="7202664" cy="375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444"/>
                <a:gridCol w="1200444"/>
                <a:gridCol w="1200444"/>
                <a:gridCol w="1200444"/>
                <a:gridCol w="1200444"/>
                <a:gridCol w="1200444"/>
              </a:tblGrid>
              <a:tr h="627643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33497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6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6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72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00326" y="4979963"/>
          <a:ext cx="7202664" cy="123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2664"/>
              </a:tblGrid>
              <a:tr h="297645">
                <a:tc>
                  <a:txBody>
                    <a:bodyPr/>
                    <a:lstStyle/>
                    <a:p>
                      <a:pPr algn="ctr"/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12177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2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692554" y="414975"/>
            <a:ext cx="3526958" cy="42850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Il </a:t>
            </a:r>
            <a:r>
              <a:rPr lang="it-IT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71600" y="980728"/>
            <a:ext cx="760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“.. .un problema esiste solo se le persone (un individuo, un gruppo, una società) lo percepiscono come tale, ossia quando credono che sia opportuno cercare l’incognita e colmare il divario esistente tra la situazione  reale e quella desiderata. “ (David </a:t>
            </a:r>
            <a:r>
              <a:rPr lang="it-IT" sz="1200" dirty="0" err="1" smtClean="0">
                <a:latin typeface="Times"/>
                <a:cs typeface="Times"/>
              </a:rPr>
              <a:t>Jonassen</a:t>
            </a:r>
            <a:r>
              <a:rPr lang="it-IT" sz="12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459110" y="2474717"/>
            <a:ext cx="405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soluzione di un problema richiede risolutori, siano essi individui o gruppi sociali di qualsiasi ampiezza (persino società).</a:t>
            </a:r>
            <a:endParaRPr lang="it-IT" dirty="0"/>
          </a:p>
        </p:txBody>
      </p:sp>
      <p:pic>
        <p:nvPicPr>
          <p:cNvPr id="22" name="Immagine 21" descr="ze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97152"/>
            <a:ext cx="1401612" cy="1393953"/>
          </a:xfrm>
          <a:prstGeom prst="rect">
            <a:avLst/>
          </a:prstGeom>
        </p:spPr>
      </p:pic>
      <p:pic>
        <p:nvPicPr>
          <p:cNvPr id="23" name="Immagine 22" descr="14-our-strong-tie-group-size-is-150-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157192"/>
            <a:ext cx="1981237" cy="1485928"/>
          </a:xfrm>
          <a:prstGeom prst="rect">
            <a:avLst/>
          </a:prstGeom>
        </p:spPr>
      </p:pic>
      <p:pic>
        <p:nvPicPr>
          <p:cNvPr id="25" name="Immagine 24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862" y="3382528"/>
            <a:ext cx="1141054" cy="1469540"/>
          </a:xfrm>
          <a:prstGeom prst="rect">
            <a:avLst/>
          </a:prstGeom>
        </p:spPr>
      </p:pic>
      <p:pic>
        <p:nvPicPr>
          <p:cNvPr id="28" name="Immagine 27" descr="images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1784" y="3382528"/>
            <a:ext cx="1906086" cy="1782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899593" y="414974"/>
            <a:ext cx="7046840" cy="428503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Attributi principali di un </a:t>
            </a:r>
            <a:r>
              <a:rPr lang="it-IT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47339" y="1554021"/>
            <a:ext cx="226907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Conoscenza preventiva dell’ambito del problema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147339" y="2790955"/>
            <a:ext cx="2269075" cy="1142101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Esperienza precedente di risoluzione di problemi simili 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147339" y="4058877"/>
            <a:ext cx="2269075" cy="117032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Abilità cognitive (per es. pensiero critico, ragionamento causale)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139953" y="5445224"/>
            <a:ext cx="230425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Motivazione (per es. volontà e voglia di impegnarsi, investire e persistere)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900795" y="3015504"/>
            <a:ext cx="2269075" cy="1634247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L’abilità di un risolutore di problemi è definita da almeno 4 caratteristiche </a:t>
            </a:r>
          </a:p>
          <a:p>
            <a:pPr algn="ctr"/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7" name="Connettore 2 16"/>
          <p:cNvCxnSpPr>
            <a:stCxn id="15" idx="3"/>
            <a:endCxn id="11" idx="1"/>
          </p:cNvCxnSpPr>
          <p:nvPr/>
        </p:nvCxnSpPr>
        <p:spPr>
          <a:xfrm flipV="1">
            <a:off x="3169870" y="2074858"/>
            <a:ext cx="977469" cy="175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3"/>
            <a:endCxn id="12" idx="1"/>
          </p:cNvCxnSpPr>
          <p:nvPr/>
        </p:nvCxnSpPr>
        <p:spPr>
          <a:xfrm flipV="1">
            <a:off x="3169870" y="3362006"/>
            <a:ext cx="977469" cy="47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5" idx="3"/>
            <a:endCxn id="13" idx="1"/>
          </p:cNvCxnSpPr>
          <p:nvPr/>
        </p:nvCxnSpPr>
        <p:spPr>
          <a:xfrm>
            <a:off x="3169870" y="3832628"/>
            <a:ext cx="977469" cy="811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5" idx="3"/>
            <a:endCxn id="14" idx="1"/>
          </p:cNvCxnSpPr>
          <p:nvPr/>
        </p:nvCxnSpPr>
        <p:spPr>
          <a:xfrm>
            <a:off x="3169870" y="3832628"/>
            <a:ext cx="970083" cy="2133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296" y="1841670"/>
            <a:ext cx="1173834" cy="1173834"/>
          </a:xfrm>
          <a:prstGeom prst="rect">
            <a:avLst/>
          </a:prstGeom>
        </p:spPr>
      </p:pic>
      <p:pic>
        <p:nvPicPr>
          <p:cNvPr id="31" name="Immagine 30" descr="Proble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88" y="4688645"/>
            <a:ext cx="1269351" cy="1269351"/>
          </a:xfrm>
          <a:prstGeom prst="rect">
            <a:avLst/>
          </a:prstGeom>
        </p:spPr>
      </p:pic>
      <p:pic>
        <p:nvPicPr>
          <p:cNvPr id="32" name="Immagine 31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962" y="1256133"/>
            <a:ext cx="1208166" cy="1171074"/>
          </a:xfrm>
          <a:prstGeom prst="rect">
            <a:avLst/>
          </a:prstGeom>
        </p:spPr>
      </p:pic>
      <p:pic>
        <p:nvPicPr>
          <p:cNvPr id="33" name="Immagine 32" descr="ferrari-t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3962" y="2694580"/>
            <a:ext cx="1517397" cy="1138048"/>
          </a:xfrm>
          <a:prstGeom prst="rect">
            <a:avLst/>
          </a:prstGeom>
        </p:spPr>
      </p:pic>
      <p:pic>
        <p:nvPicPr>
          <p:cNvPr id="18" name="Immagine 17" descr="mountain-climbers-reaching-summ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5437" y="5249966"/>
            <a:ext cx="1003386" cy="1236038"/>
          </a:xfrm>
          <a:prstGeom prst="rect">
            <a:avLst/>
          </a:prstGeom>
        </p:spPr>
      </p:pic>
      <p:pic>
        <p:nvPicPr>
          <p:cNvPr id="19" name="Immagine 18" descr="Eureka Archimede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3962" y="3967526"/>
            <a:ext cx="1632610" cy="1282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di un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conoscenza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che hanno dell’ambito del problema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391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Molta conoscenza 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131840" y="2996952"/>
            <a:ext cx="2880320" cy="10081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Precedente conoscenza dell’ambito del problema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3" name="Immagine 1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2377" y="1723309"/>
            <a:ext cx="1433834" cy="1389814"/>
          </a:xfrm>
          <a:prstGeom prst="rect">
            <a:avLst/>
          </a:prstGeom>
        </p:spPr>
      </p:pic>
      <p:pic>
        <p:nvPicPr>
          <p:cNvPr id="14" name="Immagine 13" descr="no-knowledge-james-murdoch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1" y="1583329"/>
            <a:ext cx="1642860" cy="1642860"/>
          </a:xfrm>
          <a:prstGeom prst="rect">
            <a:avLst/>
          </a:prstGeom>
        </p:spPr>
      </p:pic>
      <p:pic>
        <p:nvPicPr>
          <p:cNvPr id="15" name="Immagine 14" descr="confused 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486" y="3739739"/>
            <a:ext cx="1603146" cy="1069098"/>
          </a:xfrm>
          <a:prstGeom prst="rect">
            <a:avLst/>
          </a:prstGeom>
        </p:spPr>
      </p:pic>
      <p:pic>
        <p:nvPicPr>
          <p:cNvPr id="16" name="Immagine 15" descr="rese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377" y="3635370"/>
            <a:ext cx="1668436" cy="1173467"/>
          </a:xfrm>
          <a:prstGeom prst="rect">
            <a:avLst/>
          </a:prstGeom>
        </p:spPr>
      </p:pic>
      <p:pic>
        <p:nvPicPr>
          <p:cNvPr id="20" name="Immagine 19" descr="ignorance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9648" y="4837647"/>
            <a:ext cx="1532494" cy="1634660"/>
          </a:xfrm>
          <a:prstGeom prst="rect">
            <a:avLst/>
          </a:prstGeom>
        </p:spPr>
      </p:pic>
      <p:pic>
        <p:nvPicPr>
          <p:cNvPr id="21" name="Immagine 20" descr="Wome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4506" y="4922308"/>
            <a:ext cx="2036764" cy="142877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317486" y="3153444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Poca conoscenza</a:t>
            </a:r>
            <a:endParaRPr lang="it-IT" sz="1200" b="1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esperienza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che hanno di problemi analoghi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Molta esperienza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2996952"/>
            <a:ext cx="2454242" cy="93610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Precedente esperienza di problemi analoghi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2" name="Immagine 11" descr="ferrari-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720" y="1777470"/>
            <a:ext cx="1688101" cy="1266076"/>
          </a:xfrm>
          <a:prstGeom prst="rect">
            <a:avLst/>
          </a:prstGeom>
        </p:spPr>
      </p:pic>
      <p:pic>
        <p:nvPicPr>
          <p:cNvPr id="17" name="Immagine 16" descr="ar130153199958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300" y="3676766"/>
            <a:ext cx="1471694" cy="1460656"/>
          </a:xfrm>
          <a:prstGeom prst="rect">
            <a:avLst/>
          </a:prstGeom>
        </p:spPr>
      </p:pic>
      <p:pic>
        <p:nvPicPr>
          <p:cNvPr id="19" name="Immagine 18" descr="computer-troubleshoo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5994" y="4902101"/>
            <a:ext cx="1870985" cy="1439947"/>
          </a:xfrm>
          <a:prstGeom prst="rect">
            <a:avLst/>
          </a:prstGeom>
        </p:spPr>
      </p:pic>
      <p:pic>
        <p:nvPicPr>
          <p:cNvPr id="22" name="Immagine 21" descr="18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9797" y="2149196"/>
            <a:ext cx="2160283" cy="98786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244300" y="3137064"/>
            <a:ext cx="1273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Poca esperienza 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24" name="Immagine 23" descr="U100P200T1D264506F16DT200908191943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0720" y="3800233"/>
            <a:ext cx="1859251" cy="1239501"/>
          </a:xfrm>
          <a:prstGeom prst="rect">
            <a:avLst/>
          </a:prstGeom>
        </p:spPr>
      </p:pic>
      <p:pic>
        <p:nvPicPr>
          <p:cNvPr id="25" name="Immagine 24" descr="flyke04_200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2413" y="4694526"/>
            <a:ext cx="1647522" cy="1647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136904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abilità cognitive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che possiedono.</a:t>
            </a:r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659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Molte abilità cognitive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Quantità di  abilità cognitive</a:t>
            </a:r>
            <a:endParaRPr lang="it-IT" sz="1500" b="1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7392" y="3137064"/>
            <a:ext cx="1667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Poche abilità cognitive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16" name="Immagine 15" descr="doctors_1330904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486" y="3740172"/>
            <a:ext cx="1678355" cy="1120302"/>
          </a:xfrm>
          <a:prstGeom prst="rect">
            <a:avLst/>
          </a:prstGeom>
        </p:spPr>
      </p:pic>
      <p:pic>
        <p:nvPicPr>
          <p:cNvPr id="18" name="Immagine 17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92" y="1707601"/>
            <a:ext cx="1290312" cy="1429463"/>
          </a:xfrm>
          <a:prstGeom prst="rect">
            <a:avLst/>
          </a:prstGeom>
        </p:spPr>
      </p:pic>
      <p:pic>
        <p:nvPicPr>
          <p:cNvPr id="27" name="Immagine 26" descr="out_of_the_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5101" y="4653741"/>
            <a:ext cx="2279386" cy="2046522"/>
          </a:xfrm>
          <a:prstGeom prst="rect">
            <a:avLst/>
          </a:prstGeom>
        </p:spPr>
      </p:pic>
      <p:pic>
        <p:nvPicPr>
          <p:cNvPr id="28" name="Immagine 27" descr="analytical_chemistry_fea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0267" y="2073498"/>
            <a:ext cx="1922574" cy="1004982"/>
          </a:xfrm>
          <a:prstGeom prst="rect">
            <a:avLst/>
          </a:prstGeom>
        </p:spPr>
      </p:pic>
      <p:pic>
        <p:nvPicPr>
          <p:cNvPr id="30" name="Immagine 29" descr="PeanutBrai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222" y="3625220"/>
            <a:ext cx="1613427" cy="1585192"/>
          </a:xfrm>
          <a:prstGeom prst="rect">
            <a:avLst/>
          </a:prstGeom>
        </p:spPr>
      </p:pic>
      <p:pic>
        <p:nvPicPr>
          <p:cNvPr id="32" name="Immagine 31" descr="i-have-nothing-to-sa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4382" y="4653742"/>
            <a:ext cx="1954073" cy="1999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 il loro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grado di motivazione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356096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Motivazione molto alta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679262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356096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Grado di motivazione</a:t>
            </a:r>
            <a:endParaRPr lang="it-IT" sz="1500" b="1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7392" y="3339716"/>
            <a:ext cx="181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Motivazione molto bassa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17" name="Immagine 16" descr="mountain-climbers-reaching-summ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155" y="1583329"/>
            <a:ext cx="1439089" cy="1772767"/>
          </a:xfrm>
          <a:prstGeom prst="rect">
            <a:avLst/>
          </a:prstGeom>
        </p:spPr>
      </p:pic>
      <p:pic>
        <p:nvPicPr>
          <p:cNvPr id="19" name="Immagine 18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382" y="4919234"/>
            <a:ext cx="1813952" cy="1358714"/>
          </a:xfrm>
          <a:prstGeom prst="rect">
            <a:avLst/>
          </a:prstGeom>
        </p:spPr>
      </p:pic>
      <p:pic>
        <p:nvPicPr>
          <p:cNvPr id="22" name="Immagine 21" descr="Usain-Bolt-The-Legend-Wins-100m-London-2012-Olympic-1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7994" y="3872642"/>
            <a:ext cx="1800250" cy="1361802"/>
          </a:xfrm>
          <a:prstGeom prst="rect">
            <a:avLst/>
          </a:prstGeom>
        </p:spPr>
      </p:pic>
      <p:pic>
        <p:nvPicPr>
          <p:cNvPr id="24" name="Immagine 23" descr="no_motiv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392" y="1791411"/>
            <a:ext cx="2020169" cy="1548305"/>
          </a:xfrm>
          <a:prstGeom prst="rect">
            <a:avLst/>
          </a:prstGeom>
        </p:spPr>
      </p:pic>
      <p:pic>
        <p:nvPicPr>
          <p:cNvPr id="26" name="Immagine 25" descr="Motivation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392" y="3872642"/>
            <a:ext cx="1725949" cy="1725949"/>
          </a:xfrm>
          <a:prstGeom prst="rect">
            <a:avLst/>
          </a:prstGeom>
        </p:spPr>
      </p:pic>
      <p:pic>
        <p:nvPicPr>
          <p:cNvPr id="28" name="Immagine 27" descr="motivation_58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3341" y="4698309"/>
            <a:ext cx="1911163" cy="1800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4067" y="910540"/>
            <a:ext cx="737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500" dirty="0" smtClean="0">
              <a:latin typeface="Times"/>
              <a:cs typeface="Times"/>
            </a:endParaRPr>
          </a:p>
          <a:p>
            <a:pPr marL="342900" indent="-342900">
              <a:buAutoNum type="arabicPeriod"/>
            </a:pPr>
            <a:endParaRPr lang="it-IT" sz="1500" dirty="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53646" y="1464538"/>
            <a:ext cx="300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Non è che non riescono a vedere la soluzione. E’ che non riescono a vedere il problema.</a:t>
            </a:r>
          </a:p>
          <a:p>
            <a:r>
              <a:rPr lang="it-IT" sz="1200" dirty="0" smtClean="0">
                <a:latin typeface="Times"/>
                <a:cs typeface="Times"/>
              </a:rPr>
              <a:t>Gilbert </a:t>
            </a:r>
            <a:r>
              <a:rPr lang="it-IT" sz="1200" dirty="0" err="1" smtClean="0">
                <a:latin typeface="Times"/>
                <a:cs typeface="Times"/>
              </a:rPr>
              <a:t>K</a:t>
            </a:r>
            <a:r>
              <a:rPr lang="it-IT" sz="1200" dirty="0" smtClean="0">
                <a:latin typeface="Times"/>
                <a:cs typeface="Times"/>
              </a:rPr>
              <a:t>. Chesterton</a:t>
            </a:r>
            <a:endParaRPr lang="en-GB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7436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Non è un problema se abbiamo un problema. </a:t>
            </a:r>
          </a:p>
          <a:p>
            <a:r>
              <a:rPr lang="it-IT" sz="1200" i="1" dirty="0" smtClean="0">
                <a:latin typeface="Times"/>
                <a:cs typeface="Times"/>
              </a:rPr>
              <a:t>Il problema è se non affrontiamo il problema.</a:t>
            </a:r>
          </a:p>
          <a:p>
            <a:r>
              <a:rPr lang="it-IT" sz="1200" dirty="0" smtClean="0">
                <a:latin typeface="Times"/>
                <a:cs typeface="Times"/>
              </a:rPr>
              <a:t>Mary Kay </a:t>
            </a:r>
            <a:r>
              <a:rPr lang="it-IT" sz="1200" dirty="0" err="1" smtClean="0">
                <a:latin typeface="Times"/>
                <a:cs typeface="Times"/>
              </a:rPr>
              <a:t>Utech</a:t>
            </a:r>
            <a:endParaRPr lang="en-GB" sz="1200" dirty="0">
              <a:latin typeface="Times"/>
              <a:cs typeface="Times"/>
            </a:endParaRPr>
          </a:p>
        </p:txBody>
      </p:sp>
      <p:pic>
        <p:nvPicPr>
          <p:cNvPr id="10" name="Immagine 9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617170"/>
            <a:ext cx="2397719" cy="166064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5332" y="4383897"/>
            <a:ext cx="3457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La responsabilità è la più potente motivazione interna per risolvere un problema. Quando la elimini tutto quello che resta è  il motore  debole dell’autoconservazione. Se la necessità è la madre dell’invenzione, allora la responsabilità ne è il padre.</a:t>
            </a:r>
          </a:p>
          <a:p>
            <a:r>
              <a:rPr lang="it-IT" sz="1200" dirty="0" smtClean="0">
                <a:latin typeface="Times"/>
                <a:cs typeface="Times"/>
              </a:rPr>
              <a:t>Mark A. </a:t>
            </a:r>
            <a:r>
              <a:rPr lang="it-IT" sz="1200" dirty="0" err="1" smtClean="0">
                <a:latin typeface="Times"/>
                <a:cs typeface="Times"/>
              </a:rPr>
              <a:t>Crouch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446295" y="4623652"/>
            <a:ext cx="311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Il problema non è il problema. Il problema è il tuo atteggiamento verso il problema. Capisci? </a:t>
            </a:r>
          </a:p>
          <a:p>
            <a:r>
              <a:rPr lang="it-IT" sz="1200" dirty="0" err="1" smtClean="0">
                <a:latin typeface="Times"/>
                <a:cs typeface="Times"/>
              </a:rPr>
              <a:t>Captain</a:t>
            </a:r>
            <a:r>
              <a:rPr lang="it-IT" sz="1200" dirty="0" smtClean="0">
                <a:latin typeface="Times"/>
                <a:cs typeface="Times"/>
              </a:rPr>
              <a:t> Jack </a:t>
            </a:r>
            <a:r>
              <a:rPr lang="it-IT" sz="1200" dirty="0" err="1" smtClean="0">
                <a:latin typeface="Times"/>
                <a:cs typeface="Times"/>
              </a:rPr>
              <a:t>Sparrow</a:t>
            </a:r>
            <a:endParaRPr lang="en-GB" sz="1200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19277" y="1464538"/>
            <a:ext cx="2727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Molti fallimenti nella vita accadono quando le persone non capiscono quanto sono vicine al successo nel momento in cui si arrendono.</a:t>
            </a:r>
          </a:p>
          <a:p>
            <a:r>
              <a:rPr lang="it-IT" sz="1200" dirty="0" smtClean="0">
                <a:latin typeface="Times"/>
                <a:cs typeface="Times"/>
              </a:rPr>
              <a:t>Thomas Edison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75939" y="3036693"/>
            <a:ext cx="2948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Nel confronto tra la corrente e la roccia la corrente vince sempre – non per la forza, ma per la perseveranza.</a:t>
            </a:r>
          </a:p>
          <a:p>
            <a:r>
              <a:rPr lang="it-IT" sz="1200" dirty="0" smtClean="0">
                <a:latin typeface="Times"/>
                <a:cs typeface="Times"/>
              </a:rPr>
              <a:t>Buddha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187624" y="692696"/>
            <a:ext cx="71287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 del </a:t>
            </a:r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solver - Citazioni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Problem solver - </a:t>
            </a:r>
            <a:r>
              <a:rPr lang="en-GB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Poesia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62" y="2872823"/>
            <a:ext cx="1324609" cy="16557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23300" y="2041234"/>
            <a:ext cx="31476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Qualcuno, ognuno e nessuno </a:t>
            </a:r>
          </a:p>
          <a:p>
            <a:endParaRPr lang="it-IT" sz="1200" b="1" dirty="0" smtClean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Un lavoro importante doveva essere fatto. Ognuno era sicuro che Qualcuno l’avrebbe fatto. Chiunque poteva farlo, ma Nessuno lo fece. Qualcuno si arrabbiò perché era lavoro di Ognuno. </a:t>
            </a:r>
          </a:p>
          <a:p>
            <a:r>
              <a:rPr lang="it-IT" sz="1200" dirty="0" smtClean="0">
                <a:latin typeface="Times"/>
                <a:cs typeface="Times"/>
              </a:rPr>
              <a:t>Ognuno pensò che Chiunque potesse farlo, ma Nessuno lo fece. </a:t>
            </a:r>
          </a:p>
          <a:p>
            <a:r>
              <a:rPr lang="it-IT" sz="1200" dirty="0" smtClean="0">
                <a:latin typeface="Times"/>
                <a:cs typeface="Times"/>
              </a:rPr>
              <a:t>Finì che Ognuno incolpò Qualcuno perché Nessuno fece ciò che Qualcuno avrebbe potuto fare. </a:t>
            </a:r>
          </a:p>
          <a:p>
            <a:r>
              <a:rPr lang="it-IT" sz="1200" dirty="0" smtClean="0">
                <a:latin typeface="Times"/>
                <a:cs typeface="Times"/>
              </a:rPr>
              <a:t>Autore anonimo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71747" y="2803577"/>
            <a:ext cx="27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Una semplice Verità</a:t>
            </a:r>
          </a:p>
          <a:p>
            <a:endParaRPr lang="it-IT" sz="1200" dirty="0" smtClean="0">
              <a:latin typeface="Times"/>
              <a:cs typeface="Times"/>
            </a:endParaRPr>
          </a:p>
          <a:p>
            <a:r>
              <a:rPr lang="it-IT" sz="1200" dirty="0">
                <a:latin typeface="Times"/>
                <a:cs typeface="Times"/>
              </a:rPr>
              <a:t>Le colline, le valli di questa terra.</a:t>
            </a:r>
          </a:p>
          <a:p>
            <a:r>
              <a:rPr lang="it-IT" sz="1200" dirty="0">
                <a:latin typeface="Times"/>
                <a:cs typeface="Times"/>
              </a:rPr>
              <a:t>Non sono così difficili da capire.</a:t>
            </a:r>
          </a:p>
          <a:p>
            <a:r>
              <a:rPr lang="it-IT" sz="1200" dirty="0">
                <a:latin typeface="Times"/>
                <a:cs typeface="Times"/>
              </a:rPr>
              <a:t>Se le percepiamo con occhi da bambino.</a:t>
            </a:r>
          </a:p>
          <a:p>
            <a:r>
              <a:rPr lang="it-IT" sz="1200" dirty="0">
                <a:latin typeface="Times"/>
                <a:cs typeface="Times"/>
              </a:rPr>
              <a:t>Possiamo fare felice e vero il cielo.</a:t>
            </a:r>
          </a:p>
          <a:p>
            <a:endParaRPr lang="it-IT" sz="1200" dirty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David Lacey</a:t>
            </a:r>
          </a:p>
        </p:txBody>
      </p:sp>
    </p:spTree>
    <p:extLst>
      <p:ext uri="{BB962C8B-B14F-4D97-AF65-F5344CB8AC3E}">
        <p14:creationId xmlns:p14="http://schemas.microsoft.com/office/powerpoint/2010/main" val="3819614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591</Words>
  <Application>Microsoft Office PowerPoint</Application>
  <PresentationFormat>Presentazione su schermo (4:3)</PresentationFormat>
  <Paragraphs>143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sony</cp:lastModifiedBy>
  <cp:revision>206</cp:revision>
  <dcterms:created xsi:type="dcterms:W3CDTF">2013-12-15T20:00:49Z</dcterms:created>
  <dcterms:modified xsi:type="dcterms:W3CDTF">2013-12-15T21:17:37Z</dcterms:modified>
</cp:coreProperties>
</file>