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0" r:id="rId3"/>
    <p:sldId id="267" r:id="rId4"/>
    <p:sldId id="268" r:id="rId5"/>
    <p:sldId id="269" r:id="rId6"/>
  </p:sldIdLst>
  <p:sldSz cx="9144000" cy="6858000" type="screen4x3"/>
  <p:notesSz cx="6858000" cy="9144000"/>
  <p:custDataLst>
    <p:tags r:id="rId8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C80"/>
    <a:srgbClr val="FF5050"/>
    <a:srgbClr val="FF9966"/>
    <a:srgbClr val="FF3300"/>
    <a:srgbClr val="66FF66"/>
    <a:srgbClr val="FF0000"/>
    <a:srgbClr val="FFFF99"/>
    <a:srgbClr val="FFFF66"/>
    <a:srgbClr val="33CCFF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980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BD58B-8B7B-42AF-A9B3-1AE1D3177AD7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BD02A-590B-427B-907B-77199C21EF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32404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BD02A-590B-427B-907B-77199C21EF40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57505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CEA010-1156-401C-9275-9C5790E07736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14/01/2015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0"/>
          <p:cNvSpPr txBox="1">
            <a:spLocks noChangeArrowheads="1"/>
          </p:cNvSpPr>
          <p:nvPr/>
        </p:nvSpPr>
        <p:spPr bwMode="auto">
          <a:xfrm>
            <a:off x="2195736" y="908720"/>
            <a:ext cx="495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3600" b="1" u="none" dirty="0" smtClean="0">
                <a:solidFill>
                  <a:srgbClr val="A20D00"/>
                </a:solidFill>
                <a:latin typeface="Times" charset="0"/>
                <a:ea typeface="Times" charset="0"/>
                <a:cs typeface="Times" charset="0"/>
              </a:rPr>
              <a:t>Piano di Sviluppo</a:t>
            </a:r>
          </a:p>
          <a:p>
            <a:pPr algn="ctr"/>
            <a:r>
              <a:rPr lang="it-IT" sz="3600" b="1" dirty="0" smtClean="0">
                <a:solidFill>
                  <a:srgbClr val="A20D00"/>
                </a:solidFill>
                <a:latin typeface="Times" charset="0"/>
                <a:ea typeface="Times" charset="0"/>
                <a:cs typeface="Times" charset="0"/>
              </a:rPr>
              <a:t>Progetto MILVA</a:t>
            </a:r>
            <a:endParaRPr lang="it-IT" sz="3600" b="1" u="none" dirty="0" smtClean="0">
              <a:solidFill>
                <a:srgbClr val="A20D00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2621954" y="4797152"/>
            <a:ext cx="36782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800000"/>
                </a:solidFill>
                <a:latin typeface="Times" pitchFamily="18" charset="0"/>
                <a:cs typeface="Times" pitchFamily="18" charset="0"/>
              </a:rPr>
              <a:t>Alfonso </a:t>
            </a:r>
            <a:r>
              <a:rPr lang="it-IT" b="1" dirty="0" err="1">
                <a:solidFill>
                  <a:srgbClr val="800000"/>
                </a:solidFill>
                <a:latin typeface="Times" pitchFamily="18" charset="0"/>
                <a:cs typeface="Times" pitchFamily="18" charset="0"/>
              </a:rPr>
              <a:t>Molina</a:t>
            </a:r>
            <a:endParaRPr lang="it-IT" b="1" dirty="0">
              <a:solidFill>
                <a:srgbClr val="800000"/>
              </a:solidFill>
              <a:latin typeface="Times" pitchFamily="18" charset="0"/>
              <a:cs typeface="Times" pitchFamily="18" charset="0"/>
            </a:endParaRPr>
          </a:p>
          <a:p>
            <a:endParaRPr lang="it-IT" b="1" dirty="0">
              <a:solidFill>
                <a:srgbClr val="800000"/>
              </a:solidFill>
              <a:latin typeface="Times" pitchFamily="18" charset="0"/>
              <a:cs typeface="Times" pitchFamily="18" charset="0"/>
            </a:endParaRPr>
          </a:p>
          <a:p>
            <a:r>
              <a:rPr lang="it-IT" sz="1200" b="1" dirty="0">
                <a:solidFill>
                  <a:srgbClr val="800000"/>
                </a:solidFill>
                <a:latin typeface="Times" pitchFamily="18" charset="0"/>
                <a:cs typeface="Times" pitchFamily="18" charset="0"/>
              </a:rPr>
              <a:t>Prof. Strategia Tecnologica, Università di Edimburgo</a:t>
            </a:r>
          </a:p>
          <a:p>
            <a:r>
              <a:rPr lang="it-IT" sz="1200" b="1" dirty="0">
                <a:solidFill>
                  <a:srgbClr val="800000"/>
                </a:solidFill>
                <a:latin typeface="Times" pitchFamily="18" charset="0"/>
                <a:cs typeface="Times" pitchFamily="18" charset="0"/>
              </a:rPr>
              <a:t>Direttore Scientifico, Fondazione Mondo Digitale</a:t>
            </a:r>
          </a:p>
          <a:p>
            <a:endParaRPr lang="it-IT" sz="1200" b="1" dirty="0">
              <a:solidFill>
                <a:srgbClr val="800000"/>
              </a:solidFill>
              <a:latin typeface="Times" pitchFamily="18" charset="0"/>
              <a:cs typeface="Times" pitchFamily="18" charset="0"/>
            </a:endParaRPr>
          </a:p>
          <a:p>
            <a:endParaRPr lang="it-IT" sz="1200" b="1" dirty="0">
              <a:solidFill>
                <a:srgbClr val="800000"/>
              </a:solidFill>
              <a:latin typeface="Times" pitchFamily="18" charset="0"/>
              <a:cs typeface="Times" pitchFamily="18" charset="0"/>
            </a:endParaRPr>
          </a:p>
          <a:p>
            <a:endParaRPr lang="it-IT" sz="1200" b="1" dirty="0">
              <a:solidFill>
                <a:srgbClr val="800000"/>
              </a:solidFill>
              <a:latin typeface="Times" pitchFamily="18" charset="0"/>
              <a:cs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71600" y="620688"/>
            <a:ext cx="74888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Associazione socio-culturale ex studenti diplomati </a:t>
            </a:r>
            <a:endParaRPr lang="it-IT" dirty="0" smtClean="0"/>
          </a:p>
          <a:p>
            <a:pPr algn="ctr"/>
            <a:r>
              <a:rPr lang="it-IT" dirty="0" smtClean="0"/>
              <a:t>IPSIA </a:t>
            </a:r>
            <a:r>
              <a:rPr lang="it-IT" dirty="0"/>
              <a:t>“A. Pacinotti” – Pontedera</a:t>
            </a:r>
          </a:p>
          <a:p>
            <a:pPr algn="ctr"/>
            <a:endParaRPr lang="it-IT" sz="3600" b="1" dirty="0" smtClean="0"/>
          </a:p>
          <a:p>
            <a:pPr algn="ctr"/>
            <a:r>
              <a:rPr lang="it-IT" sz="3600" b="1" dirty="0" smtClean="0">
                <a:latin typeface="Broadway" panose="04040905080B02020502" pitchFamily="82" charset="0"/>
              </a:rPr>
              <a:t>MILVA</a:t>
            </a:r>
            <a:r>
              <a:rPr lang="it-IT" sz="3600" b="1" dirty="0" smtClean="0"/>
              <a:t> 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u="sng" dirty="0"/>
              <a:t>Docenti coinvolti:</a:t>
            </a:r>
            <a:endParaRPr lang="it-IT" dirty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M</a:t>
            </a:r>
            <a:r>
              <a:rPr lang="it-IT" dirty="0"/>
              <a:t>. Chiara </a:t>
            </a:r>
            <a:r>
              <a:rPr lang="it-IT" dirty="0" err="1"/>
              <a:t>Soldani</a:t>
            </a:r>
            <a:r>
              <a:rPr lang="it-IT" dirty="0"/>
              <a:t>  </a:t>
            </a:r>
            <a:endParaRPr lang="it-IT" dirty="0" smtClean="0"/>
          </a:p>
          <a:p>
            <a:pPr algn="ctr"/>
            <a:r>
              <a:rPr lang="it-IT" dirty="0" smtClean="0"/>
              <a:t>(coordinatore)</a:t>
            </a:r>
            <a:endParaRPr lang="it-IT" dirty="0"/>
          </a:p>
          <a:p>
            <a:pPr algn="ctr"/>
            <a:endParaRPr lang="it-IT" dirty="0" smtClean="0"/>
          </a:p>
          <a:p>
            <a:pPr algn="ctr"/>
            <a:r>
              <a:rPr lang="it-IT" dirty="0" err="1" smtClean="0"/>
              <a:t>M.Ida</a:t>
            </a:r>
            <a:r>
              <a:rPr lang="it-IT" dirty="0" smtClean="0"/>
              <a:t> </a:t>
            </a:r>
            <a:r>
              <a:rPr lang="it-IT" dirty="0"/>
              <a:t>Marocco – Maurizio Carbone</a:t>
            </a:r>
          </a:p>
          <a:p>
            <a:pPr algn="ctr"/>
            <a:endParaRPr lang="it-IT" b="1" u="sng" dirty="0" smtClean="0"/>
          </a:p>
          <a:p>
            <a:pPr algn="ctr"/>
            <a:endParaRPr lang="it-IT" b="1" u="sng" dirty="0" smtClean="0"/>
          </a:p>
          <a:p>
            <a:pPr algn="ctr"/>
            <a:r>
              <a:rPr lang="it-IT" b="1" u="sng" dirty="0" err="1" smtClean="0"/>
              <a:t>Classsi</a:t>
            </a:r>
            <a:r>
              <a:rPr lang="it-IT" b="1" u="sng" dirty="0" smtClean="0"/>
              <a:t> </a:t>
            </a:r>
            <a:r>
              <a:rPr lang="it-IT" b="1" u="sng" dirty="0"/>
              <a:t>coinvolte:</a:t>
            </a:r>
            <a:endParaRPr lang="it-IT" dirty="0"/>
          </a:p>
          <a:p>
            <a:pPr algn="ctr"/>
            <a:r>
              <a:rPr lang="it-IT" dirty="0"/>
              <a:t>4 IPTS/A e B (corso Moda) – 4 </a:t>
            </a:r>
            <a:r>
              <a:rPr lang="it-IT" dirty="0" smtClean="0"/>
              <a:t>MTA/B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5500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5579132"/>
              </p:ext>
            </p:extLst>
          </p:nvPr>
        </p:nvGraphicFramePr>
        <p:xfrm>
          <a:off x="359532" y="760970"/>
          <a:ext cx="8568951" cy="5942489"/>
        </p:xfrm>
        <a:graphic>
          <a:graphicData uri="http://schemas.openxmlformats.org/drawingml/2006/table">
            <a:tbl>
              <a:tblPr/>
              <a:tblGrid>
                <a:gridCol w="8568951"/>
              </a:tblGrid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"/>
                          <a:ea typeface="Calibri"/>
                          <a:cs typeface="Times New Roman"/>
                        </a:rPr>
                        <a:t>Titolo del progetto</a:t>
                      </a:r>
                      <a:endParaRPr lang="it-I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2482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effectLst/>
                          <a:latin typeface="Broadway" panose="04040905080B02020502" pitchFamily="82" charset="0"/>
                          <a:ea typeface="+mn-ea"/>
                          <a:cs typeface="Rod" panose="02030509050101010101" pitchFamily="49" charset="-79"/>
                        </a:rPr>
                        <a:t>MILVA</a:t>
                      </a: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it-IT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estieri </a:t>
                      </a:r>
                      <a:r>
                        <a:rPr lang="it-IT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struzione </a:t>
                      </a:r>
                      <a:r>
                        <a:rPr lang="it-IT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avoro</a:t>
                      </a:r>
                      <a:r>
                        <a:rPr lang="it-IT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alori </a:t>
                      </a:r>
                      <a:r>
                        <a:rPr lang="it-IT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ggiunti</a:t>
                      </a:r>
                      <a:endParaRPr lang="it-I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 err="1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Abstract</a:t>
                      </a:r>
                      <a:r>
                        <a:rPr lang="it-IT" sz="1000" b="1" kern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del progetto</a:t>
                      </a:r>
                      <a:endParaRPr lang="it-IT" sz="1000" b="1" kern="12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415" marR="33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67576">
                <a:tc>
                  <a:txBody>
                    <a:bodyPr/>
                    <a:lstStyle/>
                    <a:p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Il progetto si articola in due momenti, può definirsi a due  velocità.</a:t>
                      </a:r>
                      <a:b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In primo luogo intendiamo costituire un'associazione non riconosciuta che abbia ad oggetto la promozione e lo sviluppo di momenti di incontro e discussione sul mondo del lavoro nonché la creazione di una rete potenzialmente utile alla inclusione degli associati nel mondo del lavoro.</a:t>
                      </a:r>
                    </a:p>
                    <a:p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Potranno far parte dell'associazione tutti gli studenti appena maturati e i professori che condividano i fini associativi.</a:t>
                      </a:r>
                      <a:b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L'associazione potrà generare una piattaforma telematica sulla quale gli associati rappresenteranno i loro ambiti professionali i servizi che sono in grado di prestare</a:t>
                      </a:r>
                      <a:r>
                        <a:rPr lang="it-IT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nonché una vetrina on line  per la diffusione e la vendita delle proprie creazioni.</a:t>
                      </a:r>
                      <a:endParaRPr lang="it-IT" sz="1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Il secondo momento riguarda l'incontro delle esigenze e dei bisogni degli associati con i servizi prestati ad altri associati.</a:t>
                      </a:r>
                      <a:b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 prestazione non potrà essere qualificata come onerosa, potendo essere previsto un mero rimborso spese, ulteriore rispetto alla quota di iscrizione annua.</a:t>
                      </a:r>
                      <a:endParaRPr lang="it-IT" sz="1000" i="1" kern="12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415" marR="33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"/>
                          <a:ea typeface="Calibri"/>
                          <a:cs typeface="Times New Roman"/>
                        </a:rPr>
                        <a:t>Analisi del </a:t>
                      </a:r>
                      <a:r>
                        <a:rPr lang="it-IT" sz="1000" b="1" dirty="0" smtClean="0">
                          <a:latin typeface="Arial"/>
                          <a:ea typeface="Calibri"/>
                          <a:cs typeface="Times New Roman"/>
                        </a:rPr>
                        <a:t>bisogno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67576">
                <a:tc>
                  <a:txBody>
                    <a:bodyPr/>
                    <a:lstStyle/>
                    <a:p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 problematiche che il progetto intende affrontare sono le seguenti: 1) aiutare gli studenti appena diplomati a fare esperienza nel proprio settore di competenza in attesa di una vera occupazione nel settore nonché di farsi conoscere e far conoscere attraverso canali tecnologicamente avanzati le proprie creazioni. 2)</a:t>
                      </a:r>
                      <a:r>
                        <a:rPr lang="it-IT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Riuscire ad essere di supporto per gli associati intervenendo con le proprie conoscenze e capacità nelle piccole avversità quotidiane permettendo loro di risolvere anche in maniera temporanea le problematiche domestiche che si possono presentare e che potrebbero rivelarsi come un problema economico non accettabile nel contingente per colpa di un momento storico economicamente delicato e causa di innumerevoli tragedie.</a:t>
                      </a:r>
                      <a:endParaRPr lang="it-IT" sz="1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"/>
                          <a:ea typeface="Calibri"/>
                          <a:cs typeface="Times New Roman"/>
                        </a:rPr>
                        <a:t>Obiettivo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</a:tr>
              <a:tr h="377162">
                <a:tc>
                  <a:txBody>
                    <a:bodyPr/>
                    <a:lstStyle/>
                    <a:p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Contribuire con la nostra associazione ad  essere socialmente utili sia ai nostri ragazzi uscenti dall’istituto (permettendo loro di farsi le “ossa” aiutando  il prossimo e nonché di diffondere i loro manufatti on line) sia agli associati.</a:t>
                      </a:r>
                      <a:endParaRPr lang="it-IT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</a:tr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Beneficiari</a:t>
                      </a:r>
                      <a:endParaRPr lang="it-IT" sz="1000" b="1" kern="12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32473">
                <a:tc>
                  <a:txBody>
                    <a:bodyPr/>
                    <a:lstStyle/>
                    <a:p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Gli ex allievi IPSIA </a:t>
                      </a:r>
                      <a:r>
                        <a:rPr lang="it-IT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(soci) </a:t>
                      </a:r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 tutti gli associati  MILVA</a:t>
                      </a:r>
                      <a:endParaRPr lang="it-IT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"/>
                          <a:ea typeface="Calibri"/>
                          <a:cs typeface="Times New Roman"/>
                        </a:rPr>
                        <a:t>Risultati attesi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6253">
                <a:tc>
                  <a:txBody>
                    <a:bodyPr/>
                    <a:lstStyle/>
                    <a:p>
                      <a:pPr lvl="0"/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Coinvolgimento di un numero considerevole di ex alunni per ogni settore: moda, meccanici, elettrici, termoidraulici….</a:t>
                      </a:r>
                    </a:p>
                    <a:p>
                      <a:pPr lvl="0"/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Contributo di molti associati al fine di essere in grado di acquistare gli strumenti </a:t>
                      </a:r>
                      <a:r>
                        <a:rPr lang="it-IT" sz="10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necessari per poter </a:t>
                      </a:r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aiutare il maggior numero di persone possibili ad assolvere le piccole richieste quotidiane</a:t>
                      </a:r>
                      <a:endParaRPr lang="it-IT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D7F"/>
                    </a:solidFill>
                  </a:tcPr>
                </a:tc>
              </a:tr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err="1" smtClean="0">
                          <a:latin typeface="Arial"/>
                          <a:ea typeface="Calibri"/>
                          <a:cs typeface="Times New Roman"/>
                        </a:rPr>
                        <a:t>Partners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762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i="1" kern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IPSIA A. Pacinotti - Pontedera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6B5"/>
                    </a:solidFill>
                  </a:tcPr>
                </a:tc>
              </a:tr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Tecnologie  utilizzate</a:t>
                      </a: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r>
                        <a:rPr lang="it-IT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PC, Software Microsoft Office: PPT, Word, Excel, Internet Explorer. Fotocamere telefoni cellulari - Dispositivi elettrici/elettronici.</a:t>
                      </a:r>
                      <a:endParaRPr lang="it-IT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"/>
                          <a:ea typeface="Calibri"/>
                          <a:cs typeface="Times New Roman"/>
                        </a:rPr>
                        <a:t>Durata del </a:t>
                      </a:r>
                      <a:r>
                        <a:rPr lang="it-IT" sz="1000" b="1" dirty="0" smtClean="0">
                          <a:latin typeface="Arial"/>
                          <a:ea typeface="Calibri"/>
                          <a:cs typeface="Times New Roman"/>
                        </a:rPr>
                        <a:t>progetto e attività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878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latin typeface="Calibri"/>
                          <a:ea typeface="Calibri"/>
                          <a:cs typeface="Times New Roman"/>
                        </a:rPr>
                        <a:t>Da</a:t>
                      </a:r>
                      <a:r>
                        <a:rPr lang="it-IT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stabilire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CFFF"/>
                    </a:solidFill>
                  </a:tcPr>
                </a:tc>
              </a:tr>
              <a:tr h="183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latin typeface="Arial"/>
                          <a:ea typeface="Calibri"/>
                          <a:cs typeface="Times New Roman"/>
                        </a:rPr>
                        <a:t>Costi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602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i="1" dirty="0" smtClean="0">
                          <a:latin typeface="Arial"/>
                          <a:ea typeface="Calibri"/>
                          <a:cs typeface="Times New Roman"/>
                        </a:rPr>
                        <a:t>Vedi modello budget</a:t>
                      </a:r>
                      <a:endParaRPr lang="it-IT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029" marR="38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" name="Sottotitolo 4"/>
          <p:cNvSpPr txBox="1">
            <a:spLocks/>
          </p:cNvSpPr>
          <p:nvPr/>
        </p:nvSpPr>
        <p:spPr bwMode="auto">
          <a:xfrm>
            <a:off x="2123728" y="188640"/>
            <a:ext cx="5040560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400" b="1" dirty="0">
                <a:solidFill>
                  <a:srgbClr val="800000"/>
                </a:solidFill>
                <a:latin typeface="Times" charset="0"/>
                <a:cs typeface="Times" charset="0"/>
              </a:rPr>
              <a:t>Piano di </a:t>
            </a:r>
            <a:r>
              <a:rPr lang="it-IT" sz="2400" b="1" dirty="0" smtClean="0">
                <a:solidFill>
                  <a:srgbClr val="800000"/>
                </a:solidFill>
                <a:latin typeface="Times" charset="0"/>
                <a:cs typeface="Times" charset="0"/>
              </a:rPr>
              <a:t>sviluppo</a:t>
            </a:r>
            <a:endParaRPr lang="it-IT" sz="1600" b="1" dirty="0" smtClean="0">
              <a:solidFill>
                <a:srgbClr val="800000"/>
              </a:solidFill>
              <a:latin typeface="Times" charset="0"/>
              <a:cs typeface="Time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ottotitolo 4"/>
          <p:cNvSpPr txBox="1">
            <a:spLocks/>
          </p:cNvSpPr>
          <p:nvPr/>
        </p:nvSpPr>
        <p:spPr bwMode="auto">
          <a:xfrm>
            <a:off x="1353477" y="476672"/>
            <a:ext cx="657225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400" b="1" dirty="0" smtClean="0">
                <a:solidFill>
                  <a:srgbClr val="800000"/>
                </a:solidFill>
                <a:latin typeface="Times" charset="0"/>
                <a:cs typeface="Times" charset="0"/>
              </a:rPr>
              <a:t>Cronogramma</a:t>
            </a:r>
          </a:p>
          <a:p>
            <a:pPr marL="342900" indent="-342900" algn="ctr">
              <a:spcBef>
                <a:spcPct val="20000"/>
              </a:spcBef>
            </a:pPr>
            <a:r>
              <a:rPr lang="it-IT" b="1" dirty="0" smtClean="0">
                <a:solidFill>
                  <a:srgbClr val="800000"/>
                </a:solidFill>
                <a:latin typeface="Times" charset="0"/>
                <a:cs typeface="Times" charset="0"/>
              </a:rPr>
              <a:t>Progetto: MILVA</a:t>
            </a:r>
          </a:p>
          <a:p>
            <a:pPr marL="342900" indent="-342900" algn="ctr">
              <a:spcBef>
                <a:spcPct val="20000"/>
              </a:spcBef>
            </a:pPr>
            <a:endParaRPr lang="it-IT" sz="1400" b="1" dirty="0">
              <a:solidFill>
                <a:srgbClr val="800000"/>
              </a:solidFill>
              <a:latin typeface="Times" charset="0"/>
              <a:cs typeface="Times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39551515"/>
              </p:ext>
            </p:extLst>
          </p:nvPr>
        </p:nvGraphicFramePr>
        <p:xfrm>
          <a:off x="755576" y="1556792"/>
          <a:ext cx="7705352" cy="4994760"/>
        </p:xfrm>
        <a:graphic>
          <a:graphicData uri="http://schemas.openxmlformats.org/drawingml/2006/table">
            <a:tbl>
              <a:tblPr/>
              <a:tblGrid>
                <a:gridCol w="912111"/>
                <a:gridCol w="37512"/>
                <a:gridCol w="1283121"/>
                <a:gridCol w="541317"/>
                <a:gridCol w="178763"/>
                <a:gridCol w="432869"/>
                <a:gridCol w="215203"/>
                <a:gridCol w="396429"/>
                <a:gridCol w="251643"/>
                <a:gridCol w="563868"/>
                <a:gridCol w="259541"/>
                <a:gridCol w="688263"/>
                <a:gridCol w="121883"/>
                <a:gridCol w="497623"/>
                <a:gridCol w="515059"/>
                <a:gridCol w="198515"/>
                <a:gridCol w="611632"/>
              </a:tblGrid>
              <a:tr h="200048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Pacchetto</a:t>
                      </a:r>
                    </a:p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Attività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Nome Attività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MESI/ANNO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0048">
                <a:tc gridSpan="2" v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giugno</a:t>
                      </a: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luglio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agosto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settembre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ottobre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novembre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dicembre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Fondazione Associazione Socio culturale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Consulenza legale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Struttura</a:t>
                      </a:r>
                      <a:r>
                        <a:rPr lang="it-IT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 organizzazione/soci e associati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Creazione del sito Web - 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Gestione vetrine</a:t>
                      </a:r>
                      <a:r>
                        <a:rPr lang="it-IT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on line</a:t>
                      </a:r>
                      <a:endParaRPr lang="it-IT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Creazione Data Base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Inserimento dati soci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2.2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Individuazione settori di competenza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Pubblicizzazione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3.1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Creazione Logo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Creazione </a:t>
                      </a:r>
                      <a:r>
                        <a:rPr lang="it-IT" sz="1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depliant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3.3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Timbro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3.4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Biglietti</a:t>
                      </a:r>
                      <a:r>
                        <a:rPr lang="it-IT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da visita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3.5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Creazione spot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Accessori lavoro</a:t>
                      </a:r>
                      <a:endParaRPr lang="it-IT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4.1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Pettorina uomo/donna logo MILVA</a:t>
                      </a: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4.2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Pettorina </a:t>
                      </a:r>
                      <a:r>
                        <a:rPr lang="it-IT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logo</a:t>
                      </a:r>
                      <a:endParaRPr lang="it-IT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0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Gadgets</a:t>
                      </a:r>
                      <a:r>
                        <a:rPr lang="it-IT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soci</a:t>
                      </a:r>
                      <a:endParaRPr lang="it-IT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ottotitolo 4"/>
          <p:cNvSpPr>
            <a:spLocks noGrp="1"/>
          </p:cNvSpPr>
          <p:nvPr>
            <p:ph type="subTitle" idx="1"/>
          </p:nvPr>
        </p:nvSpPr>
        <p:spPr>
          <a:xfrm>
            <a:off x="1403648" y="188640"/>
            <a:ext cx="6572250" cy="587946"/>
          </a:xfrm>
          <a:ln>
            <a:noFill/>
          </a:ln>
        </p:spPr>
        <p:txBody>
          <a:bodyPr>
            <a:normAutofit/>
          </a:bodyPr>
          <a:lstStyle/>
          <a:p>
            <a:pPr eaLnBrk="1" hangingPunct="1"/>
            <a:r>
              <a:rPr lang="it-IT" sz="2400" b="1" dirty="0" smtClean="0">
                <a:solidFill>
                  <a:srgbClr val="800000"/>
                </a:solidFill>
                <a:latin typeface="Times" charset="0"/>
                <a:cs typeface="Times" charset="0"/>
              </a:rPr>
              <a:t>Budget del Progetto</a:t>
            </a:r>
            <a:r>
              <a:rPr lang="it-IT" sz="1400" b="1" dirty="0" smtClean="0">
                <a:solidFill>
                  <a:srgbClr val="800000"/>
                </a:solidFill>
                <a:latin typeface="Times" charset="0"/>
                <a:cs typeface="Times" charset="0"/>
              </a:rPr>
              <a:t> </a:t>
            </a:r>
            <a:r>
              <a:rPr lang="it-IT" sz="2400" b="1" dirty="0" smtClean="0">
                <a:solidFill>
                  <a:srgbClr val="800000"/>
                </a:solidFill>
                <a:latin typeface="Times" charset="0"/>
                <a:cs typeface="Times" charset="0"/>
              </a:rPr>
              <a:t>MILVA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4144534"/>
              </p:ext>
            </p:extLst>
          </p:nvPr>
        </p:nvGraphicFramePr>
        <p:xfrm>
          <a:off x="1835696" y="692696"/>
          <a:ext cx="5544616" cy="5635608"/>
        </p:xfrm>
        <a:graphic>
          <a:graphicData uri="http://schemas.openxmlformats.org/drawingml/2006/table">
            <a:tbl>
              <a:tblPr/>
              <a:tblGrid>
                <a:gridCol w="1836358"/>
                <a:gridCol w="1640875"/>
                <a:gridCol w="1688265"/>
                <a:gridCol w="379118"/>
              </a:tblGrid>
              <a:tr h="1165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BUDGET STIMATO</a:t>
                      </a:r>
                    </a:p>
                  </a:txBody>
                  <a:tcPr marL="4020" marR="4020" marT="4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Personale</a:t>
                      </a:r>
                    </a:p>
                  </a:txBody>
                  <a:tcPr marL="4020" marR="4020" marT="40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A. Costo </a:t>
                      </a: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giornaliero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B. N</a:t>
                      </a: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giornate di lavoro stimate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49688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Assistenza legale 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=A*B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=A*B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=A*B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=A*B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9654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Totale costi di personale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=(A*B)+(A*B)</a:t>
                      </a:r>
                    </a:p>
                    <a:p>
                      <a:pPr algn="r" fontAlgn="b"/>
                      <a:endParaRPr lang="it-IT" sz="9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Viaggi da - a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Costo andata/ritorno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 viaggi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Pisa a</a:t>
                      </a:r>
                      <a:r>
                        <a:rPr lang="it-IT" sz="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Roma 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 persone circa 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Totale costi di viaggi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Attrezzature (tipo)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Costo unitario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 di pezzi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Tessuti </a:t>
                      </a:r>
                      <a:r>
                        <a:rPr lang="it-IT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vari tipi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al metro</a:t>
                      </a:r>
                      <a:r>
                        <a:rPr lang="it-IT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5 euro (media)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metri  50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Accessori (passamanerie</a:t>
                      </a:r>
                      <a:r>
                        <a:rPr lang="it-IT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</a:t>
                      </a:r>
                      <a:r>
                        <a:rPr lang="it-IT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metro  3euro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metri  100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6192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Accessori </a:t>
                      </a:r>
                      <a:r>
                        <a:rPr lang="it-IT" sz="9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gadgtets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Moschettoni</a:t>
                      </a:r>
                      <a:r>
                        <a:rPr lang="it-IT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9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portachiave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6192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Carta</a:t>
                      </a:r>
                      <a:r>
                        <a:rPr lang="it-IT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stampante stiro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6192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Cartucce stampante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Accessori </a:t>
                      </a:r>
                      <a:r>
                        <a:rPr lang="it-IT" sz="9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gadgtets</a:t>
                      </a:r>
                      <a:endParaRPr lang="it-IT" sz="9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b"/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allacciature collane</a:t>
                      </a:r>
                      <a:r>
                        <a:rPr lang="it-IT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 bracciali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 costi attrezzature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Servizi esterni (tipo di servizio)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Costo unitario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 servizi per tipo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Esperto Web (gestione del sito)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Totale </a:t>
                      </a: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costi per servizi esterni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Altri costi 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Costo unitario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Volantino</a:t>
                      </a:r>
                      <a:r>
                        <a:rPr lang="it-IT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informativo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Depliant</a:t>
                      </a:r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/locandine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Tinbro</a:t>
                      </a:r>
                      <a:endParaRPr lang="it-IT" sz="9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Carta da lettere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biglietti da visita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125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Totale </a:t>
                      </a: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altri costi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16574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7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COSTO TOTALE DEL PROGETTO</a:t>
                      </a:r>
                    </a:p>
                  </a:txBody>
                  <a:tcPr marL="4020" marR="4020" marT="4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0" marR="4020" marT="40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3780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0" marR="4020" marT="4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579</Words>
  <Application>Microsoft Office PowerPoint</Application>
  <PresentationFormat>Presentazione su schermo (4:3)</PresentationFormat>
  <Paragraphs>324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Diapositiva 2</vt:lpstr>
      <vt:lpstr>Diapositiva 3</vt:lpstr>
      <vt:lpstr>Diapositiva 4</vt:lpstr>
      <vt:lpstr>Diapositiva 5</vt:lpstr>
    </vt:vector>
  </TitlesOfParts>
  <Company>Fondazione Mondo Digitale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a.lain</cp:lastModifiedBy>
  <cp:revision>79</cp:revision>
  <dcterms:created xsi:type="dcterms:W3CDTF">2011-09-06T10:51:37Z</dcterms:created>
  <dcterms:modified xsi:type="dcterms:W3CDTF">2015-01-14T16:57:12Z</dcterms:modified>
</cp:coreProperties>
</file>