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7" r:id="rId2"/>
    <p:sldId id="268" r:id="rId3"/>
    <p:sldId id="269" r:id="rId4"/>
  </p:sldIdLst>
  <p:sldSz cx="9144000" cy="6858000" type="screen4x3"/>
  <p:notesSz cx="6858000" cy="9144000"/>
  <p:custDataLst>
    <p:tags r:id="rId6"/>
  </p:custDataLst>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5050"/>
    <a:srgbClr val="FF9966"/>
    <a:srgbClr val="FF3300"/>
    <a:srgbClr val="66FF66"/>
    <a:srgbClr val="FF0000"/>
    <a:srgbClr val="FFCCFF"/>
    <a:srgbClr val="CC99FF"/>
  </p:clrMru>
</p:presentationPr>
</file>

<file path=ppt/tableStyles.xml><?xml version="1.0" encoding="utf-8"?>
<a:tblStyleLst xmlns:a="http://schemas.openxmlformats.org/drawingml/2006/main" def="{5C22544A-7EE6-4342-B048-85BDC9FD1C3A}">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ile con tema 2 - Color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ile con tema 2 - Color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1449" autoAdjust="0"/>
  </p:normalViewPr>
  <p:slideViewPr>
    <p:cSldViewPr>
      <p:cViewPr>
        <p:scale>
          <a:sx n="100" d="100"/>
          <a:sy n="100" d="100"/>
        </p:scale>
        <p:origin x="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62CAF6F-E528-40A2-B868-0B5E139F699D}" type="datetimeFigureOut">
              <a:rPr lang="it-IT"/>
              <a:pPr>
                <a:defRPr/>
              </a:pPr>
              <a:t>18/01/2015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00FF88B-C77E-471C-9087-EFE2B7890001}"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741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C5D244-5DB4-458E-BB8F-F976827702D7}" type="slidenum">
              <a:rPr lang="it-IT"/>
              <a:pPr fontAlgn="base">
                <a:spcBef>
                  <a:spcPct val="0"/>
                </a:spcBef>
                <a:spcAft>
                  <a:spcPct val="0"/>
                </a:spcAft>
                <a:defRPr/>
              </a:pPr>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94410833-FBA7-4B08-BA6C-037B74972E1A}" type="datetimeFigureOut">
              <a:rPr lang="it-IT"/>
              <a:pPr>
                <a:defRPr/>
              </a:pPr>
              <a:t>18/01/2015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DE40C04-BBB1-4346-87F5-EC2BD9432C1D}"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DE68892-D393-4D10-8849-E48F603DB977}" type="datetimeFigureOut">
              <a:rPr lang="it-IT"/>
              <a:pPr>
                <a:defRPr/>
              </a:pPr>
              <a:t>18/01/2015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D0C4D5A-6FC5-4707-99F8-37E69EB38487}"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BD9DA2F-2DCE-4ADA-8A28-90971655129C}" type="datetimeFigureOut">
              <a:rPr lang="it-IT"/>
              <a:pPr>
                <a:defRPr/>
              </a:pPr>
              <a:t>18/01/2015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2BE9733-77FE-4801-8775-8DAAC0247B7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536176E-1EDC-43B8-84EF-4EC05F7377D2}" type="datetimeFigureOut">
              <a:rPr lang="it-IT"/>
              <a:pPr>
                <a:defRPr/>
              </a:pPr>
              <a:t>18/01/2015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1626C40-FE65-4FD4-B005-F0285886145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65BB784-DBFA-4C4D-B768-C095EFBCE3AE}" type="datetimeFigureOut">
              <a:rPr lang="it-IT"/>
              <a:pPr>
                <a:defRPr/>
              </a:pPr>
              <a:t>18/01/2015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5653D3A-5085-4AA6-9F5D-9FFF6BA1FB0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2AD03EE0-B22B-4EC8-86F9-CB40B9B98EFF}" type="datetimeFigureOut">
              <a:rPr lang="it-IT"/>
              <a:pPr>
                <a:defRPr/>
              </a:pPr>
              <a:t>18/01/2015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D1FA7EB-4766-46E3-A750-7FCEE6436E3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7675224-049D-4387-A3EB-8086BC18461B}" type="datetimeFigureOut">
              <a:rPr lang="it-IT"/>
              <a:pPr>
                <a:defRPr/>
              </a:pPr>
              <a:t>18/01/2015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13604AFF-2643-43D4-887A-CA6C93145FA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FFF557A-757D-4DBB-BA77-A5B0E217B6EB}" type="datetimeFigureOut">
              <a:rPr lang="it-IT"/>
              <a:pPr>
                <a:defRPr/>
              </a:pPr>
              <a:t>18/01/2015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22940A58-0309-4304-8BD3-87324EE60F1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315BB6D-B7DD-46C2-9ED7-9A511865BEDA}" type="datetimeFigureOut">
              <a:rPr lang="it-IT"/>
              <a:pPr>
                <a:defRPr/>
              </a:pPr>
              <a:t>18/01/2015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361F68C-438F-4818-A659-105684C5728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D8DF282-A4F9-4093-B061-5DEB53A4FE13}" type="datetimeFigureOut">
              <a:rPr lang="it-IT"/>
              <a:pPr>
                <a:defRPr/>
              </a:pPr>
              <a:t>18/01/2015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D157006-44B6-4DF1-995A-63CFE912C74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48E20C3-CFE1-45CF-865A-D401533F55D7}" type="datetimeFigureOut">
              <a:rPr lang="it-IT"/>
              <a:pPr>
                <a:defRPr/>
              </a:pPr>
              <a:t>18/01/2015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513DC04-FDC3-431B-96FF-58C383F6D69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7AE21C3-DFB2-4EE5-BB47-68129963FC03}" type="datetimeFigureOut">
              <a:rPr lang="it-IT"/>
              <a:pPr>
                <a:defRPr/>
              </a:pPr>
              <a:t>18/01/2015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967BAF-9AEA-48E0-8CAA-218D0E2408D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54" name="Group 118"/>
          <p:cNvGraphicFramePr>
            <a:graphicFrameLocks noGrp="1"/>
          </p:cNvGraphicFramePr>
          <p:nvPr>
            <p:ph idx="1"/>
          </p:nvPr>
        </p:nvGraphicFramePr>
        <p:xfrm>
          <a:off x="539750" y="1196975"/>
          <a:ext cx="3816350" cy="5199063"/>
        </p:xfrm>
        <a:graphic>
          <a:graphicData uri="http://schemas.openxmlformats.org/drawingml/2006/table">
            <a:tbl>
              <a:tblPr/>
              <a:tblGrid>
                <a:gridCol w="3816350"/>
              </a:tblGrid>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Titolo del progetto</a:t>
                      </a:r>
                      <a:endParaRPr kumimoji="0" lang="it-IT"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36C0A"/>
                    </a:solidFill>
                  </a:tcPr>
                </a:tc>
              </a:tr>
              <a:tr h="2143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charset="0"/>
                          <a:cs typeface="Arial" charset="0"/>
                        </a:rPr>
                        <a:t>HEALTH &amp; FOOD</a:t>
                      </a:r>
                      <a:endParaRPr kumimoji="0" lang="it-IT" sz="1200" b="0" i="0" u="none" strike="noStrike" cap="none" normalizeH="0" baseline="0" smtClean="0">
                        <a:ln>
                          <a:noFill/>
                        </a:ln>
                        <a:solidFill>
                          <a:schemeClr val="tx1"/>
                        </a:solidFill>
                        <a:effectLst/>
                        <a:latin typeface="Arial" charset="0"/>
                        <a:cs typeface="Arial"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BF8F"/>
                    </a:solidFill>
                  </a:tcPr>
                </a:tc>
              </a:tr>
              <a:tr h="190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Abstract del proget</a:t>
                      </a:r>
                    </a:p>
                  </a:txBody>
                  <a:tcPr marL="33415" marR="33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r>
              <a:tr h="1093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Arial" charset="0"/>
                          <a:cs typeface="Arial" charset="0"/>
                        </a:rPr>
                        <a:t>Il nostro progetto si basa sulla realizzazione di giochi, videogiochi e app i finalizzati a trasmettere conoscenze sugli  alimenti  necessari per il nostro organismo..Si prevede inoltre la produzione di un Minibook di “ ricette sane”. Allo stato attuale abbiamo realizzato un gioco di carte che  presenta diverse classi di alimenti raffiguranti  le tipologie fondamentali da inserire in una sana alimentazione,. Nel gioco non vengono riportati solamente disegni di alimenti ma anche figure che rappresentano conformazioni fisiche ottime e pessime..</a:t>
                      </a:r>
                    </a:p>
                  </a:txBody>
                  <a:tcPr marL="33415" marR="33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r h="1809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Analisi del bisogno</a:t>
                      </a:r>
                      <a:endParaRPr kumimoji="0" lang="it-IT"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CDDC"/>
                    </a:solidFill>
                  </a:tcPr>
                </a:tc>
              </a:tr>
              <a:tr h="135255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Il progetto Health  Food , nasce dalla considerazione che la salute  degli individui della società attuale è spesso minata da abitudini alimentari sbagliate e che per migliorare lo stile di vita è importante un’educazione alimentare.  La maggior parte delle persone ignora ciò che è necessario pe r il proprio organismo.  Inoltre, osservando la nostra realtà scolastica, abbiamo osservato che i nostri amici diversamente sono i maggiori consumatori di cibi nocivi ( merendine, patatine, ecc.)</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Arial" charset="0"/>
                        <a:ea typeface="Calibri" pitchFamily="34" charset="0"/>
                        <a:cs typeface="Arial" charset="0"/>
                      </a:endParaRPr>
                    </a:p>
                  </a:txBody>
                  <a:tcPr marL="38029" marR="38029"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6DDE8"/>
                    </a:solidFill>
                  </a:tcPr>
                </a:tc>
              </a:tr>
              <a:tr h="1619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Obiettivo</a:t>
                      </a:r>
                      <a:endParaRPr kumimoji="0" lang="it-IT" sz="1000" b="0" i="0" u="none" strike="noStrike" cap="none" normalizeH="0" baseline="0" smtClean="0">
                        <a:ln>
                          <a:noFill/>
                        </a:ln>
                        <a:solidFill>
                          <a:schemeClr val="tx1"/>
                        </a:solidFill>
                        <a:effectLst/>
                        <a:latin typeface="Arial" charset="0"/>
                        <a:ea typeface="Calibri" pitchFamily="34" charset="0"/>
                        <a:cs typeface="Arial" charset="0"/>
                      </a:endParaRPr>
                    </a:p>
                  </a:txBody>
                  <a:tcPr marL="38029" marR="380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1309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  Realizzare un’impresa di produzione di giochi , app per smartphone e videogiochi sull’alimentazione coinvolgendo ragazzi diversamente abili</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Arial" charset="0"/>
                        <a:ea typeface="Calibri" pitchFamily="34" charset="0"/>
                        <a:cs typeface="Arial" charset="0"/>
                      </a:endParaRPr>
                    </a:p>
                  </a:txBody>
                  <a:tcPr marL="38029" marR="38029"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r>
            </a:tbl>
          </a:graphicData>
        </a:graphic>
      </p:graphicFrame>
      <p:sp>
        <p:nvSpPr>
          <p:cNvPr id="14360" name="Sottotitolo 4"/>
          <p:cNvSpPr txBox="1">
            <a:spLocks/>
          </p:cNvSpPr>
          <p:nvPr/>
        </p:nvSpPr>
        <p:spPr bwMode="auto">
          <a:xfrm>
            <a:off x="3132138" y="177800"/>
            <a:ext cx="5040312" cy="404813"/>
          </a:xfrm>
          <a:prstGeom prst="rect">
            <a:avLst/>
          </a:prstGeom>
          <a:noFill/>
          <a:ln w="9525">
            <a:noFill/>
            <a:miter lim="800000"/>
            <a:headEnd/>
            <a:tailEnd/>
          </a:ln>
        </p:spPr>
        <p:txBody>
          <a:bodyPr/>
          <a:lstStyle/>
          <a:p>
            <a:pPr marL="342900" indent="-342900" algn="ctr">
              <a:spcBef>
                <a:spcPct val="20000"/>
              </a:spcBef>
            </a:pPr>
            <a:r>
              <a:rPr lang="it-IT" sz="2400" b="1">
                <a:solidFill>
                  <a:srgbClr val="800000"/>
                </a:solidFill>
                <a:latin typeface="Times" pitchFamily="18" charset="0"/>
                <a:cs typeface="Times" pitchFamily="18" charset="0"/>
              </a:rPr>
              <a:t>Piano di sviluppo </a:t>
            </a:r>
            <a:endParaRPr lang="it-IT" sz="1600" b="1">
              <a:solidFill>
                <a:srgbClr val="800000"/>
              </a:solidFill>
              <a:latin typeface="Times" pitchFamily="18" charset="0"/>
              <a:cs typeface="Times" pitchFamily="18" charset="0"/>
            </a:endParaRPr>
          </a:p>
          <a:p>
            <a:pPr marL="342900" indent="-342900" algn="ctr">
              <a:spcBef>
                <a:spcPct val="20000"/>
              </a:spcBef>
            </a:pPr>
            <a:r>
              <a:rPr lang="it-IT" sz="1600" b="1">
                <a:solidFill>
                  <a:srgbClr val="800000"/>
                </a:solidFill>
                <a:latin typeface="Times" pitchFamily="18" charset="0"/>
                <a:cs typeface="Times" pitchFamily="18" charset="0"/>
              </a:rPr>
              <a:t>HEALTH &amp;FOOD</a:t>
            </a:r>
          </a:p>
          <a:p>
            <a:pPr marL="342900" indent="-342900" algn="ctr">
              <a:spcBef>
                <a:spcPct val="20000"/>
              </a:spcBef>
            </a:pPr>
            <a:endParaRPr lang="it-IT" sz="1600" b="1">
              <a:solidFill>
                <a:srgbClr val="800000"/>
              </a:solidFill>
              <a:latin typeface="Times" pitchFamily="18" charset="0"/>
              <a:cs typeface="Times" pitchFamily="18" charset="0"/>
            </a:endParaRPr>
          </a:p>
          <a:p>
            <a:pPr marL="342900" indent="-342900" algn="ctr">
              <a:spcBef>
                <a:spcPct val="20000"/>
              </a:spcBef>
            </a:pPr>
            <a:endParaRPr lang="it-IT" sz="2400" b="1">
              <a:solidFill>
                <a:srgbClr val="800000"/>
              </a:solidFill>
              <a:latin typeface="Times" pitchFamily="18" charset="0"/>
              <a:cs typeface="Times" pitchFamily="18" charset="0"/>
            </a:endParaRPr>
          </a:p>
          <a:p>
            <a:pPr marL="342900" indent="-342900" algn="ctr">
              <a:spcBef>
                <a:spcPct val="20000"/>
              </a:spcBef>
            </a:pPr>
            <a:endParaRPr lang="it-IT" sz="1300" b="1">
              <a:solidFill>
                <a:srgbClr val="800000"/>
              </a:solidFill>
              <a:latin typeface="Times" pitchFamily="18" charset="0"/>
              <a:cs typeface="Times" pitchFamily="18" charset="0"/>
            </a:endParaRPr>
          </a:p>
        </p:txBody>
      </p:sp>
      <p:graphicFrame>
        <p:nvGraphicFramePr>
          <p:cNvPr id="14392" name="Group 56"/>
          <p:cNvGraphicFramePr>
            <a:graphicFrameLocks noGrp="1"/>
          </p:cNvGraphicFramePr>
          <p:nvPr/>
        </p:nvGraphicFramePr>
        <p:xfrm>
          <a:off x="4427538" y="1196975"/>
          <a:ext cx="4032250" cy="5187950"/>
        </p:xfrm>
        <a:graphic>
          <a:graphicData uri="http://schemas.openxmlformats.org/drawingml/2006/table">
            <a:tbl>
              <a:tblPr/>
              <a:tblGrid>
                <a:gridCol w="4032250"/>
              </a:tblGrid>
              <a:tr h="2492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Beneficiari</a:t>
                      </a: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398463">
                <a:tc>
                  <a:txBody>
                    <a:bodyPr/>
                    <a:lstStyle/>
                    <a:p>
                      <a:pPr marL="742950" marR="0" lvl="1" indent="-285750" algn="l" defTabSz="914400" rtl="0" eaLnBrk="1" fontAlgn="base" latinLnBrk="0" hangingPunct="1">
                        <a:lnSpc>
                          <a:spcPct val="115000"/>
                        </a:lnSpc>
                        <a:spcBef>
                          <a:spcPct val="0"/>
                        </a:spcBef>
                        <a:spcAft>
                          <a:spcPct val="0"/>
                        </a:spcAft>
                        <a:buClrTx/>
                        <a:buSzTx/>
                        <a:buFont typeface="Arial" charset="0"/>
                        <a:buChar char="•"/>
                        <a:tabLst/>
                      </a:pPr>
                      <a:r>
                        <a:rPr kumimoji="0" lang="it-IT" sz="900" b="0" i="0" u="none" strike="noStrike" cap="none" normalizeH="0" baseline="0" smtClean="0">
                          <a:ln>
                            <a:noFill/>
                          </a:ln>
                          <a:solidFill>
                            <a:schemeClr val="tx1"/>
                          </a:solidFill>
                          <a:effectLst/>
                          <a:latin typeface="Arial" charset="0"/>
                          <a:ea typeface="Calibri" pitchFamily="34" charset="0"/>
                          <a:cs typeface="Arial" charset="0"/>
                        </a:rPr>
                        <a:t> i ragazzi   coinvolti nel progetto</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 individui con abitudini alimentari non corrette</a:t>
                      </a: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66"/>
                    </a:solidFill>
                  </a:tcPr>
                </a:tc>
              </a:tr>
              <a:tr h="1825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Risultati attesi</a:t>
                      </a:r>
                      <a:endParaRPr kumimoji="0" lang="it-IT"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725488">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rendere le persone autonome e consapevoli di cos'è una sana alimentazione.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dare un impiego importante a persone diversamente abili in una piccola azienda.</a:t>
                      </a: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DD7F"/>
                    </a:solidFill>
                  </a:tcPr>
                </a:tc>
              </a:tr>
              <a:tr h="1825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Partners</a:t>
                      </a:r>
                      <a:endParaRPr kumimoji="0" lang="it-IT"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r>
              <a:tr h="1452563">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 l’iti “G.Ferraris”</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gastroenterologi e dietologi dell' ASL locale,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 un docente qualificato per  l’insegnamento a ragazzi diversamente abili </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 la cooperativa NCO, Nuova  Cucina Organizzata, che ha sede  a Casal di Principe  in un sito sequestrato alla camorra. situata a Via Po 12, San Cipriano D'Aversa (CE). Essa permette di trovare un impiego per le persone diversamente abili utilizzando le loro abilità manuali e creative. </a:t>
                      </a: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6B5"/>
                    </a:solidFill>
                  </a:tcPr>
                </a:tc>
              </a:tr>
              <a:tr h="2508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Tecnologie  utilizzate</a:t>
                      </a: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5050"/>
                    </a:solidFill>
                  </a:tcPr>
                </a:tc>
              </a:tr>
              <a:tr h="3651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Arial" charset="0"/>
                          <a:cs typeface="Arial" charset="0"/>
                        </a:rPr>
                        <a:t> Software  per lo sviluppo di  videogiochi (comeU sotnity 2D ),e per la creazione di e-book (come ECUB  ), Microsoft Office </a:t>
                      </a:r>
                      <a:endParaRPr kumimoji="0" lang="it-IT" sz="400" b="0" i="1" u="none" strike="noStrike" cap="none" normalizeH="0" baseline="0" smtClean="0">
                        <a:ln>
                          <a:noFill/>
                        </a:ln>
                        <a:solidFill>
                          <a:schemeClr val="tx1"/>
                        </a:solidFill>
                        <a:effectLst/>
                        <a:latin typeface="Arial" charset="0"/>
                        <a:ea typeface="Calibri" pitchFamily="34" charset="0"/>
                        <a:cs typeface="Arial"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7C80"/>
                    </a:solidFill>
                  </a:tcPr>
                </a:tc>
              </a:tr>
              <a:tr h="2492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Durata del progetto e attività</a:t>
                      </a:r>
                      <a:endParaRPr kumimoji="0" lang="it-IT"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5095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Arial" charset="0"/>
                          <a:ea typeface="Calibri" pitchFamily="34" charset="0"/>
                          <a:cs typeface="Arial" charset="0"/>
                        </a:rPr>
                        <a:t>La durata del progetto ammonta a circa 1 anno, nell'arco di tempo che va da Settembre 2014 a Settembre 2015.</a:t>
                      </a: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7CFFF"/>
                    </a:solidFill>
                  </a:tcPr>
                </a:tc>
              </a:tr>
              <a:tr h="2524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Arial" charset="0"/>
                          <a:ea typeface="Calibri" pitchFamily="34" charset="0"/>
                          <a:cs typeface="Times New Roman" pitchFamily="18" charset="0"/>
                        </a:rPr>
                        <a:t>Costi</a:t>
                      </a:r>
                      <a:endParaRPr kumimoji="0" lang="it-IT"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r>
              <a:tr h="2508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sz="1000" b="0" i="1" u="none" strike="noStrike" cap="none" normalizeH="0" baseline="0" smtClean="0">
                          <a:ln>
                            <a:noFill/>
                          </a:ln>
                          <a:solidFill>
                            <a:schemeClr val="tx1"/>
                          </a:solidFill>
                          <a:effectLst/>
                          <a:latin typeface="Arial" charset="0"/>
                          <a:ea typeface="Calibri" pitchFamily="34" charset="0"/>
                          <a:cs typeface="Times New Roman" pitchFamily="18" charset="0"/>
                        </a:rPr>
                        <a:t>1860 €</a:t>
                      </a:r>
                      <a:endParaRPr kumimoji="0" lang="it-IT" sz="9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029" marR="38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ottotitolo 4"/>
          <p:cNvSpPr txBox="1">
            <a:spLocks/>
          </p:cNvSpPr>
          <p:nvPr/>
        </p:nvSpPr>
        <p:spPr bwMode="auto">
          <a:xfrm>
            <a:off x="1476375" y="115888"/>
            <a:ext cx="6572250" cy="515937"/>
          </a:xfrm>
          <a:prstGeom prst="rect">
            <a:avLst/>
          </a:prstGeom>
          <a:noFill/>
          <a:ln w="9525">
            <a:noFill/>
            <a:miter lim="800000"/>
            <a:headEnd/>
            <a:tailEnd/>
          </a:ln>
        </p:spPr>
        <p:txBody>
          <a:bodyPr/>
          <a:lstStyle/>
          <a:p>
            <a:pPr marL="342900" indent="-342900" algn="ctr">
              <a:spcBef>
                <a:spcPct val="20000"/>
              </a:spcBef>
            </a:pPr>
            <a:r>
              <a:rPr lang="it-IT" sz="2400" b="1">
                <a:solidFill>
                  <a:srgbClr val="800000"/>
                </a:solidFill>
                <a:latin typeface="Times" pitchFamily="18" charset="0"/>
                <a:cs typeface="Times" pitchFamily="18" charset="0"/>
              </a:rPr>
              <a:t>Cronogramma </a:t>
            </a:r>
            <a:endParaRPr lang="it-IT" sz="1400" b="1">
              <a:solidFill>
                <a:srgbClr val="800000"/>
              </a:solidFill>
              <a:latin typeface="Times" pitchFamily="18" charset="0"/>
              <a:cs typeface="Times" pitchFamily="18" charset="0"/>
            </a:endParaRPr>
          </a:p>
        </p:txBody>
      </p:sp>
      <p:pic>
        <p:nvPicPr>
          <p:cNvPr id="15362" name="Picture 4" descr="cron"/>
          <p:cNvPicPr>
            <a:picLocks noChangeAspect="1" noChangeArrowheads="1"/>
          </p:cNvPicPr>
          <p:nvPr/>
        </p:nvPicPr>
        <p:blipFill>
          <a:blip r:embed="rId2"/>
          <a:srcRect/>
          <a:stretch>
            <a:fillRect/>
          </a:stretch>
        </p:blipFill>
        <p:spPr bwMode="auto">
          <a:xfrm>
            <a:off x="971550" y="836613"/>
            <a:ext cx="7272338" cy="5256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ottotitolo 4"/>
          <p:cNvSpPr>
            <a:spLocks noGrp="1"/>
          </p:cNvSpPr>
          <p:nvPr>
            <p:ph type="subTitle" idx="1"/>
          </p:nvPr>
        </p:nvSpPr>
        <p:spPr>
          <a:xfrm>
            <a:off x="1384300" y="333375"/>
            <a:ext cx="6572250" cy="587375"/>
          </a:xfrm>
        </p:spPr>
        <p:txBody>
          <a:bodyPr/>
          <a:lstStyle/>
          <a:p>
            <a:pPr eaLnBrk="1" hangingPunct="1"/>
            <a:r>
              <a:rPr lang="it-IT" sz="2400" b="1" smtClean="0">
                <a:solidFill>
                  <a:srgbClr val="800000"/>
                </a:solidFill>
                <a:latin typeface="Times" pitchFamily="18" charset="0"/>
                <a:cs typeface="Times" pitchFamily="18" charset="0"/>
              </a:rPr>
              <a:t>Budget del Progetto</a:t>
            </a:r>
            <a:r>
              <a:rPr lang="it-IT" sz="1400" b="1" smtClean="0">
                <a:solidFill>
                  <a:srgbClr val="800000"/>
                </a:solidFill>
                <a:latin typeface="Times" pitchFamily="18" charset="0"/>
                <a:cs typeface="Times" pitchFamily="18" charset="0"/>
              </a:rPr>
              <a:t> </a:t>
            </a:r>
            <a:endParaRPr lang="it-IT" sz="1600" b="1" smtClean="0">
              <a:solidFill>
                <a:srgbClr val="800000"/>
              </a:solidFill>
              <a:latin typeface="Times" pitchFamily="18" charset="0"/>
              <a:cs typeface="Times" pitchFamily="18" charset="0"/>
            </a:endParaRPr>
          </a:p>
        </p:txBody>
      </p:sp>
      <p:graphicFrame>
        <p:nvGraphicFramePr>
          <p:cNvPr id="4" name="Tabella 3"/>
          <p:cNvGraphicFramePr>
            <a:graphicFrameLocks noGrp="1"/>
          </p:cNvGraphicFramePr>
          <p:nvPr/>
        </p:nvGraphicFramePr>
        <p:xfrm>
          <a:off x="1331640" y="836712"/>
          <a:ext cx="6480722" cy="5512898"/>
        </p:xfrm>
        <a:graphic>
          <a:graphicData uri="http://schemas.openxmlformats.org/drawingml/2006/table">
            <a:tbl>
              <a:tblPr>
                <a:tableStyleId>{69C7853C-536D-4A76-A0AE-DD22124D55A5}</a:tableStyleId>
              </a:tblPr>
              <a:tblGrid>
                <a:gridCol w="1767470"/>
                <a:gridCol w="1767470"/>
                <a:gridCol w="1767470"/>
                <a:gridCol w="1178312"/>
              </a:tblGrid>
              <a:tr h="200022">
                <a:tc>
                  <a:txBody>
                    <a:bodyPr/>
                    <a:lstStyle/>
                    <a:p>
                      <a:pPr algn="ctr" fontAlgn="b"/>
                      <a:r>
                        <a:rPr lang="it-IT" sz="1000" u="none" strike="noStrike">
                          <a:latin typeface="Arial" pitchFamily="34" charset="0"/>
                          <a:cs typeface="Arial" pitchFamily="34" charset="0"/>
                        </a:rPr>
                        <a:t>Personale</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Costo giornaliero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N°giornate di lavoro stimate</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Totale €</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Vario</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100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5</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500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Totale costi di personale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500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Viaggi da - a</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Costo andata/ritorno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N° viaggi</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Totale €</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Napoli - Casal di principe</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3,6</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100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360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Totale costi di viaggi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360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Attrezzatura (tipo)</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Costo unitario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N° di pezzi</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Totale €</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videocamera</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300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300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Totale costi attrezzature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dirty="0">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300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Servizi esterni (tipo di servizio)</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Costo unitario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N° servizi per tipo</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Totale €</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t"/>
                      <a:r>
                        <a:rPr lang="it-IT" sz="1000" u="none" strike="noStrike">
                          <a:latin typeface="Arial" pitchFamily="34" charset="0"/>
                          <a:cs typeface="Arial" pitchFamily="34" charset="0"/>
                        </a:rPr>
                        <a:t>Professionisti</a:t>
                      </a:r>
                      <a:endParaRPr lang="it-IT" sz="1000" b="0" i="0" u="none" strike="noStrike">
                        <a:solidFill>
                          <a:srgbClr val="000000"/>
                        </a:solidFill>
                        <a:latin typeface="Arial" pitchFamily="34" charset="0"/>
                        <a:cs typeface="Arial" pitchFamily="34" charset="0"/>
                      </a:endParaRPr>
                    </a:p>
                  </a:txBody>
                  <a:tcPr marL="7526" marR="7526" marT="7526" marB="0"/>
                </a:tc>
                <a:tc>
                  <a:txBody>
                    <a:bodyPr/>
                    <a:lstStyle/>
                    <a:p>
                      <a:pPr algn="ctr" fontAlgn="b"/>
                      <a:r>
                        <a:rPr lang="it-IT" sz="1000" u="none" strike="noStrike">
                          <a:latin typeface="Arial" pitchFamily="34" charset="0"/>
                          <a:cs typeface="Arial" pitchFamily="34" charset="0"/>
                        </a:rPr>
                        <a:t>100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2 Consulenze</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200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t"/>
                      <a:r>
                        <a:rPr lang="it-IT" sz="1000" u="none" strike="noStrike">
                          <a:latin typeface="Arial" pitchFamily="34" charset="0"/>
                          <a:cs typeface="Arial" pitchFamily="34" charset="0"/>
                        </a:rPr>
                        <a:t>Gastroenterologi</a:t>
                      </a:r>
                      <a:endParaRPr lang="it-IT" sz="1000" b="0" i="0" u="none" strike="noStrike">
                        <a:solidFill>
                          <a:srgbClr val="000000"/>
                        </a:solidFill>
                        <a:latin typeface="Arial" pitchFamily="34" charset="0"/>
                        <a:cs typeface="Arial" pitchFamily="34" charset="0"/>
                      </a:endParaRPr>
                    </a:p>
                  </a:txBody>
                  <a:tcPr marL="7526" marR="7526" marT="7526" marB="0"/>
                </a:tc>
                <a:tc>
                  <a:txBody>
                    <a:bodyPr/>
                    <a:lstStyle/>
                    <a:p>
                      <a:pPr algn="ctr" fontAlgn="b"/>
                      <a:r>
                        <a:rPr lang="it-IT" sz="1000" u="none" strike="noStrike">
                          <a:latin typeface="Arial" pitchFamily="34" charset="0"/>
                          <a:cs typeface="Arial" pitchFamily="34" charset="0"/>
                        </a:rPr>
                        <a:t>100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2 Consulenze</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200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t"/>
                      <a:r>
                        <a:rPr lang="it-IT" sz="1000" u="none" strike="noStrike">
                          <a:latin typeface="Arial" pitchFamily="34" charset="0"/>
                          <a:cs typeface="Arial" pitchFamily="34" charset="0"/>
                        </a:rPr>
                        <a:t>Dietologi</a:t>
                      </a:r>
                      <a:endParaRPr lang="it-IT" sz="1000" b="0" i="0" u="none" strike="noStrike">
                        <a:solidFill>
                          <a:srgbClr val="000000"/>
                        </a:solidFill>
                        <a:latin typeface="Arial" pitchFamily="34" charset="0"/>
                        <a:cs typeface="Arial" pitchFamily="34" charset="0"/>
                      </a:endParaRPr>
                    </a:p>
                  </a:txBody>
                  <a:tcPr marL="7526" marR="7526" marT="7526" marB="0"/>
                </a:tc>
                <a:tc>
                  <a:txBody>
                    <a:bodyPr/>
                    <a:lstStyle/>
                    <a:p>
                      <a:pPr algn="ctr" fontAlgn="b"/>
                      <a:r>
                        <a:rPr lang="it-IT" sz="1000" u="none" strike="noStrike">
                          <a:latin typeface="Arial" pitchFamily="34" charset="0"/>
                          <a:cs typeface="Arial" pitchFamily="34" charset="0"/>
                        </a:rPr>
                        <a:t>100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 Consulenze</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Totale costi servizi esterni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500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Altri costi</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Costo unitario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 N°</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Totale €</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Cancelleria</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120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 Toner a colori</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120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Vari</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80</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Fogli, Cartoncini</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80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Totale altri costi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a:latin typeface="Arial" pitchFamily="34" charset="0"/>
                          <a:cs typeface="Arial" pitchFamily="34" charset="0"/>
                        </a:rPr>
                        <a:t>200</a:t>
                      </a:r>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r>
              <a:tr h="200022">
                <a:tc>
                  <a:txBody>
                    <a:bodyPr/>
                    <a:lstStyle/>
                    <a:p>
                      <a:pPr algn="ctr" fontAlgn="b"/>
                      <a:r>
                        <a:rPr lang="it-IT" sz="1000" u="none" strike="noStrike">
                          <a:latin typeface="Arial" pitchFamily="34" charset="0"/>
                          <a:cs typeface="Arial" pitchFamily="34" charset="0"/>
                        </a:rPr>
                        <a:t>COSTO TOTALE PROGETTO €</a:t>
                      </a:r>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endParaRPr lang="it-IT" sz="1000" b="0" i="0" u="none" strike="noStrike">
                        <a:solidFill>
                          <a:srgbClr val="000000"/>
                        </a:solidFill>
                        <a:latin typeface="Arial" pitchFamily="34" charset="0"/>
                        <a:cs typeface="Arial" pitchFamily="34" charset="0"/>
                      </a:endParaRPr>
                    </a:p>
                  </a:txBody>
                  <a:tcPr marL="7526" marR="7526" marT="7526" marB="0" anchor="b"/>
                </a:tc>
                <a:tc>
                  <a:txBody>
                    <a:bodyPr/>
                    <a:lstStyle/>
                    <a:p>
                      <a:pPr algn="ctr" fontAlgn="b"/>
                      <a:r>
                        <a:rPr lang="it-IT" sz="1000" u="none" strike="noStrike" dirty="0">
                          <a:latin typeface="Arial" pitchFamily="34" charset="0"/>
                          <a:cs typeface="Arial" pitchFamily="34" charset="0"/>
                        </a:rPr>
                        <a:t>1860</a:t>
                      </a:r>
                      <a:endParaRPr lang="it-IT" sz="1000" b="0" i="0" u="none" strike="noStrike" dirty="0">
                        <a:solidFill>
                          <a:srgbClr val="000000"/>
                        </a:solidFill>
                        <a:latin typeface="Arial" pitchFamily="34" charset="0"/>
                        <a:cs typeface="Arial" pitchFamily="34" charset="0"/>
                      </a:endParaRPr>
                    </a:p>
                  </a:txBody>
                  <a:tcPr marL="7526" marR="7526" marT="7526" marB="0" anchor="b"/>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338</Words>
  <Application>Microsoft Office PowerPoint</Application>
  <PresentationFormat>Presentazione su schermo (4:3)</PresentationFormat>
  <Paragraphs>31</Paragraphs>
  <Slides>3</Slides>
  <Notes>1</Notes>
  <HiddenSlides>0</HiddenSlides>
  <MMClips>0</MMClips>
  <ScaleCrop>false</ScaleCrop>
  <HeadingPairs>
    <vt:vector size="6" baseType="variant">
      <vt:variant>
        <vt:lpstr>Caratteri utilizzati</vt:lpstr>
      </vt:variant>
      <vt:variant>
        <vt:i4>4</vt:i4>
      </vt:variant>
      <vt:variant>
        <vt:lpstr>Modello struttura</vt:lpstr>
      </vt:variant>
      <vt:variant>
        <vt:i4>1</vt:i4>
      </vt:variant>
      <vt:variant>
        <vt:lpstr>Titoli diapositive</vt:lpstr>
      </vt:variant>
      <vt:variant>
        <vt:i4>3</vt:i4>
      </vt:variant>
    </vt:vector>
  </HeadingPairs>
  <TitlesOfParts>
    <vt:vector size="8" baseType="lpstr">
      <vt:lpstr>Arial</vt:lpstr>
      <vt:lpstr>Calibri</vt:lpstr>
      <vt:lpstr>Times New Roman</vt:lpstr>
      <vt:lpstr>Times</vt:lpstr>
      <vt:lpstr>Tema di Office</vt:lpstr>
      <vt:lpstr>Diapositiva 1</vt:lpstr>
      <vt:lpstr>Diapositiva 2</vt:lpstr>
      <vt:lpstr>Diapositiva 3</vt:lpstr>
    </vt:vector>
  </TitlesOfParts>
  <Company>Fondazione Mondo Digitale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f.fagnini</dc:creator>
  <cp:lastModifiedBy>casa</cp:lastModifiedBy>
  <cp:revision>70</cp:revision>
  <dcterms:created xsi:type="dcterms:W3CDTF">2011-09-06T10:51:37Z</dcterms:created>
  <dcterms:modified xsi:type="dcterms:W3CDTF">2015-01-18T11:00:14Z</dcterms:modified>
</cp:coreProperties>
</file>