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7" r:id="rId2"/>
    <p:sldId id="268" r:id="rId3"/>
    <p:sldId id="269" r:id="rId4"/>
  </p:sldIdLst>
  <p:sldSz cx="9144000" cy="6858000" type="screen4x3"/>
  <p:notesSz cx="6858000" cy="9144000"/>
  <p:custDataLst>
    <p:tags r:id="rId6"/>
  </p:custDataLst>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a:srgbClr val="FF5050"/>
    <a:srgbClr val="FF9966"/>
    <a:srgbClr val="FF3300"/>
    <a:srgbClr val="66FF66"/>
    <a:srgbClr val="FF0000"/>
    <a:srgbClr val="FFCCFF"/>
    <a:srgbClr val="CC99FF"/>
  </p:clrMru>
</p:presentationPr>
</file>

<file path=ppt/tableStyles.xml><?xml version="1.0" encoding="utf-8"?>
<a:tblStyleLst xmlns:a="http://schemas.openxmlformats.org/drawingml/2006/main" def="{5C22544A-7EE6-4342-B048-85BDC9FD1C3A}">
  <a:tblStyle styleId="{1E171933-4619-4E11-9A3F-F7608DF75F80}" styleName="Stile medio 1 - Colore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Stile medio 1 - Colore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Stile medio 1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Stile con tema 1 - Color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Stile con tema 1 - Colore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Stile con tema 1 - Colore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75DCB02-9BB8-47FD-8907-85C794F793BA}" styleName="Stile con tema 1 - Colore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Stile con tema 1 - Colore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Stile con tema 1 - Colore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38B1855-1B75-4FBE-930C-398BA8C253C6}" styleName="Stile con tema 2 - Colore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Stile con tema 2 - Colore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Stile con tema 2 - Colore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Stile con tema 2 - Colore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Stile con tema 2 - Colore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Stile con tema 2 - Colore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8D230F3-CF80-4859-8CE7-A43EE81993B5}" styleName="Stile chiaro 1 - Color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Stile chiaro 1 - Colore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Stile chiaro 1 - Colore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Stile chiaro 1 - Color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Stile chiaro 1 - Color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Stile chi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8B1032C-EA38-4F05-BA0D-38AFFFC7BED3}" styleName="Stile chiaro 3 - Colore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Stile chiaro 3 - Colore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1449" autoAdjust="0"/>
  </p:normalViewPr>
  <p:slideViewPr>
    <p:cSldViewPr>
      <p:cViewPr>
        <p:scale>
          <a:sx n="100" d="100"/>
          <a:sy n="100" d="100"/>
        </p:scale>
        <p:origin x="9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E62CAF6F-E528-40A2-B868-0B5E139F699D}" type="datetimeFigureOut">
              <a:rPr lang="it-IT"/>
              <a:pPr>
                <a:defRPr/>
              </a:pPr>
              <a:t>18/01/2015</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endParaRPr lang="it-IT" noProof="0"/>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00FF88B-C77E-471C-9087-EFE2B7890001}"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7410"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17411"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BC5D244-5DB4-458E-BB8F-F976827702D7}" type="slidenum">
              <a:rPr lang="it-IT"/>
              <a:pPr fontAlgn="base">
                <a:spcBef>
                  <a:spcPct val="0"/>
                </a:spcBef>
                <a:spcAft>
                  <a:spcPct val="0"/>
                </a:spcAft>
                <a:defRPr/>
              </a:pPr>
              <a:t>3</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94410833-FBA7-4B08-BA6C-037B74972E1A}" type="datetimeFigureOut">
              <a:rPr lang="it-IT"/>
              <a:pPr>
                <a:defRPr/>
              </a:pPr>
              <a:t>18/01/2015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DDE40C04-BBB1-4346-87F5-EC2BD9432C1D}"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6DE68892-D393-4D10-8849-E48F603DB977}" type="datetimeFigureOut">
              <a:rPr lang="it-IT"/>
              <a:pPr>
                <a:defRPr/>
              </a:pPr>
              <a:t>18/01/2015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9D0C4D5A-6FC5-4707-99F8-37E69EB38487}"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1BD9DA2F-2DCE-4ADA-8A28-90971655129C}" type="datetimeFigureOut">
              <a:rPr lang="it-IT"/>
              <a:pPr>
                <a:defRPr/>
              </a:pPr>
              <a:t>18/01/2015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E2BE9733-77FE-4801-8775-8DAAC0247B71}"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9536176E-1EDC-43B8-84EF-4EC05F7377D2}" type="datetimeFigureOut">
              <a:rPr lang="it-IT"/>
              <a:pPr>
                <a:defRPr/>
              </a:pPr>
              <a:t>18/01/2015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51626C40-FE65-4FD4-B005-F02858861453}"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B65BB784-DBFA-4C4D-B768-C095EFBCE3AE}" type="datetimeFigureOut">
              <a:rPr lang="it-IT"/>
              <a:pPr>
                <a:defRPr/>
              </a:pPr>
              <a:t>18/01/2015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D5653D3A-5085-4AA6-9F5D-9FFF6BA1FB02}"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2AD03EE0-B22B-4EC8-86F9-CB40B9B98EFF}" type="datetimeFigureOut">
              <a:rPr lang="it-IT"/>
              <a:pPr>
                <a:defRPr/>
              </a:pPr>
              <a:t>18/01/2015</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1D1FA7EB-4766-46E3-A750-7FCEE6436E36}"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C7675224-049D-4387-A3EB-8086BC18461B}" type="datetimeFigureOut">
              <a:rPr lang="it-IT"/>
              <a:pPr>
                <a:defRPr/>
              </a:pPr>
              <a:t>18/01/2015</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13604AFF-2643-43D4-887A-CA6C93145FA4}"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5FFF557A-757D-4DBB-BA77-A5B0E217B6EB}" type="datetimeFigureOut">
              <a:rPr lang="it-IT"/>
              <a:pPr>
                <a:defRPr/>
              </a:pPr>
              <a:t>18/01/2015</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22940A58-0309-4304-8BD3-87324EE60F18}"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5315BB6D-B7DD-46C2-9ED7-9A511865BEDA}" type="datetimeFigureOut">
              <a:rPr lang="it-IT"/>
              <a:pPr>
                <a:defRPr/>
              </a:pPr>
              <a:t>18/01/2015</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8361F68C-438F-4818-A659-105684C5728F}"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8D8DF282-A4F9-4093-B061-5DEB53A4FE13}" type="datetimeFigureOut">
              <a:rPr lang="it-IT"/>
              <a:pPr>
                <a:defRPr/>
              </a:pPr>
              <a:t>18/01/2015</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9D157006-44B6-4DF1-995A-63CFE912C74D}"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048E20C3-CFE1-45CF-865A-D401533F55D7}" type="datetimeFigureOut">
              <a:rPr lang="it-IT"/>
              <a:pPr>
                <a:defRPr/>
              </a:pPr>
              <a:t>18/01/2015</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F513DC04-FDC3-431B-96FF-58C383F6D696}"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E7AE21C3-DFB2-4EE5-BB47-68129963FC03}" type="datetimeFigureOut">
              <a:rPr lang="it-IT"/>
              <a:pPr>
                <a:defRPr/>
              </a:pPr>
              <a:t>18/01/2015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82967BAF-9AEA-48E0-8CAA-218D0E2408DF}"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454" name="Group 118"/>
          <p:cNvGraphicFramePr>
            <a:graphicFrameLocks noGrp="1"/>
          </p:cNvGraphicFramePr>
          <p:nvPr>
            <p:ph idx="1"/>
          </p:nvPr>
        </p:nvGraphicFramePr>
        <p:xfrm>
          <a:off x="539750" y="1196975"/>
          <a:ext cx="3816350" cy="5199063"/>
        </p:xfrm>
        <a:graphic>
          <a:graphicData uri="http://schemas.openxmlformats.org/drawingml/2006/table">
            <a:tbl>
              <a:tblPr/>
              <a:tblGrid>
                <a:gridCol w="3816350"/>
              </a:tblGrid>
              <a:tr h="1793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it-IT" sz="1000" b="1" i="0" u="none" strike="noStrike" cap="none" normalizeH="0" baseline="0" smtClean="0">
                          <a:ln>
                            <a:noFill/>
                          </a:ln>
                          <a:solidFill>
                            <a:schemeClr val="tx1"/>
                          </a:solidFill>
                          <a:effectLst/>
                          <a:latin typeface="Arial" charset="0"/>
                          <a:ea typeface="Calibri" pitchFamily="34" charset="0"/>
                          <a:cs typeface="Times New Roman" pitchFamily="18" charset="0"/>
                        </a:rPr>
                        <a:t>Titolo del progetto</a:t>
                      </a:r>
                      <a:endParaRPr kumimoji="0" lang="it-IT"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38029" marR="3802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36C0A"/>
                    </a:solidFill>
                  </a:tcPr>
                </a:tc>
              </a:tr>
              <a:tr h="21431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it-IT" sz="1200" b="1" i="0" u="none" strike="noStrike" cap="none" normalizeH="0" baseline="0" smtClean="0">
                          <a:ln>
                            <a:noFill/>
                          </a:ln>
                          <a:solidFill>
                            <a:schemeClr val="tx1"/>
                          </a:solidFill>
                          <a:effectLst/>
                          <a:latin typeface="Arial" charset="0"/>
                          <a:cs typeface="Arial" charset="0"/>
                        </a:rPr>
                        <a:t>HEALTH &amp; FOOD</a:t>
                      </a:r>
                      <a:endParaRPr kumimoji="0" lang="it-IT" sz="1200" b="0" i="0" u="none" strike="noStrike" cap="none" normalizeH="0" baseline="0" smtClean="0">
                        <a:ln>
                          <a:noFill/>
                        </a:ln>
                        <a:solidFill>
                          <a:schemeClr val="tx1"/>
                        </a:solidFill>
                        <a:effectLst/>
                        <a:latin typeface="Arial" charset="0"/>
                        <a:cs typeface="Arial" charset="0"/>
                      </a:endParaRPr>
                    </a:p>
                  </a:txBody>
                  <a:tcPr marL="38029" marR="3802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ABF8F"/>
                    </a:solidFill>
                  </a:tcPr>
                </a:tc>
              </a:tr>
              <a:tr h="19050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it-IT" sz="1000" b="1" i="0" u="none" strike="noStrike" cap="none" normalizeH="0" baseline="0" smtClean="0">
                          <a:ln>
                            <a:noFill/>
                          </a:ln>
                          <a:solidFill>
                            <a:schemeClr val="tx1"/>
                          </a:solidFill>
                          <a:effectLst/>
                          <a:latin typeface="Arial" charset="0"/>
                          <a:ea typeface="Calibri" pitchFamily="34" charset="0"/>
                          <a:cs typeface="Times New Roman" pitchFamily="18" charset="0"/>
                        </a:rPr>
                        <a:t>Abstract del proget</a:t>
                      </a:r>
                    </a:p>
                  </a:txBody>
                  <a:tcPr marL="33415" marR="3341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6A6A6"/>
                    </a:solidFill>
                  </a:tcPr>
                </a:tc>
              </a:tr>
              <a:tr h="10937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1000" b="0" i="0" u="none" strike="noStrike" cap="none" normalizeH="0" baseline="0" smtClean="0">
                          <a:ln>
                            <a:noFill/>
                          </a:ln>
                          <a:solidFill>
                            <a:schemeClr val="tx1"/>
                          </a:solidFill>
                          <a:effectLst/>
                          <a:latin typeface="Arial" charset="0"/>
                          <a:cs typeface="Arial" charset="0"/>
                        </a:rPr>
                        <a:t>Il nostro progetto si basa sulla realizzazione di giochi, videogiochi e app i finalizzati a trasmettere conoscenze sugli  alimenti  necessari per il nostro organismo..Si prevede inoltre la produzione di un Minibook di “ ricette sane”. Allo stato attuale abbiamo realizzato un gioco di carte che  presenta diverse classi di alimenti raffiguranti  le tipologie fondamentali da inserire in una sana alimentazione,. Nel gioco non vengono riportati solamente disegni di alimenti ma anche figure che rappresentano conformazioni fisiche ottime e pessime..</a:t>
                      </a:r>
                    </a:p>
                  </a:txBody>
                  <a:tcPr marL="33415" marR="3341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FBFBF"/>
                    </a:solidFill>
                  </a:tcPr>
                </a:tc>
              </a:tr>
              <a:tr h="1809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it-IT" sz="1000" b="1" i="0" u="none" strike="noStrike" cap="none" normalizeH="0" baseline="0" smtClean="0">
                          <a:ln>
                            <a:noFill/>
                          </a:ln>
                          <a:solidFill>
                            <a:schemeClr val="tx1"/>
                          </a:solidFill>
                          <a:effectLst/>
                          <a:latin typeface="Arial" charset="0"/>
                          <a:ea typeface="Calibri" pitchFamily="34" charset="0"/>
                          <a:cs typeface="Times New Roman" pitchFamily="18" charset="0"/>
                        </a:rPr>
                        <a:t>Analisi del bisogno</a:t>
                      </a:r>
                      <a:endParaRPr kumimoji="0" lang="it-IT"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38029" marR="3802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CDDC"/>
                    </a:solidFill>
                  </a:tcPr>
                </a:tc>
              </a:tr>
              <a:tr h="1352550">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it-IT" sz="1000" b="0" i="0" u="none" strike="noStrike" cap="none" normalizeH="0" baseline="0" smtClean="0">
                          <a:ln>
                            <a:noFill/>
                          </a:ln>
                          <a:solidFill>
                            <a:schemeClr val="tx1"/>
                          </a:solidFill>
                          <a:effectLst/>
                          <a:latin typeface="Arial" charset="0"/>
                          <a:ea typeface="Calibri" pitchFamily="34" charset="0"/>
                          <a:cs typeface="Arial" charset="0"/>
                        </a:rPr>
                        <a:t>Il progetto Health  Food , nasce dalla considerazione che la salute  degli individui della società attuale è spesso minata da abitudini alimentari sbagliate e che per migliorare lo stile di vita è importante un’educazione alimentare.  La maggior parte delle persone ignora ciò che è necessario pe r il proprio organismo.  Inoltre, osservando la nostra realtà scolastica, abbiamo osservato che i nostri amici diversamente sono i maggiori consumatori di cibi nocivi ( merendine, patatine, ecc.)</a:t>
                      </a:r>
                    </a:p>
                    <a:p>
                      <a:pPr marL="0" marR="0" lvl="0" indent="0" algn="l" defTabSz="914400" rtl="0" eaLnBrk="1" fontAlgn="base" latinLnBrk="0" hangingPunct="1">
                        <a:lnSpc>
                          <a:spcPct val="115000"/>
                        </a:lnSpc>
                        <a:spcBef>
                          <a:spcPct val="0"/>
                        </a:spcBef>
                        <a:spcAft>
                          <a:spcPct val="0"/>
                        </a:spcAft>
                        <a:buClrTx/>
                        <a:buSzTx/>
                        <a:buFontTx/>
                        <a:buNone/>
                        <a:tabLst/>
                      </a:pPr>
                      <a:endParaRPr kumimoji="0" lang="it-IT" sz="1000" b="0" i="0" u="none" strike="noStrike" cap="none" normalizeH="0" baseline="0" smtClean="0">
                        <a:ln>
                          <a:noFill/>
                        </a:ln>
                        <a:solidFill>
                          <a:schemeClr val="tx1"/>
                        </a:solidFill>
                        <a:effectLst/>
                        <a:latin typeface="Arial" charset="0"/>
                        <a:ea typeface="Calibri" pitchFamily="34" charset="0"/>
                        <a:cs typeface="Arial" charset="0"/>
                      </a:endParaRPr>
                    </a:p>
                  </a:txBody>
                  <a:tcPr marL="38029" marR="38029"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6DDE8"/>
                    </a:solidFill>
                  </a:tcPr>
                </a:tc>
              </a:tr>
              <a:tr h="1619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it-IT" sz="1000" b="1" i="0" u="none" strike="noStrike" cap="none" normalizeH="0" baseline="0" smtClean="0">
                          <a:ln>
                            <a:noFill/>
                          </a:ln>
                          <a:solidFill>
                            <a:schemeClr val="tx1"/>
                          </a:solidFill>
                          <a:effectLst/>
                          <a:latin typeface="Arial" charset="0"/>
                          <a:ea typeface="Calibri" pitchFamily="34" charset="0"/>
                          <a:cs typeface="Times New Roman" pitchFamily="18" charset="0"/>
                        </a:rPr>
                        <a:t>Obiettivo</a:t>
                      </a:r>
                      <a:endParaRPr kumimoji="0" lang="it-IT" sz="1000" b="0" i="0" u="none" strike="noStrike" cap="none" normalizeH="0" baseline="0" smtClean="0">
                        <a:ln>
                          <a:noFill/>
                        </a:ln>
                        <a:solidFill>
                          <a:schemeClr val="tx1"/>
                        </a:solidFill>
                        <a:effectLst/>
                        <a:latin typeface="Arial" charset="0"/>
                        <a:ea typeface="Calibri" pitchFamily="34" charset="0"/>
                        <a:cs typeface="Arial" charset="0"/>
                      </a:endParaRPr>
                    </a:p>
                  </a:txBody>
                  <a:tcPr marL="38029" marR="380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FF"/>
                    </a:solidFill>
                  </a:tcPr>
                </a:tc>
              </a:tr>
              <a:tr h="13096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it-IT" sz="1000" b="0" i="0" u="none" strike="noStrike" cap="none" normalizeH="0" baseline="0" smtClean="0">
                          <a:ln>
                            <a:noFill/>
                          </a:ln>
                          <a:solidFill>
                            <a:schemeClr val="tx1"/>
                          </a:solidFill>
                          <a:effectLst/>
                          <a:latin typeface="Arial" charset="0"/>
                          <a:ea typeface="Calibri" pitchFamily="34" charset="0"/>
                          <a:cs typeface="Arial" charset="0"/>
                        </a:rPr>
                        <a:t>  Realizzare un’impresa di produzione di giochi , app per smartphone e videogiochi sull’alimentazione coinvolgendo ragazzi diversamente abili</a:t>
                      </a:r>
                    </a:p>
                    <a:p>
                      <a:pPr marL="0" marR="0" lvl="0" indent="0" algn="l" defTabSz="914400" rtl="0" eaLnBrk="1" fontAlgn="base" latinLnBrk="0" hangingPunct="1">
                        <a:lnSpc>
                          <a:spcPct val="115000"/>
                        </a:lnSpc>
                        <a:spcBef>
                          <a:spcPct val="0"/>
                        </a:spcBef>
                        <a:spcAft>
                          <a:spcPct val="0"/>
                        </a:spcAft>
                        <a:buClrTx/>
                        <a:buSzTx/>
                        <a:buFontTx/>
                        <a:buNone/>
                        <a:tabLst/>
                      </a:pPr>
                      <a:endParaRPr kumimoji="0" lang="it-IT" sz="1000" b="0" i="0" u="none" strike="noStrike" cap="none" normalizeH="0" baseline="0" smtClean="0">
                        <a:ln>
                          <a:noFill/>
                        </a:ln>
                        <a:solidFill>
                          <a:schemeClr val="tx1"/>
                        </a:solidFill>
                        <a:effectLst/>
                        <a:latin typeface="Arial" charset="0"/>
                        <a:ea typeface="Calibri" pitchFamily="34" charset="0"/>
                        <a:cs typeface="Arial" charset="0"/>
                      </a:endParaRPr>
                    </a:p>
                  </a:txBody>
                  <a:tcPr marL="38029" marR="38029"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FF"/>
                    </a:solidFill>
                  </a:tcPr>
                </a:tc>
              </a:tr>
            </a:tbl>
          </a:graphicData>
        </a:graphic>
      </p:graphicFrame>
      <p:sp>
        <p:nvSpPr>
          <p:cNvPr id="14360" name="Sottotitolo 4"/>
          <p:cNvSpPr txBox="1">
            <a:spLocks/>
          </p:cNvSpPr>
          <p:nvPr/>
        </p:nvSpPr>
        <p:spPr bwMode="auto">
          <a:xfrm>
            <a:off x="3132138" y="177800"/>
            <a:ext cx="5040312" cy="404813"/>
          </a:xfrm>
          <a:prstGeom prst="rect">
            <a:avLst/>
          </a:prstGeom>
          <a:noFill/>
          <a:ln w="9525">
            <a:noFill/>
            <a:miter lim="800000"/>
            <a:headEnd/>
            <a:tailEnd/>
          </a:ln>
        </p:spPr>
        <p:txBody>
          <a:bodyPr/>
          <a:lstStyle/>
          <a:p>
            <a:pPr marL="342900" indent="-342900" algn="ctr">
              <a:spcBef>
                <a:spcPct val="20000"/>
              </a:spcBef>
            </a:pPr>
            <a:r>
              <a:rPr lang="it-IT" sz="2400" b="1">
                <a:solidFill>
                  <a:srgbClr val="800000"/>
                </a:solidFill>
                <a:latin typeface="Times" pitchFamily="18" charset="0"/>
                <a:cs typeface="Times" pitchFamily="18" charset="0"/>
              </a:rPr>
              <a:t>Piano di sviluppo </a:t>
            </a:r>
            <a:endParaRPr lang="it-IT" sz="1600" b="1">
              <a:solidFill>
                <a:srgbClr val="800000"/>
              </a:solidFill>
              <a:latin typeface="Times" pitchFamily="18" charset="0"/>
              <a:cs typeface="Times" pitchFamily="18" charset="0"/>
            </a:endParaRPr>
          </a:p>
          <a:p>
            <a:pPr marL="342900" indent="-342900" algn="ctr">
              <a:spcBef>
                <a:spcPct val="20000"/>
              </a:spcBef>
            </a:pPr>
            <a:r>
              <a:rPr lang="it-IT" sz="1600" b="1">
                <a:solidFill>
                  <a:srgbClr val="800000"/>
                </a:solidFill>
                <a:latin typeface="Times" pitchFamily="18" charset="0"/>
                <a:cs typeface="Times" pitchFamily="18" charset="0"/>
              </a:rPr>
              <a:t>HEALTH &amp;FOOD</a:t>
            </a:r>
          </a:p>
          <a:p>
            <a:pPr marL="342900" indent="-342900" algn="ctr">
              <a:spcBef>
                <a:spcPct val="20000"/>
              </a:spcBef>
            </a:pPr>
            <a:endParaRPr lang="it-IT" sz="1600" b="1">
              <a:solidFill>
                <a:srgbClr val="800000"/>
              </a:solidFill>
              <a:latin typeface="Times" pitchFamily="18" charset="0"/>
              <a:cs typeface="Times" pitchFamily="18" charset="0"/>
            </a:endParaRPr>
          </a:p>
          <a:p>
            <a:pPr marL="342900" indent="-342900" algn="ctr">
              <a:spcBef>
                <a:spcPct val="20000"/>
              </a:spcBef>
            </a:pPr>
            <a:endParaRPr lang="it-IT" sz="2400" b="1">
              <a:solidFill>
                <a:srgbClr val="800000"/>
              </a:solidFill>
              <a:latin typeface="Times" pitchFamily="18" charset="0"/>
              <a:cs typeface="Times" pitchFamily="18" charset="0"/>
            </a:endParaRPr>
          </a:p>
          <a:p>
            <a:pPr marL="342900" indent="-342900" algn="ctr">
              <a:spcBef>
                <a:spcPct val="20000"/>
              </a:spcBef>
            </a:pPr>
            <a:endParaRPr lang="it-IT" sz="1300" b="1">
              <a:solidFill>
                <a:srgbClr val="800000"/>
              </a:solidFill>
              <a:latin typeface="Times" pitchFamily="18" charset="0"/>
              <a:cs typeface="Times" pitchFamily="18" charset="0"/>
            </a:endParaRPr>
          </a:p>
        </p:txBody>
      </p:sp>
      <p:graphicFrame>
        <p:nvGraphicFramePr>
          <p:cNvPr id="14392" name="Group 56"/>
          <p:cNvGraphicFramePr>
            <a:graphicFrameLocks noGrp="1"/>
          </p:cNvGraphicFramePr>
          <p:nvPr/>
        </p:nvGraphicFramePr>
        <p:xfrm>
          <a:off x="4427538" y="1196975"/>
          <a:ext cx="4032250" cy="5187950"/>
        </p:xfrm>
        <a:graphic>
          <a:graphicData uri="http://schemas.openxmlformats.org/drawingml/2006/table">
            <a:tbl>
              <a:tblPr/>
              <a:tblGrid>
                <a:gridCol w="4032250"/>
              </a:tblGrid>
              <a:tr h="24923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it-IT" sz="1000" b="1" i="0" u="none" strike="noStrike" cap="none" normalizeH="0" baseline="0" smtClean="0">
                          <a:ln>
                            <a:noFill/>
                          </a:ln>
                          <a:solidFill>
                            <a:schemeClr val="tx1"/>
                          </a:solidFill>
                          <a:effectLst/>
                          <a:latin typeface="Arial" charset="0"/>
                          <a:ea typeface="Calibri" pitchFamily="34" charset="0"/>
                          <a:cs typeface="Times New Roman" pitchFamily="18" charset="0"/>
                        </a:rPr>
                        <a:t>Beneficiari</a:t>
                      </a:r>
                    </a:p>
                  </a:txBody>
                  <a:tcPr marL="38029" marR="3802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50"/>
                    </a:solidFill>
                  </a:tcPr>
                </a:tc>
              </a:tr>
              <a:tr h="398463">
                <a:tc>
                  <a:txBody>
                    <a:bodyPr/>
                    <a:lstStyle/>
                    <a:p>
                      <a:pPr marL="742950" marR="0" lvl="1" indent="-285750" algn="l" defTabSz="914400" rtl="0" eaLnBrk="1" fontAlgn="base" latinLnBrk="0" hangingPunct="1">
                        <a:lnSpc>
                          <a:spcPct val="115000"/>
                        </a:lnSpc>
                        <a:spcBef>
                          <a:spcPct val="0"/>
                        </a:spcBef>
                        <a:spcAft>
                          <a:spcPct val="0"/>
                        </a:spcAft>
                        <a:buClrTx/>
                        <a:buSzTx/>
                        <a:buFont typeface="Arial" charset="0"/>
                        <a:buChar char="•"/>
                        <a:tabLst/>
                      </a:pPr>
                      <a:r>
                        <a:rPr kumimoji="0" lang="it-IT" sz="900" b="0" i="0" u="none" strike="noStrike" cap="none" normalizeH="0" baseline="0" smtClean="0">
                          <a:ln>
                            <a:noFill/>
                          </a:ln>
                          <a:solidFill>
                            <a:schemeClr val="tx1"/>
                          </a:solidFill>
                          <a:effectLst/>
                          <a:latin typeface="Arial" charset="0"/>
                          <a:ea typeface="Calibri" pitchFamily="34" charset="0"/>
                          <a:cs typeface="Arial" charset="0"/>
                        </a:rPr>
                        <a:t> i ragazzi   coinvolti nel progetto</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it-IT" sz="1000" b="0" i="0" u="none" strike="noStrike" cap="none" normalizeH="0" baseline="0" smtClean="0">
                          <a:ln>
                            <a:noFill/>
                          </a:ln>
                          <a:solidFill>
                            <a:schemeClr val="tx1"/>
                          </a:solidFill>
                          <a:effectLst/>
                          <a:latin typeface="Arial" charset="0"/>
                          <a:ea typeface="Calibri" pitchFamily="34" charset="0"/>
                          <a:cs typeface="Arial" charset="0"/>
                        </a:rPr>
                        <a:t> individui con abitudini alimentari non corrette</a:t>
                      </a:r>
                    </a:p>
                  </a:txBody>
                  <a:tcPr marL="38029" marR="3802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FF66"/>
                    </a:solidFill>
                  </a:tcPr>
                </a:tc>
              </a:tr>
              <a:tr h="18256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it-IT" sz="1000" b="1" i="0" u="none" strike="noStrike" cap="none" normalizeH="0" baseline="0" smtClean="0">
                          <a:ln>
                            <a:noFill/>
                          </a:ln>
                          <a:solidFill>
                            <a:schemeClr val="tx1"/>
                          </a:solidFill>
                          <a:effectLst/>
                          <a:latin typeface="Arial" charset="0"/>
                          <a:ea typeface="Calibri" pitchFamily="34" charset="0"/>
                          <a:cs typeface="Times New Roman" pitchFamily="18" charset="0"/>
                        </a:rPr>
                        <a:t>Risultati attesi</a:t>
                      </a:r>
                      <a:endParaRPr kumimoji="0" lang="it-IT"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38029" marR="3802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r>
              <a:tr h="725488">
                <a:tc>
                  <a:txBody>
                    <a:bodyPr/>
                    <a:lstStyle/>
                    <a:p>
                      <a:pPr marL="0" marR="0" lvl="0" indent="0" algn="l" defTabSz="914400" rtl="0" eaLnBrk="1" fontAlgn="base" latinLnBrk="0" hangingPunct="1">
                        <a:lnSpc>
                          <a:spcPct val="115000"/>
                        </a:lnSpc>
                        <a:spcBef>
                          <a:spcPct val="0"/>
                        </a:spcBef>
                        <a:spcAft>
                          <a:spcPct val="0"/>
                        </a:spcAft>
                        <a:buClrTx/>
                        <a:buSzTx/>
                        <a:buFontTx/>
                        <a:buChar char="•"/>
                        <a:tabLst/>
                      </a:pPr>
                      <a:r>
                        <a:rPr kumimoji="0" lang="it-IT" sz="1000" b="0" i="0" u="none" strike="noStrike" cap="none" normalizeH="0" baseline="0" smtClean="0">
                          <a:ln>
                            <a:noFill/>
                          </a:ln>
                          <a:solidFill>
                            <a:schemeClr val="tx1"/>
                          </a:solidFill>
                          <a:effectLst/>
                          <a:latin typeface="Arial" charset="0"/>
                          <a:ea typeface="Calibri" pitchFamily="34" charset="0"/>
                          <a:cs typeface="Arial" charset="0"/>
                        </a:rPr>
                        <a:t>rendere le persone autonome e consapevoli di cos'è una sana alimentazione.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it-IT" sz="1000" b="0" i="0" u="none" strike="noStrike" cap="none" normalizeH="0" baseline="0" smtClean="0">
                          <a:ln>
                            <a:noFill/>
                          </a:ln>
                          <a:solidFill>
                            <a:schemeClr val="tx1"/>
                          </a:solidFill>
                          <a:effectLst/>
                          <a:latin typeface="Arial" charset="0"/>
                          <a:ea typeface="Calibri" pitchFamily="34" charset="0"/>
                          <a:cs typeface="Arial" charset="0"/>
                        </a:rPr>
                        <a:t>dare un impiego importante a persone diversamente abili in una piccola azienda.</a:t>
                      </a:r>
                    </a:p>
                  </a:txBody>
                  <a:tcPr marL="38029" marR="3802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0DD7F"/>
                    </a:solidFill>
                  </a:tcPr>
                </a:tc>
              </a:tr>
              <a:tr h="18256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it-IT" sz="1000" b="1" i="0" u="none" strike="noStrike" cap="none" normalizeH="0" baseline="0" smtClean="0">
                          <a:ln>
                            <a:noFill/>
                          </a:ln>
                          <a:solidFill>
                            <a:schemeClr val="tx1"/>
                          </a:solidFill>
                          <a:effectLst/>
                          <a:latin typeface="Arial" charset="0"/>
                          <a:ea typeface="Calibri" pitchFamily="34" charset="0"/>
                          <a:cs typeface="Times New Roman" pitchFamily="18" charset="0"/>
                        </a:rPr>
                        <a:t>Partners</a:t>
                      </a:r>
                      <a:endParaRPr kumimoji="0" lang="it-IT"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38029" marR="3802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9594"/>
                    </a:solidFill>
                  </a:tcPr>
                </a:tc>
              </a:tr>
              <a:tr h="1452563">
                <a:tc>
                  <a:txBody>
                    <a:bodyPr/>
                    <a:lstStyle/>
                    <a:p>
                      <a:pPr marL="0" marR="0" lvl="0" indent="0" algn="l" defTabSz="914400" rtl="0" eaLnBrk="1" fontAlgn="base" latinLnBrk="0" hangingPunct="1">
                        <a:lnSpc>
                          <a:spcPct val="115000"/>
                        </a:lnSpc>
                        <a:spcBef>
                          <a:spcPct val="0"/>
                        </a:spcBef>
                        <a:spcAft>
                          <a:spcPct val="0"/>
                        </a:spcAft>
                        <a:buClrTx/>
                        <a:buSzTx/>
                        <a:buFontTx/>
                        <a:buChar char="•"/>
                        <a:tabLst/>
                      </a:pPr>
                      <a:r>
                        <a:rPr kumimoji="0" lang="it-IT" sz="1000" b="0" i="0" u="none" strike="noStrike" cap="none" normalizeH="0" baseline="0" smtClean="0">
                          <a:ln>
                            <a:noFill/>
                          </a:ln>
                          <a:solidFill>
                            <a:schemeClr val="tx1"/>
                          </a:solidFill>
                          <a:effectLst/>
                          <a:latin typeface="Arial" charset="0"/>
                          <a:ea typeface="Calibri" pitchFamily="34" charset="0"/>
                          <a:cs typeface="Arial" charset="0"/>
                        </a:rPr>
                        <a:t> l’iti “G.Ferraris”</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it-IT" sz="1000" b="0" i="0" u="none" strike="noStrike" cap="none" normalizeH="0" baseline="0" smtClean="0">
                          <a:ln>
                            <a:noFill/>
                          </a:ln>
                          <a:solidFill>
                            <a:schemeClr val="tx1"/>
                          </a:solidFill>
                          <a:effectLst/>
                          <a:latin typeface="Arial" charset="0"/>
                          <a:ea typeface="Calibri" pitchFamily="34" charset="0"/>
                          <a:cs typeface="Arial" charset="0"/>
                        </a:rPr>
                        <a:t>gastroenterologi e dietologi dell' ASL locale,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it-IT" sz="1000" b="0" i="0" u="none" strike="noStrike" cap="none" normalizeH="0" baseline="0" smtClean="0">
                          <a:ln>
                            <a:noFill/>
                          </a:ln>
                          <a:solidFill>
                            <a:schemeClr val="tx1"/>
                          </a:solidFill>
                          <a:effectLst/>
                          <a:latin typeface="Arial" charset="0"/>
                          <a:ea typeface="Calibri" pitchFamily="34" charset="0"/>
                          <a:cs typeface="Arial" charset="0"/>
                        </a:rPr>
                        <a:t> un docente qualificato per  l’insegnamento a ragazzi diversamente abili </a:t>
                      </a:r>
                    </a:p>
                    <a:p>
                      <a:pPr marL="0" marR="0" lvl="0" indent="0" algn="l" defTabSz="914400" rtl="0" eaLnBrk="1" fontAlgn="base" latinLnBrk="0" hangingPunct="1">
                        <a:lnSpc>
                          <a:spcPct val="115000"/>
                        </a:lnSpc>
                        <a:spcBef>
                          <a:spcPct val="0"/>
                        </a:spcBef>
                        <a:spcAft>
                          <a:spcPct val="0"/>
                        </a:spcAft>
                        <a:buClrTx/>
                        <a:buSzTx/>
                        <a:buFontTx/>
                        <a:buChar char="•"/>
                        <a:tabLst/>
                      </a:pPr>
                      <a:r>
                        <a:rPr kumimoji="0" lang="it-IT" sz="1000" b="0" i="0" u="none" strike="noStrike" cap="none" normalizeH="0" baseline="0" smtClean="0">
                          <a:ln>
                            <a:noFill/>
                          </a:ln>
                          <a:solidFill>
                            <a:schemeClr val="tx1"/>
                          </a:solidFill>
                          <a:effectLst/>
                          <a:latin typeface="Arial" charset="0"/>
                          <a:ea typeface="Calibri" pitchFamily="34" charset="0"/>
                          <a:cs typeface="Arial" charset="0"/>
                        </a:rPr>
                        <a:t> la cooperativa NCO, Nuova  Cucina Organizzata, che ha sede  a Casal di Principe  in un sito sequestrato alla camorra. situata a Via Po 12, San Cipriano D'Aversa (CE). Essa permette di trovare un impiego per le persone diversamente abili utilizzando le loro abilità manuali e creative. </a:t>
                      </a:r>
                    </a:p>
                  </a:txBody>
                  <a:tcPr marL="38029" marR="3802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6B5"/>
                    </a:solidFill>
                  </a:tcPr>
                </a:tc>
              </a:tr>
              <a:tr h="2508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it-IT" sz="1000" b="1" i="0" u="none" strike="noStrike" cap="none" normalizeH="0" baseline="0" smtClean="0">
                          <a:ln>
                            <a:noFill/>
                          </a:ln>
                          <a:solidFill>
                            <a:schemeClr val="tx1"/>
                          </a:solidFill>
                          <a:effectLst/>
                          <a:latin typeface="Arial" charset="0"/>
                          <a:ea typeface="Calibri" pitchFamily="34" charset="0"/>
                          <a:cs typeface="Times New Roman" pitchFamily="18" charset="0"/>
                        </a:rPr>
                        <a:t>Tecnologie  utilizzate</a:t>
                      </a:r>
                    </a:p>
                  </a:txBody>
                  <a:tcPr marL="38029" marR="3802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5050"/>
                    </a:solidFill>
                  </a:tcPr>
                </a:tc>
              </a:tr>
              <a:tr h="3651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it-IT" sz="1000" b="0" i="0" u="none" strike="noStrike" cap="none" normalizeH="0" baseline="0" smtClean="0">
                          <a:ln>
                            <a:noFill/>
                          </a:ln>
                          <a:solidFill>
                            <a:schemeClr val="tx1"/>
                          </a:solidFill>
                          <a:effectLst/>
                          <a:latin typeface="Arial" charset="0"/>
                          <a:cs typeface="Arial" charset="0"/>
                        </a:rPr>
                        <a:t> Software  per lo sviluppo di  videogiochi (comeU sotnity 2D ),e per la creazione di e-book (come ECUB  ), Microsoft Office </a:t>
                      </a:r>
                      <a:endParaRPr kumimoji="0" lang="it-IT" sz="400" b="0" i="1" u="none" strike="noStrike" cap="none" normalizeH="0" baseline="0" smtClean="0">
                        <a:ln>
                          <a:noFill/>
                        </a:ln>
                        <a:solidFill>
                          <a:schemeClr val="tx1"/>
                        </a:solidFill>
                        <a:effectLst/>
                        <a:latin typeface="Arial" charset="0"/>
                        <a:ea typeface="Calibri" pitchFamily="34" charset="0"/>
                        <a:cs typeface="Arial" charset="0"/>
                      </a:endParaRPr>
                    </a:p>
                  </a:txBody>
                  <a:tcPr marL="38029" marR="3802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7C80"/>
                    </a:solidFill>
                  </a:tcPr>
                </a:tc>
              </a:tr>
              <a:tr h="24923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it-IT" sz="1000" b="1" i="0" u="none" strike="noStrike" cap="none" normalizeH="0" baseline="0" smtClean="0">
                          <a:ln>
                            <a:noFill/>
                          </a:ln>
                          <a:solidFill>
                            <a:schemeClr val="tx1"/>
                          </a:solidFill>
                          <a:effectLst/>
                          <a:latin typeface="Arial" charset="0"/>
                          <a:ea typeface="Calibri" pitchFamily="34" charset="0"/>
                          <a:cs typeface="Times New Roman" pitchFamily="18" charset="0"/>
                        </a:rPr>
                        <a:t>Durata del progetto e attività</a:t>
                      </a:r>
                      <a:endParaRPr kumimoji="0" lang="it-IT"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38029" marR="3802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5095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it-IT" sz="1000" b="0" i="0" u="none" strike="noStrike" cap="none" normalizeH="0" baseline="0" smtClean="0">
                          <a:ln>
                            <a:noFill/>
                          </a:ln>
                          <a:solidFill>
                            <a:schemeClr val="tx1"/>
                          </a:solidFill>
                          <a:effectLst/>
                          <a:latin typeface="Arial" charset="0"/>
                          <a:ea typeface="Calibri" pitchFamily="34" charset="0"/>
                          <a:cs typeface="Arial" charset="0"/>
                        </a:rPr>
                        <a:t>La durata del progetto ammonta a circa 1 anno, nell'arco di tempo che va da Settembre 2014 a Settembre 2015.</a:t>
                      </a:r>
                    </a:p>
                  </a:txBody>
                  <a:tcPr marL="38029" marR="3802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47CFFF"/>
                    </a:solidFill>
                  </a:tcPr>
                </a:tc>
              </a:tr>
              <a:tr h="25241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it-IT" sz="1000" b="1" i="0" u="none" strike="noStrike" cap="none" normalizeH="0" baseline="0" smtClean="0">
                          <a:ln>
                            <a:noFill/>
                          </a:ln>
                          <a:solidFill>
                            <a:schemeClr val="tx1"/>
                          </a:solidFill>
                          <a:effectLst/>
                          <a:latin typeface="Arial" charset="0"/>
                          <a:ea typeface="Calibri" pitchFamily="34" charset="0"/>
                          <a:cs typeface="Times New Roman" pitchFamily="18" charset="0"/>
                        </a:rPr>
                        <a:t>Costi</a:t>
                      </a:r>
                      <a:endParaRPr kumimoji="0" lang="it-IT"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38029" marR="3802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r>
              <a:tr h="2508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it-IT" sz="1000" b="0" i="1" u="none" strike="noStrike" cap="none" normalizeH="0" baseline="0" smtClean="0">
                          <a:ln>
                            <a:noFill/>
                          </a:ln>
                          <a:solidFill>
                            <a:schemeClr val="tx1"/>
                          </a:solidFill>
                          <a:effectLst/>
                          <a:latin typeface="Arial" charset="0"/>
                          <a:ea typeface="Calibri" pitchFamily="34" charset="0"/>
                          <a:cs typeface="Times New Roman" pitchFamily="18" charset="0"/>
                        </a:rPr>
                        <a:t>1860 €</a:t>
                      </a:r>
                      <a:endParaRPr kumimoji="0" lang="it-IT" sz="9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38029" marR="3802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ottotitolo 4"/>
          <p:cNvSpPr txBox="1">
            <a:spLocks/>
          </p:cNvSpPr>
          <p:nvPr/>
        </p:nvSpPr>
        <p:spPr bwMode="auto">
          <a:xfrm>
            <a:off x="1476375" y="115888"/>
            <a:ext cx="6572250" cy="515937"/>
          </a:xfrm>
          <a:prstGeom prst="rect">
            <a:avLst/>
          </a:prstGeom>
          <a:noFill/>
          <a:ln w="9525">
            <a:noFill/>
            <a:miter lim="800000"/>
            <a:headEnd/>
            <a:tailEnd/>
          </a:ln>
        </p:spPr>
        <p:txBody>
          <a:bodyPr/>
          <a:lstStyle/>
          <a:p>
            <a:pPr marL="342900" indent="-342900" algn="ctr">
              <a:spcBef>
                <a:spcPct val="20000"/>
              </a:spcBef>
            </a:pPr>
            <a:r>
              <a:rPr lang="it-IT" sz="2400" b="1">
                <a:solidFill>
                  <a:srgbClr val="800000"/>
                </a:solidFill>
                <a:latin typeface="Times" pitchFamily="18" charset="0"/>
                <a:cs typeface="Times" pitchFamily="18" charset="0"/>
              </a:rPr>
              <a:t>Cronogramma </a:t>
            </a:r>
            <a:endParaRPr lang="it-IT" sz="1400" b="1">
              <a:solidFill>
                <a:srgbClr val="800000"/>
              </a:solidFill>
              <a:latin typeface="Times" pitchFamily="18" charset="0"/>
              <a:cs typeface="Times" pitchFamily="18" charset="0"/>
            </a:endParaRPr>
          </a:p>
        </p:txBody>
      </p:sp>
      <p:pic>
        <p:nvPicPr>
          <p:cNvPr id="15362" name="Picture 4" descr="cron"/>
          <p:cNvPicPr>
            <a:picLocks noChangeAspect="1" noChangeArrowheads="1"/>
          </p:cNvPicPr>
          <p:nvPr/>
        </p:nvPicPr>
        <p:blipFill>
          <a:blip r:embed="rId2"/>
          <a:srcRect/>
          <a:stretch>
            <a:fillRect/>
          </a:stretch>
        </p:blipFill>
        <p:spPr bwMode="auto">
          <a:xfrm>
            <a:off x="971550" y="836613"/>
            <a:ext cx="7272338" cy="52562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ottotitolo 4"/>
          <p:cNvSpPr>
            <a:spLocks noGrp="1"/>
          </p:cNvSpPr>
          <p:nvPr>
            <p:ph type="subTitle" idx="1"/>
          </p:nvPr>
        </p:nvSpPr>
        <p:spPr>
          <a:xfrm>
            <a:off x="1384300" y="333375"/>
            <a:ext cx="6572250" cy="587375"/>
          </a:xfrm>
        </p:spPr>
        <p:txBody>
          <a:bodyPr/>
          <a:lstStyle/>
          <a:p>
            <a:pPr eaLnBrk="1" hangingPunct="1"/>
            <a:r>
              <a:rPr lang="it-IT" sz="2400" b="1" smtClean="0">
                <a:solidFill>
                  <a:srgbClr val="800000"/>
                </a:solidFill>
                <a:latin typeface="Times" pitchFamily="18" charset="0"/>
                <a:cs typeface="Times" pitchFamily="18" charset="0"/>
              </a:rPr>
              <a:t>Budget del Progetto</a:t>
            </a:r>
            <a:r>
              <a:rPr lang="it-IT" sz="1400" b="1" smtClean="0">
                <a:solidFill>
                  <a:srgbClr val="800000"/>
                </a:solidFill>
                <a:latin typeface="Times" pitchFamily="18" charset="0"/>
                <a:cs typeface="Times" pitchFamily="18" charset="0"/>
              </a:rPr>
              <a:t> </a:t>
            </a:r>
            <a:endParaRPr lang="it-IT" sz="1600" b="1" smtClean="0">
              <a:solidFill>
                <a:srgbClr val="800000"/>
              </a:solidFill>
              <a:latin typeface="Times" pitchFamily="18" charset="0"/>
              <a:cs typeface="Times" pitchFamily="18" charset="0"/>
            </a:endParaRPr>
          </a:p>
        </p:txBody>
      </p:sp>
      <p:graphicFrame>
        <p:nvGraphicFramePr>
          <p:cNvPr id="4" name="Tabella 3"/>
          <p:cNvGraphicFramePr>
            <a:graphicFrameLocks noGrp="1"/>
          </p:cNvGraphicFramePr>
          <p:nvPr/>
        </p:nvGraphicFramePr>
        <p:xfrm>
          <a:off x="1331640" y="836712"/>
          <a:ext cx="6480722" cy="5512898"/>
        </p:xfrm>
        <a:graphic>
          <a:graphicData uri="http://schemas.openxmlformats.org/drawingml/2006/table">
            <a:tbl>
              <a:tblPr>
                <a:tableStyleId>{69C7853C-536D-4A76-A0AE-DD22124D55A5}</a:tableStyleId>
              </a:tblPr>
              <a:tblGrid>
                <a:gridCol w="1767470"/>
                <a:gridCol w="1767470"/>
                <a:gridCol w="1767470"/>
                <a:gridCol w="1178312"/>
              </a:tblGrid>
              <a:tr h="200022">
                <a:tc>
                  <a:txBody>
                    <a:bodyPr/>
                    <a:lstStyle/>
                    <a:p>
                      <a:pPr algn="ctr" fontAlgn="b"/>
                      <a:r>
                        <a:rPr lang="it-IT" sz="1000" u="none" strike="noStrike">
                          <a:latin typeface="Arial" pitchFamily="34" charset="0"/>
                          <a:cs typeface="Arial" pitchFamily="34" charset="0"/>
                        </a:rPr>
                        <a:t>Personale</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Costo giornaliero €</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N°giornate di lavoro stimate</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Totale €</a:t>
                      </a:r>
                      <a:endParaRPr lang="it-IT" sz="1000" b="0" i="0" u="none" strike="noStrike">
                        <a:solidFill>
                          <a:srgbClr val="000000"/>
                        </a:solidFill>
                        <a:latin typeface="Arial" pitchFamily="34" charset="0"/>
                        <a:cs typeface="Arial" pitchFamily="34" charset="0"/>
                      </a:endParaRPr>
                    </a:p>
                  </a:txBody>
                  <a:tcPr marL="7526" marR="7526" marT="7526" marB="0" anchor="b"/>
                </a:tc>
              </a:tr>
              <a:tr h="200022">
                <a:tc>
                  <a:txBody>
                    <a:bodyPr/>
                    <a:lstStyle/>
                    <a:p>
                      <a:pPr algn="ctr" fontAlgn="b"/>
                      <a:r>
                        <a:rPr lang="it-IT" sz="1000" u="none" strike="noStrike">
                          <a:latin typeface="Arial" pitchFamily="34" charset="0"/>
                          <a:cs typeface="Arial" pitchFamily="34" charset="0"/>
                        </a:rPr>
                        <a:t>Vario</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100</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5</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500</a:t>
                      </a:r>
                      <a:endParaRPr lang="it-IT" sz="1000" b="0" i="0" u="none" strike="noStrike">
                        <a:solidFill>
                          <a:srgbClr val="000000"/>
                        </a:solidFill>
                        <a:latin typeface="Arial" pitchFamily="34" charset="0"/>
                        <a:cs typeface="Arial" pitchFamily="34" charset="0"/>
                      </a:endParaRPr>
                    </a:p>
                  </a:txBody>
                  <a:tcPr marL="7526" marR="7526" marT="7526" marB="0" anchor="b"/>
                </a:tc>
              </a:tr>
              <a:tr h="200022">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r>
              <a:tr h="200022">
                <a:tc>
                  <a:txBody>
                    <a:bodyPr/>
                    <a:lstStyle/>
                    <a:p>
                      <a:pPr algn="ctr" fontAlgn="b"/>
                      <a:r>
                        <a:rPr lang="it-IT" sz="1000" u="none" strike="noStrike">
                          <a:latin typeface="Arial" pitchFamily="34" charset="0"/>
                          <a:cs typeface="Arial" pitchFamily="34" charset="0"/>
                        </a:rPr>
                        <a:t>Totale costi di personale €</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500</a:t>
                      </a:r>
                      <a:endParaRPr lang="it-IT" sz="1000" b="0" i="0" u="none" strike="noStrike">
                        <a:solidFill>
                          <a:srgbClr val="000000"/>
                        </a:solidFill>
                        <a:latin typeface="Arial" pitchFamily="34" charset="0"/>
                        <a:cs typeface="Arial" pitchFamily="34" charset="0"/>
                      </a:endParaRPr>
                    </a:p>
                  </a:txBody>
                  <a:tcPr marL="7526" marR="7526" marT="7526" marB="0" anchor="b"/>
                </a:tc>
              </a:tr>
              <a:tr h="200022">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r>
              <a:tr h="200022">
                <a:tc>
                  <a:txBody>
                    <a:bodyPr/>
                    <a:lstStyle/>
                    <a:p>
                      <a:pPr algn="ctr" fontAlgn="b"/>
                      <a:r>
                        <a:rPr lang="it-IT" sz="1000" u="none" strike="noStrike">
                          <a:latin typeface="Arial" pitchFamily="34" charset="0"/>
                          <a:cs typeface="Arial" pitchFamily="34" charset="0"/>
                        </a:rPr>
                        <a:t>Viaggi da - a</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Costo andata/ritorno €</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N° viaggi</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Totale €</a:t>
                      </a:r>
                      <a:endParaRPr lang="it-IT" sz="1000" b="0" i="0" u="none" strike="noStrike">
                        <a:solidFill>
                          <a:srgbClr val="000000"/>
                        </a:solidFill>
                        <a:latin typeface="Arial" pitchFamily="34" charset="0"/>
                        <a:cs typeface="Arial" pitchFamily="34" charset="0"/>
                      </a:endParaRPr>
                    </a:p>
                  </a:txBody>
                  <a:tcPr marL="7526" marR="7526" marT="7526" marB="0" anchor="b"/>
                </a:tc>
              </a:tr>
              <a:tr h="200022">
                <a:tc>
                  <a:txBody>
                    <a:bodyPr/>
                    <a:lstStyle/>
                    <a:p>
                      <a:pPr algn="ctr" fontAlgn="b"/>
                      <a:r>
                        <a:rPr lang="it-IT" sz="1000" u="none" strike="noStrike">
                          <a:latin typeface="Arial" pitchFamily="34" charset="0"/>
                          <a:cs typeface="Arial" pitchFamily="34" charset="0"/>
                        </a:rPr>
                        <a:t>Napoli - Casal di principe</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3,6</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100</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360</a:t>
                      </a:r>
                      <a:endParaRPr lang="it-IT" sz="1000" b="0" i="0" u="none" strike="noStrike">
                        <a:solidFill>
                          <a:srgbClr val="000000"/>
                        </a:solidFill>
                        <a:latin typeface="Arial" pitchFamily="34" charset="0"/>
                        <a:cs typeface="Arial" pitchFamily="34" charset="0"/>
                      </a:endParaRPr>
                    </a:p>
                  </a:txBody>
                  <a:tcPr marL="7526" marR="7526" marT="7526" marB="0" anchor="b"/>
                </a:tc>
              </a:tr>
              <a:tr h="200022">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r>
              <a:tr h="200022">
                <a:tc>
                  <a:txBody>
                    <a:bodyPr/>
                    <a:lstStyle/>
                    <a:p>
                      <a:pPr algn="ctr" fontAlgn="b"/>
                      <a:r>
                        <a:rPr lang="it-IT" sz="1000" u="none" strike="noStrike">
                          <a:latin typeface="Arial" pitchFamily="34" charset="0"/>
                          <a:cs typeface="Arial" pitchFamily="34" charset="0"/>
                        </a:rPr>
                        <a:t>Totale costi di viaggi €</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360</a:t>
                      </a:r>
                      <a:endParaRPr lang="it-IT" sz="1000" b="0" i="0" u="none" strike="noStrike">
                        <a:solidFill>
                          <a:srgbClr val="000000"/>
                        </a:solidFill>
                        <a:latin typeface="Arial" pitchFamily="34" charset="0"/>
                        <a:cs typeface="Arial" pitchFamily="34" charset="0"/>
                      </a:endParaRPr>
                    </a:p>
                  </a:txBody>
                  <a:tcPr marL="7526" marR="7526" marT="7526" marB="0" anchor="b"/>
                </a:tc>
              </a:tr>
              <a:tr h="200022">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r>
              <a:tr h="200022">
                <a:tc>
                  <a:txBody>
                    <a:bodyPr/>
                    <a:lstStyle/>
                    <a:p>
                      <a:pPr algn="ctr" fontAlgn="b"/>
                      <a:r>
                        <a:rPr lang="it-IT" sz="1000" u="none" strike="noStrike">
                          <a:latin typeface="Arial" pitchFamily="34" charset="0"/>
                          <a:cs typeface="Arial" pitchFamily="34" charset="0"/>
                        </a:rPr>
                        <a:t>Attrezzatura (tipo)</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Costo unitario €</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N° di pezzi</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Totale €</a:t>
                      </a:r>
                      <a:endParaRPr lang="it-IT" sz="1000" b="0" i="0" u="none" strike="noStrike">
                        <a:solidFill>
                          <a:srgbClr val="000000"/>
                        </a:solidFill>
                        <a:latin typeface="Arial" pitchFamily="34" charset="0"/>
                        <a:cs typeface="Arial" pitchFamily="34" charset="0"/>
                      </a:endParaRPr>
                    </a:p>
                  </a:txBody>
                  <a:tcPr marL="7526" marR="7526" marT="7526" marB="0" anchor="b"/>
                </a:tc>
              </a:tr>
              <a:tr h="200022">
                <a:tc>
                  <a:txBody>
                    <a:bodyPr/>
                    <a:lstStyle/>
                    <a:p>
                      <a:pPr algn="ctr" fontAlgn="b"/>
                      <a:r>
                        <a:rPr lang="it-IT" sz="1000" u="none" strike="noStrike">
                          <a:latin typeface="Arial" pitchFamily="34" charset="0"/>
                          <a:cs typeface="Arial" pitchFamily="34" charset="0"/>
                        </a:rPr>
                        <a:t>videocamera</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300</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1</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300</a:t>
                      </a:r>
                      <a:endParaRPr lang="it-IT" sz="1000" b="0" i="0" u="none" strike="noStrike">
                        <a:solidFill>
                          <a:srgbClr val="000000"/>
                        </a:solidFill>
                        <a:latin typeface="Arial" pitchFamily="34" charset="0"/>
                        <a:cs typeface="Arial" pitchFamily="34" charset="0"/>
                      </a:endParaRPr>
                    </a:p>
                  </a:txBody>
                  <a:tcPr marL="7526" marR="7526" marT="7526" marB="0" anchor="b"/>
                </a:tc>
              </a:tr>
              <a:tr h="200022">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r>
              <a:tr h="200022">
                <a:tc>
                  <a:txBody>
                    <a:bodyPr/>
                    <a:lstStyle/>
                    <a:p>
                      <a:pPr algn="ctr" fontAlgn="b"/>
                      <a:r>
                        <a:rPr lang="it-IT" sz="1000" u="none" strike="noStrike">
                          <a:latin typeface="Arial" pitchFamily="34" charset="0"/>
                          <a:cs typeface="Arial" pitchFamily="34" charset="0"/>
                        </a:rPr>
                        <a:t>Totale costi attrezzature €</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dirty="0">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300</a:t>
                      </a:r>
                      <a:endParaRPr lang="it-IT" sz="1000" b="0" i="0" u="none" strike="noStrike">
                        <a:solidFill>
                          <a:srgbClr val="000000"/>
                        </a:solidFill>
                        <a:latin typeface="Arial" pitchFamily="34" charset="0"/>
                        <a:cs typeface="Arial" pitchFamily="34" charset="0"/>
                      </a:endParaRPr>
                    </a:p>
                  </a:txBody>
                  <a:tcPr marL="7526" marR="7526" marT="7526" marB="0" anchor="b"/>
                </a:tc>
              </a:tr>
              <a:tr h="200022">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r>
              <a:tr h="200022">
                <a:tc>
                  <a:txBody>
                    <a:bodyPr/>
                    <a:lstStyle/>
                    <a:p>
                      <a:pPr algn="ctr" fontAlgn="b"/>
                      <a:r>
                        <a:rPr lang="it-IT" sz="1000" u="none" strike="noStrike">
                          <a:latin typeface="Arial" pitchFamily="34" charset="0"/>
                          <a:cs typeface="Arial" pitchFamily="34" charset="0"/>
                        </a:rPr>
                        <a:t>Servizi esterni (tipo di servizio)</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Costo unitario €</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N° servizi per tipo</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Totale €</a:t>
                      </a:r>
                      <a:endParaRPr lang="it-IT" sz="1000" b="0" i="0" u="none" strike="noStrike">
                        <a:solidFill>
                          <a:srgbClr val="000000"/>
                        </a:solidFill>
                        <a:latin typeface="Arial" pitchFamily="34" charset="0"/>
                        <a:cs typeface="Arial" pitchFamily="34" charset="0"/>
                      </a:endParaRPr>
                    </a:p>
                  </a:txBody>
                  <a:tcPr marL="7526" marR="7526" marT="7526" marB="0" anchor="b"/>
                </a:tc>
              </a:tr>
              <a:tr h="200022">
                <a:tc>
                  <a:txBody>
                    <a:bodyPr/>
                    <a:lstStyle/>
                    <a:p>
                      <a:pPr algn="ctr" fontAlgn="t"/>
                      <a:r>
                        <a:rPr lang="it-IT" sz="1000" u="none" strike="noStrike">
                          <a:latin typeface="Arial" pitchFamily="34" charset="0"/>
                          <a:cs typeface="Arial" pitchFamily="34" charset="0"/>
                        </a:rPr>
                        <a:t>Professionisti</a:t>
                      </a:r>
                      <a:endParaRPr lang="it-IT" sz="1000" b="0" i="0" u="none" strike="noStrike">
                        <a:solidFill>
                          <a:srgbClr val="000000"/>
                        </a:solidFill>
                        <a:latin typeface="Arial" pitchFamily="34" charset="0"/>
                        <a:cs typeface="Arial" pitchFamily="34" charset="0"/>
                      </a:endParaRPr>
                    </a:p>
                  </a:txBody>
                  <a:tcPr marL="7526" marR="7526" marT="7526" marB="0"/>
                </a:tc>
                <a:tc>
                  <a:txBody>
                    <a:bodyPr/>
                    <a:lstStyle/>
                    <a:p>
                      <a:pPr algn="ctr" fontAlgn="b"/>
                      <a:r>
                        <a:rPr lang="it-IT" sz="1000" u="none" strike="noStrike">
                          <a:latin typeface="Arial" pitchFamily="34" charset="0"/>
                          <a:cs typeface="Arial" pitchFamily="34" charset="0"/>
                        </a:rPr>
                        <a:t>100</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2 Consulenze</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200</a:t>
                      </a:r>
                      <a:endParaRPr lang="it-IT" sz="1000" b="0" i="0" u="none" strike="noStrike">
                        <a:solidFill>
                          <a:srgbClr val="000000"/>
                        </a:solidFill>
                        <a:latin typeface="Arial" pitchFamily="34" charset="0"/>
                        <a:cs typeface="Arial" pitchFamily="34" charset="0"/>
                      </a:endParaRPr>
                    </a:p>
                  </a:txBody>
                  <a:tcPr marL="7526" marR="7526" marT="7526" marB="0" anchor="b"/>
                </a:tc>
              </a:tr>
              <a:tr h="200022">
                <a:tc>
                  <a:txBody>
                    <a:bodyPr/>
                    <a:lstStyle/>
                    <a:p>
                      <a:pPr algn="ctr" fontAlgn="t"/>
                      <a:r>
                        <a:rPr lang="it-IT" sz="1000" u="none" strike="noStrike">
                          <a:latin typeface="Arial" pitchFamily="34" charset="0"/>
                          <a:cs typeface="Arial" pitchFamily="34" charset="0"/>
                        </a:rPr>
                        <a:t>Gastroenterologi</a:t>
                      </a:r>
                      <a:endParaRPr lang="it-IT" sz="1000" b="0" i="0" u="none" strike="noStrike">
                        <a:solidFill>
                          <a:srgbClr val="000000"/>
                        </a:solidFill>
                        <a:latin typeface="Arial" pitchFamily="34" charset="0"/>
                        <a:cs typeface="Arial" pitchFamily="34" charset="0"/>
                      </a:endParaRPr>
                    </a:p>
                  </a:txBody>
                  <a:tcPr marL="7526" marR="7526" marT="7526" marB="0"/>
                </a:tc>
                <a:tc>
                  <a:txBody>
                    <a:bodyPr/>
                    <a:lstStyle/>
                    <a:p>
                      <a:pPr algn="ctr" fontAlgn="b"/>
                      <a:r>
                        <a:rPr lang="it-IT" sz="1000" u="none" strike="noStrike">
                          <a:latin typeface="Arial" pitchFamily="34" charset="0"/>
                          <a:cs typeface="Arial" pitchFamily="34" charset="0"/>
                        </a:rPr>
                        <a:t>100</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2 Consulenze</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200</a:t>
                      </a:r>
                      <a:endParaRPr lang="it-IT" sz="1000" b="0" i="0" u="none" strike="noStrike">
                        <a:solidFill>
                          <a:srgbClr val="000000"/>
                        </a:solidFill>
                        <a:latin typeface="Arial" pitchFamily="34" charset="0"/>
                        <a:cs typeface="Arial" pitchFamily="34" charset="0"/>
                      </a:endParaRPr>
                    </a:p>
                  </a:txBody>
                  <a:tcPr marL="7526" marR="7526" marT="7526" marB="0" anchor="b"/>
                </a:tc>
              </a:tr>
              <a:tr h="200022">
                <a:tc>
                  <a:txBody>
                    <a:bodyPr/>
                    <a:lstStyle/>
                    <a:p>
                      <a:pPr algn="ctr" fontAlgn="t"/>
                      <a:r>
                        <a:rPr lang="it-IT" sz="1000" u="none" strike="noStrike">
                          <a:latin typeface="Arial" pitchFamily="34" charset="0"/>
                          <a:cs typeface="Arial" pitchFamily="34" charset="0"/>
                        </a:rPr>
                        <a:t>Dietologi</a:t>
                      </a:r>
                      <a:endParaRPr lang="it-IT" sz="1000" b="0" i="0" u="none" strike="noStrike">
                        <a:solidFill>
                          <a:srgbClr val="000000"/>
                        </a:solidFill>
                        <a:latin typeface="Arial" pitchFamily="34" charset="0"/>
                        <a:cs typeface="Arial" pitchFamily="34" charset="0"/>
                      </a:endParaRPr>
                    </a:p>
                  </a:txBody>
                  <a:tcPr marL="7526" marR="7526" marT="7526" marB="0"/>
                </a:tc>
                <a:tc>
                  <a:txBody>
                    <a:bodyPr/>
                    <a:lstStyle/>
                    <a:p>
                      <a:pPr algn="ctr" fontAlgn="b"/>
                      <a:r>
                        <a:rPr lang="it-IT" sz="1000" u="none" strike="noStrike">
                          <a:latin typeface="Arial" pitchFamily="34" charset="0"/>
                          <a:cs typeface="Arial" pitchFamily="34" charset="0"/>
                        </a:rPr>
                        <a:t>100</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1 Consulenze</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100</a:t>
                      </a:r>
                      <a:endParaRPr lang="it-IT" sz="1000" b="0" i="0" u="none" strike="noStrike">
                        <a:solidFill>
                          <a:srgbClr val="000000"/>
                        </a:solidFill>
                        <a:latin typeface="Arial" pitchFamily="34" charset="0"/>
                        <a:cs typeface="Arial" pitchFamily="34" charset="0"/>
                      </a:endParaRPr>
                    </a:p>
                  </a:txBody>
                  <a:tcPr marL="7526" marR="7526" marT="7526" marB="0" anchor="b"/>
                </a:tc>
              </a:tr>
              <a:tr h="200022">
                <a:tc>
                  <a:txBody>
                    <a:bodyPr/>
                    <a:lstStyle/>
                    <a:p>
                      <a:pPr algn="ctr" fontAlgn="b"/>
                      <a:r>
                        <a:rPr lang="it-IT" sz="1000" u="none" strike="noStrike">
                          <a:latin typeface="Arial" pitchFamily="34" charset="0"/>
                          <a:cs typeface="Arial" pitchFamily="34" charset="0"/>
                        </a:rPr>
                        <a:t>Totale costi servizi esterni €</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500</a:t>
                      </a:r>
                      <a:endParaRPr lang="it-IT" sz="1000" b="0" i="0" u="none" strike="noStrike">
                        <a:solidFill>
                          <a:srgbClr val="000000"/>
                        </a:solidFill>
                        <a:latin typeface="Arial" pitchFamily="34" charset="0"/>
                        <a:cs typeface="Arial" pitchFamily="34" charset="0"/>
                      </a:endParaRPr>
                    </a:p>
                  </a:txBody>
                  <a:tcPr marL="7526" marR="7526" marT="7526" marB="0" anchor="b"/>
                </a:tc>
              </a:tr>
              <a:tr h="200022">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r>
              <a:tr h="200022">
                <a:tc>
                  <a:txBody>
                    <a:bodyPr/>
                    <a:lstStyle/>
                    <a:p>
                      <a:pPr algn="ctr" fontAlgn="b"/>
                      <a:r>
                        <a:rPr lang="it-IT" sz="1000" u="none" strike="noStrike">
                          <a:latin typeface="Arial" pitchFamily="34" charset="0"/>
                          <a:cs typeface="Arial" pitchFamily="34" charset="0"/>
                        </a:rPr>
                        <a:t>Altri costi</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Costo unitario €</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 N°</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Totale €</a:t>
                      </a:r>
                      <a:endParaRPr lang="it-IT" sz="1000" b="0" i="0" u="none" strike="noStrike">
                        <a:solidFill>
                          <a:srgbClr val="000000"/>
                        </a:solidFill>
                        <a:latin typeface="Arial" pitchFamily="34" charset="0"/>
                        <a:cs typeface="Arial" pitchFamily="34" charset="0"/>
                      </a:endParaRPr>
                    </a:p>
                  </a:txBody>
                  <a:tcPr marL="7526" marR="7526" marT="7526" marB="0" anchor="b"/>
                </a:tc>
              </a:tr>
              <a:tr h="200022">
                <a:tc>
                  <a:txBody>
                    <a:bodyPr/>
                    <a:lstStyle/>
                    <a:p>
                      <a:pPr algn="ctr" fontAlgn="b"/>
                      <a:r>
                        <a:rPr lang="it-IT" sz="1000" u="none" strike="noStrike">
                          <a:latin typeface="Arial" pitchFamily="34" charset="0"/>
                          <a:cs typeface="Arial" pitchFamily="34" charset="0"/>
                        </a:rPr>
                        <a:t>Cancelleria</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120</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1 Toner a colori</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120</a:t>
                      </a:r>
                      <a:endParaRPr lang="it-IT" sz="1000" b="0" i="0" u="none" strike="noStrike">
                        <a:solidFill>
                          <a:srgbClr val="000000"/>
                        </a:solidFill>
                        <a:latin typeface="Arial" pitchFamily="34" charset="0"/>
                        <a:cs typeface="Arial" pitchFamily="34" charset="0"/>
                      </a:endParaRPr>
                    </a:p>
                  </a:txBody>
                  <a:tcPr marL="7526" marR="7526" marT="7526" marB="0" anchor="b"/>
                </a:tc>
              </a:tr>
              <a:tr h="200022">
                <a:tc>
                  <a:txBody>
                    <a:bodyPr/>
                    <a:lstStyle/>
                    <a:p>
                      <a:pPr algn="ctr" fontAlgn="b"/>
                      <a:r>
                        <a:rPr lang="it-IT" sz="1000" u="none" strike="noStrike">
                          <a:latin typeface="Arial" pitchFamily="34" charset="0"/>
                          <a:cs typeface="Arial" pitchFamily="34" charset="0"/>
                        </a:rPr>
                        <a:t>Vari</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80</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Fogli, Cartoncini</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80</a:t>
                      </a:r>
                      <a:endParaRPr lang="it-IT" sz="1000" b="0" i="0" u="none" strike="noStrike">
                        <a:solidFill>
                          <a:srgbClr val="000000"/>
                        </a:solidFill>
                        <a:latin typeface="Arial" pitchFamily="34" charset="0"/>
                        <a:cs typeface="Arial" pitchFamily="34" charset="0"/>
                      </a:endParaRPr>
                    </a:p>
                  </a:txBody>
                  <a:tcPr marL="7526" marR="7526" marT="7526" marB="0" anchor="b"/>
                </a:tc>
              </a:tr>
              <a:tr h="200022">
                <a:tc>
                  <a:txBody>
                    <a:bodyPr/>
                    <a:lstStyle/>
                    <a:p>
                      <a:pPr algn="ctr" fontAlgn="b"/>
                      <a:r>
                        <a:rPr lang="it-IT" sz="1000" u="none" strike="noStrike">
                          <a:latin typeface="Arial" pitchFamily="34" charset="0"/>
                          <a:cs typeface="Arial" pitchFamily="34" charset="0"/>
                        </a:rPr>
                        <a:t>Totale altri costi €</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a:latin typeface="Arial" pitchFamily="34" charset="0"/>
                          <a:cs typeface="Arial" pitchFamily="34" charset="0"/>
                        </a:rPr>
                        <a:t>200</a:t>
                      </a:r>
                      <a:endParaRPr lang="it-IT" sz="1000" b="0" i="0" u="none" strike="noStrike">
                        <a:solidFill>
                          <a:srgbClr val="000000"/>
                        </a:solidFill>
                        <a:latin typeface="Arial" pitchFamily="34" charset="0"/>
                        <a:cs typeface="Arial" pitchFamily="34" charset="0"/>
                      </a:endParaRPr>
                    </a:p>
                  </a:txBody>
                  <a:tcPr marL="7526" marR="7526" marT="7526" marB="0" anchor="b"/>
                </a:tc>
              </a:tr>
              <a:tr h="200022">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r>
              <a:tr h="200022">
                <a:tc>
                  <a:txBody>
                    <a:bodyPr/>
                    <a:lstStyle/>
                    <a:p>
                      <a:pPr algn="ctr" fontAlgn="b"/>
                      <a:r>
                        <a:rPr lang="it-IT" sz="1000" u="none" strike="noStrike">
                          <a:latin typeface="Arial" pitchFamily="34" charset="0"/>
                          <a:cs typeface="Arial" pitchFamily="34" charset="0"/>
                        </a:rPr>
                        <a:t>COSTO TOTALE PROGETTO €</a:t>
                      </a:r>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endParaRPr lang="it-IT" sz="1000" b="0" i="0" u="none" strike="noStrike">
                        <a:solidFill>
                          <a:srgbClr val="000000"/>
                        </a:solidFill>
                        <a:latin typeface="Arial" pitchFamily="34" charset="0"/>
                        <a:cs typeface="Arial" pitchFamily="34" charset="0"/>
                      </a:endParaRPr>
                    </a:p>
                  </a:txBody>
                  <a:tcPr marL="7526" marR="7526" marT="7526" marB="0" anchor="b"/>
                </a:tc>
                <a:tc>
                  <a:txBody>
                    <a:bodyPr/>
                    <a:lstStyle/>
                    <a:p>
                      <a:pPr algn="ctr" fontAlgn="b"/>
                      <a:r>
                        <a:rPr lang="it-IT" sz="1000" u="none" strike="noStrike" dirty="0">
                          <a:latin typeface="Arial" pitchFamily="34" charset="0"/>
                          <a:cs typeface="Arial" pitchFamily="34" charset="0"/>
                        </a:rPr>
                        <a:t>1860</a:t>
                      </a:r>
                      <a:endParaRPr lang="it-IT" sz="1000" b="0" i="0" u="none" strike="noStrike" dirty="0">
                        <a:solidFill>
                          <a:srgbClr val="000000"/>
                        </a:solidFill>
                        <a:latin typeface="Arial" pitchFamily="34" charset="0"/>
                        <a:cs typeface="Arial" pitchFamily="34" charset="0"/>
                      </a:endParaRPr>
                    </a:p>
                  </a:txBody>
                  <a:tcPr marL="7526" marR="7526" marT="7526" marB="0" anchor="b"/>
                </a:tc>
              </a:tr>
            </a:tbl>
          </a:graphicData>
        </a:graphic>
      </p:graphicFrame>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7e29489c09c3c63187c2677341ee6319b0e3d0"/>
</p:tagLst>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589</TotalTime>
  <Words>338</Words>
  <Application>Microsoft Office PowerPoint</Application>
  <PresentationFormat>Presentazione su schermo (4:3)</PresentationFormat>
  <Paragraphs>31</Paragraphs>
  <Slides>3</Slides>
  <Notes>1</Notes>
  <HiddenSlides>0</HiddenSlides>
  <MMClips>0</MMClips>
  <ScaleCrop>false</ScaleCrop>
  <HeadingPairs>
    <vt:vector size="6" baseType="variant">
      <vt:variant>
        <vt:lpstr>Caratteri utilizzati</vt:lpstr>
      </vt:variant>
      <vt:variant>
        <vt:i4>4</vt:i4>
      </vt:variant>
      <vt:variant>
        <vt:lpstr>Modello struttura</vt:lpstr>
      </vt:variant>
      <vt:variant>
        <vt:i4>1</vt:i4>
      </vt:variant>
      <vt:variant>
        <vt:lpstr>Titoli diapositive</vt:lpstr>
      </vt:variant>
      <vt:variant>
        <vt:i4>3</vt:i4>
      </vt:variant>
    </vt:vector>
  </HeadingPairs>
  <TitlesOfParts>
    <vt:vector size="8" baseType="lpstr">
      <vt:lpstr>Arial</vt:lpstr>
      <vt:lpstr>Calibri</vt:lpstr>
      <vt:lpstr>Times New Roman</vt:lpstr>
      <vt:lpstr>Times</vt:lpstr>
      <vt:lpstr>Tema di Office</vt:lpstr>
      <vt:lpstr>Diapositiva 1</vt:lpstr>
      <vt:lpstr>Diapositiva 2</vt:lpstr>
      <vt:lpstr>Diapositiva 3</vt:lpstr>
    </vt:vector>
  </TitlesOfParts>
  <Company>Fondazione Mondo Digitale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f.fagnini</dc:creator>
  <cp:lastModifiedBy>casa</cp:lastModifiedBy>
  <cp:revision>70</cp:revision>
  <dcterms:created xsi:type="dcterms:W3CDTF">2011-09-06T10:51:37Z</dcterms:created>
  <dcterms:modified xsi:type="dcterms:W3CDTF">2015-01-18T11:00:14Z</dcterms:modified>
</cp:coreProperties>
</file>