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6858000" type="screen4x3"/>
  <p:notesSz cx="6858000" cy="9144000"/>
  <p:defaultTextStyle>
    <a:defPPr>
      <a:defRPr lang="it-IT"/>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4AF2EE8A-B551-4661-81BD-BD3BD401816E}">
  <a:tblStyle styleId="{4AF2EE8A-B551-4661-81BD-BD3BD401816E}" styleName="Table_0"/>
  <a:tblStyle styleId="{F06CD68D-FE05-4CAE-B3C0-F08F650EF232}" styleName="Table_1"/>
  <a:tblStyle styleId="{387931E3-D9CA-4983-BC2A-3E5157603F48}" styleName="Table_2"/>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0"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Shape 2"/>
          <p:cNvSpPr txBox="1">
            <a:spLocks noGrp="1"/>
          </p:cNvSpPr>
          <p:nvPr>
            <p:ph type="hdr" idx="2"/>
          </p:nvPr>
        </p:nvSpPr>
        <p:spPr bwMode="auto">
          <a:xfrm>
            <a:off x="0" y="0"/>
            <a:ext cx="2971800" cy="4572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it-IT"/>
          </a:p>
        </p:txBody>
      </p:sp>
      <p:sp>
        <p:nvSpPr>
          <p:cNvPr id="13315" name="Shape 3"/>
          <p:cNvSpPr txBox="1">
            <a:spLocks noGrp="1"/>
          </p:cNvSpPr>
          <p:nvPr/>
        </p:nvSpPr>
        <p:spPr bwMode="auto">
          <a:xfrm>
            <a:off x="3884613" y="0"/>
            <a:ext cx="2971800" cy="457200"/>
          </a:xfrm>
          <a:prstGeom prst="rect">
            <a:avLst/>
          </a:prstGeom>
          <a:noFill/>
          <a:ln w="9525">
            <a:noFill/>
            <a:miter lim="800000"/>
            <a:headEnd/>
            <a:tailEnd/>
          </a:ln>
        </p:spPr>
        <p:txBody>
          <a:bodyPr lIns="91425" tIns="91425" rIns="91425" bIns="91425"/>
          <a:lstStyle/>
          <a:p>
            <a:pPr algn="r">
              <a:defRPr/>
            </a:pPr>
            <a:endParaRPr lang="it-IT"/>
          </a:p>
        </p:txBody>
      </p:sp>
      <p:sp>
        <p:nvSpPr>
          <p:cNvPr id="13316" name="Shape 4"/>
          <p:cNvSpPr>
            <a:spLocks noGrp="1" noRot="1"/>
          </p:cNvSpPr>
          <p:nvPr>
            <p:ph type="sldImg" idx="3"/>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pPr lvl="0"/>
            <a:endParaRPr noProof="0"/>
          </a:p>
        </p:txBody>
      </p:sp>
      <p:sp>
        <p:nvSpPr>
          <p:cNvPr id="13318" name="Shape 6"/>
          <p:cNvSpPr txBox="1">
            <a:spLocks noGrp="1"/>
          </p:cNvSpPr>
          <p:nvPr/>
        </p:nvSpPr>
        <p:spPr bwMode="auto">
          <a:xfrm>
            <a:off x="0" y="8685213"/>
            <a:ext cx="2971800" cy="457200"/>
          </a:xfrm>
          <a:prstGeom prst="rect">
            <a:avLst/>
          </a:prstGeom>
          <a:noFill/>
          <a:ln w="9525">
            <a:noFill/>
            <a:miter lim="800000"/>
            <a:headEnd/>
            <a:tailEnd/>
          </a:ln>
        </p:spPr>
        <p:txBody>
          <a:bodyPr lIns="91425" tIns="91425" rIns="91425" bIns="91425" anchor="b"/>
          <a:lstStyle/>
          <a:p>
            <a:pPr>
              <a:defRPr/>
            </a:pPr>
            <a:endParaRPr lang="it-IT"/>
          </a:p>
        </p:txBody>
      </p:sp>
      <p:sp>
        <p:nvSpPr>
          <p:cNvPr id="13319" name="Shape 7"/>
          <p:cNvSpPr txBox="1">
            <a:spLocks noGrp="1"/>
          </p:cNvSpPr>
          <p:nvPr/>
        </p:nvSpPr>
        <p:spPr bwMode="auto">
          <a:xfrm>
            <a:off x="3884613" y="8685213"/>
            <a:ext cx="2971800" cy="457200"/>
          </a:xfrm>
          <a:prstGeom prst="rect">
            <a:avLst/>
          </a:prstGeom>
          <a:noFill/>
          <a:ln w="9525">
            <a:noFill/>
            <a:miter lim="800000"/>
            <a:headEnd/>
            <a:tailEnd/>
          </a:ln>
        </p:spPr>
        <p:txBody>
          <a:bodyPr lIns="91425" tIns="45700" rIns="91425" bIns="45700" anchor="b"/>
          <a:lstStyle/>
          <a:p>
            <a:pPr algn="r">
              <a:buSzPct val="25000"/>
              <a:defRPr/>
            </a:pPr>
            <a:fld id="{8ADD6847-03C2-44FD-8CE5-C4FDD2CD3487}" type="slidenum">
              <a:rPr lang="it-IT" sz="1200">
                <a:latin typeface="Calibri" pitchFamily="34" charset="0"/>
                <a:sym typeface="Calibri" pitchFamily="34" charset="0"/>
              </a:rPr>
              <a:pPr algn="r">
                <a:buSzPct val="25000"/>
                <a:defRPr/>
              </a:pPr>
              <a:t>‹N›</a:t>
            </a:fld>
            <a:endParaRPr lang="it-IT" sz="1200">
              <a:latin typeface="Calibri" pitchFamily="34" charset="0"/>
              <a:sym typeface="Calibri" pitchFamily="34" charset="0"/>
            </a:endParaRPr>
          </a:p>
        </p:txBody>
      </p:sp>
    </p:spTree>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Shape 87"/>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it-IT" smtClean="0"/>
          </a:p>
        </p:txBody>
      </p:sp>
      <p:sp>
        <p:nvSpPr>
          <p:cNvPr id="15362" name="Shape 88"/>
          <p:cNvSpPr>
            <a:spLocks noGrp="1" noRot="1"/>
          </p:cNvSpPr>
          <p:nvPr>
            <p:ph type="sldImg" idx="2"/>
          </p:nvPr>
        </p:nvSpPr>
        <p:spPr>
          <a:ln w="9525">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Shape 93"/>
          <p:cNvSpPr txBox="1">
            <a:spLocks noGrp="1"/>
          </p:cNvSpPr>
          <p:nvPr>
            <p:ph type="body" idx="1"/>
          </p:nvPr>
        </p:nvSpPr>
        <p:spPr bwMode="auto">
          <a:noFill/>
        </p:spPr>
        <p:txBody>
          <a:bodyPr vert="horz" wrap="square" numCol="1" compatLnSpc="1">
            <a:prstTxWarp prst="textNoShape">
              <a:avLst/>
            </a:prstTxWarp>
          </a:bodyPr>
          <a:lstStyle/>
          <a:p>
            <a:pPr eaLnBrk="1" hangingPunct="1">
              <a:spcBef>
                <a:spcPct val="0"/>
              </a:spcBef>
            </a:pPr>
            <a:endParaRPr lang="it-IT" smtClean="0"/>
          </a:p>
        </p:txBody>
      </p:sp>
      <p:sp>
        <p:nvSpPr>
          <p:cNvPr id="17410" name="Shape 94"/>
          <p:cNvSpPr>
            <a:spLocks noGrp="1" noRot="1"/>
          </p:cNvSpPr>
          <p:nvPr>
            <p:ph type="sldImg" idx="2"/>
          </p:nvPr>
        </p:nvSpPr>
        <p:spPr>
          <a:ln w="9525">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99"/>
          <p:cNvSpPr>
            <a:spLocks noGrp="1" noRot="1"/>
          </p:cNvSpPr>
          <p:nvPr>
            <p:ph type="sldImg" idx="2"/>
          </p:nvPr>
        </p:nvSpPr>
        <p:spPr>
          <a:ln w="9525">
            <a:miter lim="800000"/>
            <a:headEnd/>
            <a:tailEnd/>
          </a:ln>
        </p:spPr>
      </p:sp>
      <p:sp>
        <p:nvSpPr>
          <p:cNvPr id="19458" name="Shape 100"/>
          <p:cNvSpPr txBox="1">
            <a:spLocks noGrp="1"/>
          </p:cNvSpPr>
          <p:nvPr>
            <p:ph type="body" idx="1"/>
          </p:nvPr>
        </p:nvSpPr>
        <p:spPr bwMode="auto">
          <a:noFill/>
        </p:spPr>
        <p:txBody>
          <a:bodyPr vert="horz" wrap="square" tIns="45700" bIns="45700" numCol="1" compatLnSpc="1">
            <a:prstTxWarp prst="textNoShape">
              <a:avLst/>
            </a:prstTxWarp>
          </a:bodyPr>
          <a:lstStyle/>
          <a:p>
            <a:pPr eaLnBrk="1" hangingPunct="1">
              <a:spcBef>
                <a:spcPct val="0"/>
              </a:spcBef>
            </a:pPr>
            <a:endParaRPr lang="it-IT" smtClean="0">
              <a:solidFill>
                <a:srgbClr val="000000"/>
              </a:solidFill>
              <a:latin typeface="Calibri" pitchFamily="34" charset="0"/>
              <a:sym typeface="Calibri" pitchFamily="34" charset="0"/>
            </a:endParaRPr>
          </a:p>
        </p:txBody>
      </p:sp>
      <p:sp>
        <p:nvSpPr>
          <p:cNvPr id="19459" name="Shape 101"/>
          <p:cNvSpPr>
            <a:spLocks noGrp="1"/>
          </p:cNvSpPr>
          <p:nvPr>
            <p:ph type="sldNum" sz="quarter" idx="4294967295"/>
          </p:nvPr>
        </p:nvSpPr>
        <p:spPr bwMode="auto">
          <a:xfrm>
            <a:off x="3884613" y="8685213"/>
            <a:ext cx="2971800" cy="457200"/>
          </a:xfrm>
          <a:prstGeom prst="rect">
            <a:avLst/>
          </a:prstGeom>
          <a:noFill/>
          <a:ln>
            <a:miter lim="800000"/>
            <a:headEnd/>
            <a:tailEnd/>
          </a:ln>
        </p:spPr>
        <p:txBody>
          <a:bodyPr lIns="91425" tIns="45700" rIns="91425" bIns="45700" anchor="b"/>
          <a:lstStyle/>
          <a:p>
            <a:pPr algn="r">
              <a:buSzPct val="25000"/>
            </a:pPr>
            <a:fld id="{6100D77A-4471-4B21-B0A5-400D32DB9438}" type="slidenum">
              <a:rPr lang="it-IT" sz="1200">
                <a:latin typeface="Calibri" pitchFamily="34" charset="0"/>
                <a:sym typeface="Calibri" pitchFamily="34" charset="0"/>
              </a:rPr>
              <a:pPr algn="r">
                <a:buSzPct val="25000"/>
              </a:pPr>
              <a:t>3</a:t>
            </a:fld>
            <a:endParaRPr lang="it-IT" sz="1200">
              <a:latin typeface="Calibri" pitchFamily="34" charset="0"/>
              <a:sym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 name="Shape 16"/>
          <p:cNvSpPr txBox="1">
            <a:spLocks noGrp="1"/>
          </p:cNvSpPr>
          <p:nvPr>
            <p:ph type="body" idx="1"/>
          </p:nvPr>
        </p:nvSpPr>
        <p:spPr>
          <a:xfrm>
            <a:off x="457200" y="1600200"/>
            <a:ext cx="8229600" cy="4525963"/>
          </a:xfrm>
          <a:prstGeom prst="rect">
            <a:avLst/>
          </a:prstGeom>
          <a:noFill/>
          <a:ln>
            <a:noFill/>
          </a:ln>
        </p:spPr>
        <p:txBody>
          <a:bodyPr/>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olo e testo verticale">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itolo e testo verticale">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Shape 20"/>
        <p:cNvGrpSpPr/>
        <p:nvPr/>
      </p:nvGrpSpPr>
      <p:grpSpPr>
        <a:xfrm>
          <a:off x="0" y="0"/>
          <a:ext cx="0" cy="0"/>
          <a:chOff x="0" y="0"/>
          <a:chExt cx="0" cy="0"/>
        </a:xfrm>
      </p:grpSpPr>
      <p:sp>
        <p:nvSpPr>
          <p:cNvPr id="21" name="Shape 21"/>
          <p:cNvSpPr txBox="1">
            <a:spLocks noGrp="1"/>
          </p:cNvSpPr>
          <p:nvPr>
            <p:ph type="ctrTitle"/>
          </p:nvPr>
        </p:nvSpPr>
        <p:spPr>
          <a:xfrm>
            <a:off x="685800" y="2130425"/>
            <a:ext cx="7772400" cy="1470024"/>
          </a:xfrm>
          <a:prstGeom prst="rect">
            <a:avLst/>
          </a:prstGeom>
          <a:noFill/>
          <a:ln>
            <a:noFill/>
          </a:ln>
        </p:spPr>
        <p:txBody>
          <a:bodyPr/>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2" name="Shape 22"/>
          <p:cNvSpPr txBox="1">
            <a:spLocks noGrp="1"/>
          </p:cNvSpPr>
          <p:nvPr>
            <p:ph type="subTitle" idx="1"/>
          </p:nvPr>
        </p:nvSpPr>
        <p:spPr>
          <a:xfrm>
            <a:off x="1371600" y="3886200"/>
            <a:ext cx="6400799" cy="1752600"/>
          </a:xfrm>
          <a:prstGeom prst="rect">
            <a:avLst/>
          </a:prstGeom>
          <a:noFill/>
          <a:ln>
            <a:noFill/>
          </a:ln>
        </p:spPr>
        <p:txBody>
          <a:bodyPr/>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Intestazione sezione">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anchor="t"/>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anchor="b"/>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ue contenuti">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nfronto">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anchor="b"/>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anchor="b"/>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Vuota">
    <p:spTree>
      <p:nvGrpSpPr>
        <p:cNvPr id="1" name="Shape 5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uto con didascalia">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anchor="b"/>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magine con didascalia">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anchor="b"/>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Shape 9"/>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5" tIns="91425" rIns="91425" bIns="91425" numCol="1" anchor="ctr" anchorCtr="0" compatLnSpc="1">
            <a:prstTxWarp prst="textNoShape">
              <a:avLst/>
            </a:prstTxWarp>
          </a:bodyPr>
          <a:lstStyle/>
          <a:p>
            <a:pPr lvl="0"/>
            <a:endParaRPr lang="it-IT" smtClean="0">
              <a:sym typeface="Arial" charset="0"/>
            </a:endParaRPr>
          </a:p>
        </p:txBody>
      </p:sp>
      <p:sp>
        <p:nvSpPr>
          <p:cNvPr id="1027" name="Shape 10"/>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it-IT" smtClean="0">
              <a:sym typeface="Arial" charset="0"/>
            </a:endParaRPr>
          </a:p>
        </p:txBody>
      </p:sp>
      <p:sp>
        <p:nvSpPr>
          <p:cNvPr id="1028" name="Shape 11"/>
          <p:cNvSpPr txBox="1">
            <a:spLocks noGrp="1"/>
          </p:cNvSpPr>
          <p:nvPr/>
        </p:nvSpPr>
        <p:spPr bwMode="auto">
          <a:xfrm>
            <a:off x="457200" y="6356350"/>
            <a:ext cx="2133600" cy="365125"/>
          </a:xfrm>
          <a:prstGeom prst="rect">
            <a:avLst/>
          </a:prstGeom>
          <a:noFill/>
          <a:ln w="9525">
            <a:noFill/>
            <a:miter lim="800000"/>
            <a:headEnd/>
            <a:tailEnd/>
          </a:ln>
        </p:spPr>
        <p:txBody>
          <a:bodyPr lIns="91425" tIns="91425" rIns="91425" bIns="91425" anchor="ctr"/>
          <a:lstStyle/>
          <a:p>
            <a:pPr>
              <a:defRPr/>
            </a:pPr>
            <a:endParaRPr lang="it-IT"/>
          </a:p>
        </p:txBody>
      </p:sp>
      <p:sp>
        <p:nvSpPr>
          <p:cNvPr id="1029" name="Shape 12"/>
          <p:cNvSpPr txBox="1">
            <a:spLocks noGrp="1"/>
          </p:cNvSpPr>
          <p:nvPr/>
        </p:nvSpPr>
        <p:spPr bwMode="auto">
          <a:xfrm>
            <a:off x="3124200" y="6356350"/>
            <a:ext cx="2895600" cy="365125"/>
          </a:xfrm>
          <a:prstGeom prst="rect">
            <a:avLst/>
          </a:prstGeom>
          <a:noFill/>
          <a:ln w="9525">
            <a:noFill/>
            <a:miter lim="800000"/>
            <a:headEnd/>
            <a:tailEnd/>
          </a:ln>
        </p:spPr>
        <p:txBody>
          <a:bodyPr lIns="91425" tIns="91425" rIns="91425" bIns="91425" anchor="ctr"/>
          <a:lstStyle/>
          <a:p>
            <a:pPr algn="ctr">
              <a:defRPr/>
            </a:pPr>
            <a:endParaRPr lang="it-IT"/>
          </a:p>
        </p:txBody>
      </p:sp>
      <p:sp>
        <p:nvSpPr>
          <p:cNvPr id="1030" name="Shape 13"/>
          <p:cNvSpPr txBox="1">
            <a:spLocks noGrp="1"/>
          </p:cNvSpPr>
          <p:nvPr/>
        </p:nvSpPr>
        <p:spPr bwMode="auto">
          <a:xfrm>
            <a:off x="6553200" y="6356350"/>
            <a:ext cx="2133600" cy="365125"/>
          </a:xfrm>
          <a:prstGeom prst="rect">
            <a:avLst/>
          </a:prstGeom>
          <a:noFill/>
          <a:ln w="9525">
            <a:noFill/>
            <a:miter lim="800000"/>
            <a:headEnd/>
            <a:tailEnd/>
          </a:ln>
        </p:spPr>
        <p:txBody>
          <a:bodyPr lIns="91425" tIns="45700" rIns="91425" bIns="45700" anchor="ctr"/>
          <a:lstStyle/>
          <a:p>
            <a:pPr algn="r">
              <a:buSzPct val="25000"/>
              <a:defRPr/>
            </a:pPr>
            <a:fld id="{BA391606-4424-49A7-A971-A9D26CBD03D5}" type="slidenum">
              <a:rPr lang="it-IT" sz="1200">
                <a:solidFill>
                  <a:srgbClr val="888888"/>
                </a:solidFill>
                <a:latin typeface="Calibri" pitchFamily="34" charset="0"/>
                <a:sym typeface="Calibri" pitchFamily="34" charset="0"/>
              </a:rPr>
              <a:pPr algn="r">
                <a:buSzPct val="25000"/>
                <a:defRPr/>
              </a:pPr>
              <a:t>‹N›</a:t>
            </a:fld>
            <a:endParaRPr lang="it-IT" sz="1200">
              <a:solidFill>
                <a:srgbClr val="888888"/>
              </a:solidFill>
              <a:latin typeface="Calibri" pitchFamily="34" charset="0"/>
              <a:sym typeface="Calibri" pitchFamily="34" charset="0"/>
            </a:endParaRPr>
          </a:p>
        </p:txBody>
      </p:sp>
    </p:spTree>
  </p:cSld>
  <p:clrMap bg1="lt1" tx1="dk1" bg2="dk2" tx2="lt2" accent1="accent1" accent2="accent2" accent3="accent3" accent4="accent4" accent5="accent5" accent6="accent6" hlink="hlink" folHlink="folHlink"/>
  <p:sldLayoutIdLst>
    <p:sldLayoutId id="2147483670" r:id="rId1"/>
    <p:sldLayoutId id="2147483669" r:id="rId2"/>
    <p:sldLayoutId id="2147483668" r:id="rId3"/>
    <p:sldLayoutId id="2147483667" r:id="rId4"/>
    <p:sldLayoutId id="2147483666" r:id="rId5"/>
    <p:sldLayoutId id="2147483665" r:id="rId6"/>
    <p:sldLayoutId id="2147483664" r:id="rId7"/>
    <p:sldLayoutId id="2147483663" r:id="rId8"/>
    <p:sldLayoutId id="2147483662" r:id="rId9"/>
    <p:sldLayoutId id="2147483661" r:id="rId10"/>
    <p:sldLayoutId id="2147483660" r:id="rId11"/>
  </p:sldLayoutIdLst>
  <p:hf sldNum="0" hdr="0" ft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a:ea typeface="Arial"/>
          <a:cs typeface="Arial"/>
          <a:sym typeface="Arial" charset="0"/>
        </a:defRPr>
      </a:lvl3pPr>
      <a:lvl4pPr algn="l" rtl="0" eaLnBrk="0" fontAlgn="base" hangingPunct="0">
        <a:spcBef>
          <a:spcPct val="0"/>
        </a:spcBef>
        <a:spcAft>
          <a:spcPct val="0"/>
        </a:spcAft>
        <a:defRPr sz="1400">
          <a:solidFill>
            <a:srgbClr val="000000"/>
          </a:solidFill>
          <a:latin typeface="Arial"/>
          <a:ea typeface="Arial"/>
          <a:cs typeface="Arial"/>
          <a:sym typeface="Arial" charset="0"/>
        </a:defRPr>
      </a:lvl4pPr>
      <a:lvl5pPr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93" name="Group 57"/>
          <p:cNvGraphicFramePr>
            <a:graphicFrameLocks noGrp="1"/>
          </p:cNvGraphicFramePr>
          <p:nvPr/>
        </p:nvGraphicFramePr>
        <p:xfrm>
          <a:off x="179388" y="1125538"/>
          <a:ext cx="8640762" cy="5129212"/>
        </p:xfrm>
        <a:graphic>
          <a:graphicData uri="http://schemas.openxmlformats.org/drawingml/2006/table">
            <a:tbl>
              <a:tblPr/>
              <a:tblGrid>
                <a:gridCol w="8640762"/>
              </a:tblGrid>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Titolo del progetto</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36C0A"/>
                    </a:solidFill>
                  </a:tcPr>
                </a:tc>
              </a:tr>
              <a:tr h="341313">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chemeClr val="tx1"/>
                          </a:solidFill>
                          <a:effectLst/>
                          <a:latin typeface="Arial" charset="0"/>
                          <a:cs typeface="Arial" charset="0"/>
                          <a:sym typeface="Arial" charset="0"/>
                        </a:rPr>
                        <a:t>Campi Flegrei: La sesta marcia di una regione fuoriserie</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Arial" charset="0"/>
                          <a:cs typeface="Arial" charset="0"/>
                          <a:sym typeface="Arial" charset="0"/>
                        </a:rPr>
                        <a:t>Abstract del progetto</a:t>
                      </a:r>
                    </a:p>
                  </a:txBody>
                  <a:tcPr marL="33425" marR="3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A5A5A5"/>
                    </a:solidFill>
                  </a:tcPr>
                </a:tc>
              </a:tr>
              <a:tr h="814388">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rgbClr val="222222"/>
                          </a:solidFill>
                          <a:effectLst/>
                          <a:latin typeface="Arial" charset="0"/>
                          <a:cs typeface="Arial" charset="0"/>
                          <a:sym typeface="Arial" charset="0"/>
                        </a:rPr>
                        <a:t>Il nostro lavoro consiste nel promuovere delle attività che aumentino la consapevolezza e favoriscano occasioni da poter cogliere da parte di chi vive in questa zona, così da offrire un nuovo slancio culturale e occupazionale ai giovani e in particolare il recupero di aree archeologiche non valorizzate, inclusione e integrazione dei ragazzi di diverse culture e etnie, promozione dei prodotti tipici come vino, miele, frutta e conserve ed alcuni legumi tipici di quel territorio(cicerchie), creando così spazi occupazionali.</a:t>
                      </a:r>
                    </a:p>
                  </a:txBody>
                  <a:tcPr marL="33425" marR="33425" marT="0" marB="0"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666666"/>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Analisi del bisogno</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CDDC"/>
                    </a:solidFill>
                  </a:tcPr>
                </a:tc>
              </a:tr>
              <a:tr h="398463">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0" u="none" strike="noStrike" cap="none" normalizeH="0" baseline="0" smtClean="0">
                          <a:ln>
                            <a:noFill/>
                          </a:ln>
                          <a:solidFill>
                            <a:schemeClr val="tx1"/>
                          </a:solidFill>
                          <a:effectLst/>
                          <a:latin typeface="Arial" charset="0"/>
                          <a:cs typeface="Arial" charset="0"/>
                          <a:sym typeface="Arial" charset="0"/>
                        </a:rPr>
                        <a:t>L’area flegrea presenta alcuni siti archeologici di notevole rilievo culturale che si trovano in uno stato di abbandono in campi incolti dove sarebbe possibile coltivare prodotti tipici del luogo grazie anche alla presenza di molti giovani inoccupati e di una cospicua presenza di ragazzi di etnie diverse.</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6DDE8"/>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Obiettivo</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2A1C7"/>
                    </a:solidFill>
                  </a:tcPr>
                </a:tc>
              </a:tr>
              <a:tr h="3556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Recupero di aree archeologiche non valorizzate,  inclusione e integrazione di giovani di diverse etnie, promozione di prodotti alimntari tipici, per creare così nuove occupazzioni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0D9"/>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Arial" charset="0"/>
                          <a:cs typeface="Arial" charset="0"/>
                          <a:sym typeface="Arial" charset="0"/>
                        </a:rPr>
                        <a:t>Beneficiari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276225">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rgbClr val="000000"/>
                          </a:solidFill>
                          <a:effectLst/>
                          <a:latin typeface="Arial" charset="0"/>
                          <a:cs typeface="Arial" charset="0"/>
                          <a:sym typeface="Arial" charset="0"/>
                        </a:rPr>
                        <a:t>Giovani da 16 a 25 anni, inoccupati e disoccupati della zona flegrea che offre tante opportunità di lavoro poco sfruttate</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66"/>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Risultati attesi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211138">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chemeClr val="tx1"/>
                          </a:solidFill>
                          <a:effectLst/>
                          <a:latin typeface="Arial" charset="0"/>
                          <a:cs typeface="Arial" charset="0"/>
                          <a:sym typeface="Arial" charset="0"/>
                        </a:rPr>
                        <a:t>Creare nuove occasioni di lavoro in un territorio ricco di opportunità</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0DD7F"/>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Partners</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r>
              <a:tr h="284163">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rgbClr val="000000"/>
                          </a:solidFill>
                          <a:effectLst/>
                          <a:latin typeface="Arial" charset="0"/>
                          <a:cs typeface="Arial" charset="0"/>
                          <a:sym typeface="Arial" charset="0"/>
                        </a:rPr>
                        <a:t>Comune di Bacoli, Comunità di Sant’Egidio, Coldiretti e aziende di prodotti tipici locali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6B5"/>
                    </a:solidFill>
                  </a:tcPr>
                </a:tc>
              </a:tr>
              <a:tr h="180975">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Arial" charset="0"/>
                          <a:cs typeface="Arial" charset="0"/>
                          <a:sym typeface="Arial" charset="0"/>
                        </a:rPr>
                        <a:t>Tecnologie  utilizzate</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5050"/>
                    </a:solidFill>
                  </a:tcPr>
                </a:tc>
              </a:tr>
              <a:tr h="219075">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chemeClr val="tx1"/>
                          </a:solidFill>
                          <a:effectLst/>
                          <a:latin typeface="Arial" charset="0"/>
                          <a:cs typeface="Arial" charset="0"/>
                          <a:sym typeface="Arial" charset="0"/>
                        </a:rPr>
                        <a:t>HTML, PHP, MySQL, SERVER WEB</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7C80"/>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Durata del progetto e attività</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198438">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chemeClr val="tx1"/>
                          </a:solidFill>
                          <a:effectLst/>
                          <a:latin typeface="Arial" charset="0"/>
                          <a:cs typeface="Arial" charset="0"/>
                          <a:sym typeface="Arial" charset="0"/>
                        </a:rPr>
                        <a:t>Un anno per l’avvio,se gli obiettivi prefissati vengono raggiunti, il progetto prosegue finché darà profitti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7CFFF"/>
                    </a:solidFill>
                  </a:tcPr>
                </a:tc>
              </a:tr>
              <a:tr h="177800">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Arial" charset="0"/>
                          <a:cs typeface="Arial" charset="0"/>
                          <a:sym typeface="Arial" charset="0"/>
                        </a:rPr>
                        <a:t>Costi</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r>
              <a:tr h="249238">
                <a:tc>
                  <a:txBody>
                    <a:bodyPr/>
                    <a:lstStyle/>
                    <a:p>
                      <a:pPr marL="0" marR="0" lvl="0" indent="0" algn="l" defTabSz="914400" rtl="0" eaLnBrk="1" fontAlgn="base" latinLnBrk="0" hangingPunct="1">
                        <a:lnSpc>
                          <a:spcPct val="115000"/>
                        </a:lnSpc>
                        <a:spcBef>
                          <a:spcPct val="0"/>
                        </a:spcBef>
                        <a:spcAft>
                          <a:spcPct val="0"/>
                        </a:spcAft>
                        <a:buClrTx/>
                        <a:buSzPct val="25000"/>
                        <a:buFontTx/>
                        <a:buNone/>
                        <a:tabLst/>
                      </a:pPr>
                      <a:r>
                        <a:rPr kumimoji="0" lang="it-IT" sz="1000" b="0" i="1" u="none" strike="noStrike" cap="none" normalizeH="0" baseline="0" smtClean="0">
                          <a:ln>
                            <a:noFill/>
                          </a:ln>
                          <a:solidFill>
                            <a:schemeClr val="tx1"/>
                          </a:solidFill>
                          <a:effectLst/>
                          <a:latin typeface="Arial" charset="0"/>
                          <a:cs typeface="Arial" charset="0"/>
                          <a:sym typeface="Arial" charset="0"/>
                        </a:rPr>
                        <a:t>Indicare il dettaglio dei costi del progetto compilando il modello di </a:t>
                      </a:r>
                      <a:r>
                        <a:rPr kumimoji="0" lang="it-IT" sz="1000" b="1" i="1" u="none" strike="noStrike" cap="none" normalizeH="0" baseline="0" smtClean="0">
                          <a:ln>
                            <a:noFill/>
                          </a:ln>
                          <a:solidFill>
                            <a:schemeClr val="tx1"/>
                          </a:solidFill>
                          <a:effectLst/>
                          <a:latin typeface="Arial" charset="0"/>
                          <a:cs typeface="Arial" charset="0"/>
                          <a:sym typeface="Arial" charset="0"/>
                        </a:rPr>
                        <a:t>budget</a:t>
                      </a:r>
                    </a:p>
                  </a:txBody>
                  <a:tcPr marL="38025" marR="380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
        <p:nvSpPr>
          <p:cNvPr id="85" name="Shape 85"/>
          <p:cNvSpPr txBox="1"/>
          <p:nvPr/>
        </p:nvSpPr>
        <p:spPr>
          <a:xfrm>
            <a:off x="1641475" y="200025"/>
            <a:ext cx="5478463" cy="1033463"/>
          </a:xfrm>
          <a:prstGeom prst="rect">
            <a:avLst/>
          </a:prstGeom>
          <a:noFill/>
          <a:ln>
            <a:noFill/>
          </a:ln>
        </p:spPr>
        <p:txBody>
          <a:bodyPr lIns="91425" tIns="45700" rIns="91425" bIns="45700"/>
          <a:lstStyle/>
          <a:p>
            <a:pPr marL="342900" indent="-342900" algn="ctr" fontAlgn="auto">
              <a:spcBef>
                <a:spcPts val="0"/>
              </a:spcBef>
              <a:spcAft>
                <a:spcPts val="0"/>
              </a:spcAft>
              <a:buSzPct val="25000"/>
              <a:defRPr/>
            </a:pPr>
            <a:r>
              <a:rPr lang="it-IT" sz="2400" b="1" kern="0">
                <a:solidFill>
                  <a:srgbClr val="800000"/>
                </a:solidFill>
                <a:latin typeface="Times New Roman"/>
                <a:ea typeface="Times New Roman"/>
                <a:cs typeface="Times New Roman"/>
                <a:sym typeface="Times New Roman"/>
              </a:rPr>
              <a:t>Piano di sviluppo</a:t>
            </a:r>
          </a:p>
          <a:p>
            <a:pPr fontAlgn="auto">
              <a:lnSpc>
                <a:spcPct val="88043"/>
              </a:lnSpc>
              <a:spcBef>
                <a:spcPts val="0"/>
              </a:spcBef>
              <a:spcAft>
                <a:spcPts val="0"/>
              </a:spcAft>
              <a:buClr>
                <a:schemeClr val="dk1"/>
              </a:buClr>
              <a:buSzPct val="68750"/>
              <a:buFont typeface="Arial"/>
              <a:buNone/>
              <a:defRPr/>
            </a:pPr>
            <a:r>
              <a:rPr lang="it-IT" sz="1600" b="1" kern="0">
                <a:solidFill>
                  <a:srgbClr val="800000"/>
                </a:solidFill>
                <a:latin typeface="Times New Roman"/>
                <a:ea typeface="Times New Roman"/>
                <a:cs typeface="Times New Roman"/>
                <a:sym typeface="Times New Roman"/>
              </a:rPr>
              <a:t>   Campi Flegrei: La sesta marcia di una regione fuori serie</a:t>
            </a:r>
          </a:p>
          <a:p>
            <a:pPr fontAlgn="auto">
              <a:spcBef>
                <a:spcPts val="0"/>
              </a:spcBef>
              <a:spcAft>
                <a:spcPts val="0"/>
              </a:spcAft>
              <a:buSzPct val="25000"/>
              <a:defRPr/>
            </a:pPr>
            <a:r>
              <a:rPr lang="it-IT" sz="1200" b="1" kern="0">
                <a:solidFill>
                  <a:srgbClr val="800000"/>
                </a:solidFill>
                <a:latin typeface="Times New Roman"/>
                <a:ea typeface="Times New Roman"/>
                <a:cs typeface="Times New Roman"/>
                <a:sym typeface="Times New Roman"/>
              </a:rPr>
              <a:t>                                           5M ITIS “Galileo Ferraris”</a:t>
            </a:r>
          </a:p>
          <a:p>
            <a:pPr marL="342900" indent="-342900" algn="ctr" fontAlgn="auto">
              <a:spcBef>
                <a:spcPts val="0"/>
              </a:spcBef>
              <a:spcAft>
                <a:spcPts val="0"/>
              </a:spcAft>
              <a:defRPr/>
            </a:pPr>
            <a:endParaRPr sz="2400" b="1" kern="0">
              <a:solidFill>
                <a:srgbClr val="800000"/>
              </a:solidFill>
              <a:latin typeface="Times New Roman"/>
              <a:ea typeface="Times New Roman"/>
              <a:cs typeface="Times New Roman"/>
              <a:sym typeface="Times New Roman"/>
            </a:endParaRPr>
          </a:p>
          <a:p>
            <a:pPr marL="342900" indent="-342900" algn="ctr" fontAlgn="auto">
              <a:spcBef>
                <a:spcPts val="0"/>
              </a:spcBef>
              <a:spcAft>
                <a:spcPts val="0"/>
              </a:spcAft>
              <a:buSzPct val="25000"/>
              <a:defRPr/>
            </a:pPr>
            <a:r>
              <a:rPr lang="it-IT" sz="2400" b="1" kern="0">
                <a:solidFill>
                  <a:srgbClr val="800000"/>
                </a:solidFill>
                <a:latin typeface="Times New Roman"/>
                <a:ea typeface="Times New Roman"/>
                <a:cs typeface="Times New Roman"/>
                <a:sym typeface="Times New Roman"/>
              </a:rPr>
              <a:t> </a:t>
            </a:r>
          </a:p>
          <a:p>
            <a:pPr marL="342900" indent="-342900" algn="ctr" fontAlgn="auto">
              <a:spcBef>
                <a:spcPts val="480"/>
              </a:spcBef>
              <a:spcAft>
                <a:spcPts val="0"/>
              </a:spcAft>
              <a:defRPr/>
            </a:pPr>
            <a:endParaRPr sz="2400" b="1" kern="0">
              <a:solidFill>
                <a:srgbClr val="800000"/>
              </a:solidFill>
              <a:latin typeface="Times New Roman"/>
              <a:ea typeface="Times New Roman"/>
              <a:cs typeface="Times New Roman"/>
              <a:sym typeface="Times New Roman"/>
            </a:endParaRPr>
          </a:p>
          <a:p>
            <a:pPr marL="342900" indent="-342900" algn="ctr" fontAlgn="auto">
              <a:spcBef>
                <a:spcPts val="260"/>
              </a:spcBef>
              <a:spcAft>
                <a:spcPts val="0"/>
              </a:spcAft>
              <a:defRPr/>
            </a:pPr>
            <a:endParaRPr sz="1300" b="1" kern="0">
              <a:solidFill>
                <a:srgbClr val="800000"/>
              </a:solidFill>
              <a:latin typeface="Times New Roman"/>
              <a:ea typeface="Times New Roman"/>
              <a:cs typeface="Times New Roman"/>
              <a:sym typeface="Times New Roman"/>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hape 90"/>
          <p:cNvSpPr txBox="1">
            <a:spLocks noChangeArrowheads="1"/>
          </p:cNvSpPr>
          <p:nvPr/>
        </p:nvSpPr>
        <p:spPr bwMode="auto">
          <a:xfrm>
            <a:off x="1476375" y="115888"/>
            <a:ext cx="6572250" cy="515937"/>
          </a:xfrm>
          <a:prstGeom prst="rect">
            <a:avLst/>
          </a:prstGeom>
          <a:noFill/>
          <a:ln w="9525">
            <a:noFill/>
            <a:miter lim="800000"/>
            <a:headEnd/>
            <a:tailEnd/>
          </a:ln>
        </p:spPr>
        <p:txBody>
          <a:bodyPr lIns="91425" tIns="45700" rIns="91425" bIns="45700"/>
          <a:lstStyle/>
          <a:p>
            <a:pPr marL="342900" indent="-342900" algn="ctr">
              <a:buSzPct val="25000"/>
            </a:pPr>
            <a:r>
              <a:rPr lang="it-IT" sz="2400" b="1">
                <a:solidFill>
                  <a:srgbClr val="800000"/>
                </a:solidFill>
                <a:latin typeface="Times New Roman" pitchFamily="18" charset="0"/>
                <a:cs typeface="Times New Roman" pitchFamily="18" charset="0"/>
                <a:sym typeface="Times New Roman" pitchFamily="18" charset="0"/>
              </a:rPr>
              <a:t>Cronogramma </a:t>
            </a:r>
            <a:endParaRPr lang="it-IT" b="1">
              <a:solidFill>
                <a:srgbClr val="800000"/>
              </a:solidFill>
              <a:latin typeface="Times New Roman" pitchFamily="18" charset="0"/>
              <a:cs typeface="Times New Roman" pitchFamily="18" charset="0"/>
              <a:sym typeface="Times New Roman" pitchFamily="18" charset="0"/>
            </a:endParaRPr>
          </a:p>
        </p:txBody>
      </p:sp>
      <p:graphicFrame>
        <p:nvGraphicFramePr>
          <p:cNvPr id="16592" name="Group 208"/>
          <p:cNvGraphicFramePr>
            <a:graphicFrameLocks noGrp="1"/>
          </p:cNvGraphicFramePr>
          <p:nvPr/>
        </p:nvGraphicFramePr>
        <p:xfrm>
          <a:off x="468313" y="692150"/>
          <a:ext cx="8351837" cy="5641975"/>
        </p:xfrm>
        <a:graphic>
          <a:graphicData uri="http://schemas.openxmlformats.org/drawingml/2006/table">
            <a:tbl>
              <a:tblPr/>
              <a:tblGrid>
                <a:gridCol w="796925"/>
                <a:gridCol w="382587"/>
                <a:gridCol w="1122363"/>
                <a:gridCol w="473075"/>
                <a:gridCol w="382587"/>
                <a:gridCol w="382588"/>
                <a:gridCol w="382587"/>
                <a:gridCol w="384175"/>
                <a:gridCol w="382588"/>
                <a:gridCol w="492125"/>
                <a:gridCol w="382587"/>
                <a:gridCol w="601663"/>
                <a:gridCol w="382587"/>
                <a:gridCol w="434975"/>
                <a:gridCol w="450850"/>
                <a:gridCol w="382588"/>
                <a:gridCol w="534987"/>
              </a:tblGrid>
              <a:tr h="142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FFFFFF"/>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FFFFFF"/>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73038">
                <a:tc rowSpan="2"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Pacchetto</a:t>
                      </a:r>
                    </a:p>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Attività</a:t>
                      </a:r>
                    </a:p>
                  </a:txBody>
                  <a:tcPr marL="6050" marR="6050" marT="605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6DDE7"/>
                    </a:solidFill>
                  </a:tcPr>
                </a:tc>
                <a:tc rowSpan="2" hMerge="1">
                  <a:txBody>
                    <a:bodyPr/>
                    <a:lstStyle/>
                    <a:p>
                      <a:endParaRPr lang="it-IT"/>
                    </a:p>
                  </a:txBody>
                  <a:tcPr/>
                </a:tc>
                <a:tc row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Nome Attività</a:t>
                      </a:r>
                    </a:p>
                  </a:txBody>
                  <a:tcPr marL="6050" marR="6050" marT="605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6DDE7"/>
                    </a:solidFill>
                  </a:tcPr>
                </a:tc>
                <a:tc gridSpan="14">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MESI/ANNO</a:t>
                      </a:r>
                    </a:p>
                  </a:txBody>
                  <a:tcPr marL="6050" marR="6050" marT="6050" marB="0" anchor="b"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6DDE8"/>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69863">
                <a:tc gridSpan="2" vMerge="1">
                  <a:txBody>
                    <a:bodyPr/>
                    <a:lstStyle/>
                    <a:p>
                      <a:endParaRPr lang="it-IT"/>
                    </a:p>
                  </a:txBody>
                  <a:tcPr/>
                </a:tc>
                <a:tc hMerge="1" vMerge="1">
                  <a:txBody>
                    <a:bodyPr/>
                    <a:lstStyle/>
                    <a:p>
                      <a:endParaRPr lang="it-IT"/>
                    </a:p>
                  </a:txBody>
                  <a:tcPr/>
                </a:tc>
                <a:tc v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Ottobre</a:t>
                      </a:r>
                    </a:p>
                  </a:txBody>
                  <a:tcPr marL="6050" marR="6050" marT="6050" marB="0" anchor="b"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Novembre</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Dicembre</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Gennaio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Febbraio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Marzo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chemeClr val="tx1"/>
                          </a:solidFill>
                          <a:effectLst/>
                          <a:latin typeface="Calibri" pitchFamily="34" charset="0"/>
                          <a:cs typeface="Arial" charset="0"/>
                          <a:sym typeface="Calibri" pitchFamily="34" charset="0"/>
                        </a:rPr>
                        <a:t>Aprile</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80988">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1</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Contatti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Comunità di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Sant’Egidio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Coldiretti</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419100">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1.1</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Comune di Bacoli</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aziende alimentari del luogo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487363">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1.2</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Studio della zona</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Ricerca storica</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 e geografica del luogo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P</a:t>
                      </a: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rogetttazione e schematizzazione del idea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557213">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1.3</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
                          <a:srgbClr val="000000"/>
                        </a:buClr>
                        <a:buSzTx/>
                        <a:buFont typeface="Calibri" pitchFamily="34" charset="0"/>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A</a:t>
                      </a: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c</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quisizione informazioni dai natii delluogo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693738">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1.4</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25000"/>
                        <a:buFont typeface="Calibri" pitchFamily="34" charset="0"/>
                        <a:buNone/>
                        <a:tabLst/>
                      </a:pP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Creazione del progetto(piattaforma phyrtual)</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Sviluppo del progetto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tività di marketing</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1000" b="0" i="0" u="none" strike="noStrike" cap="none" normalizeH="0" baseline="0" smtClean="0">
                          <a:ln>
                            <a:noFill/>
                          </a:ln>
                          <a:solidFill>
                            <a:schemeClr val="tx1"/>
                          </a:solidFill>
                          <a:effectLst/>
                          <a:latin typeface="Calibri" pitchFamily="34" charset="0"/>
                          <a:cs typeface="Arial" charset="0"/>
                          <a:sym typeface="Calibri" pitchFamily="34" charset="0"/>
                        </a:rPr>
                        <a:t>Aggiornamenti della piattaforma(news, foto, video)</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31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169863">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2</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171450">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2.1</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169863">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2.2</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31775">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2.3</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
                          <a:srgbClr val="000000"/>
                        </a:buClr>
                        <a:buSzTx/>
                        <a:buFont typeface="Calibri" pitchFamily="34" charset="0"/>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31775">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2.4</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
                          <a:srgbClr val="000000"/>
                        </a:buClr>
                        <a:buSzTx/>
                        <a:buFont typeface="Calibri" pitchFamily="34" charset="0"/>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31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3.0</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173038">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3.1</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231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3.2</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r h="0">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1" i="0" u="none" strike="noStrike" cap="none" normalizeH="0" baseline="0" smtClean="0">
                          <a:ln>
                            <a:noFill/>
                          </a:ln>
                          <a:solidFill>
                            <a:srgbClr val="000000"/>
                          </a:solidFill>
                          <a:effectLst/>
                          <a:latin typeface="Calibri" pitchFamily="34" charset="0"/>
                          <a:cs typeface="Arial" charset="0"/>
                          <a:sym typeface="Calibri" pitchFamily="34" charset="0"/>
                        </a:rPr>
                        <a:t>3.3</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
                          <a:srgbClr val="000000"/>
                        </a:buClr>
                        <a:buSzTx/>
                        <a:buFont typeface="Calibri" pitchFamily="34" charset="0"/>
                        <a:buNone/>
                        <a:tabLst/>
                      </a:pPr>
                      <a:endParaRPr kumimoji="0" lang="it-IT" sz="1800" b="0" i="0" u="none" strike="noStrike" cap="none" normalizeH="0" baseline="0" smtClean="0">
                        <a:ln>
                          <a:noFill/>
                        </a:ln>
                        <a:solidFill>
                          <a:schemeClr val="tx1"/>
                        </a:solidFill>
                        <a:effectLst/>
                        <a:latin typeface="Arial" charset="0"/>
                        <a:cs typeface="Arial" charset="0"/>
                        <a:sym typeface="Arial" charset="0"/>
                      </a:endParaRP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10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6050" marR="6050" marT="6050"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r>
            </a:tbl>
          </a:graphicData>
        </a:graphic>
      </p:graphicFrame>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hape 96"/>
          <p:cNvSpPr txBox="1">
            <a:spLocks noGrp="1"/>
          </p:cNvSpPr>
          <p:nvPr>
            <p:ph type="subTitle" idx="1"/>
          </p:nvPr>
        </p:nvSpPr>
        <p:spPr>
          <a:xfrm>
            <a:off x="1384300" y="333375"/>
            <a:ext cx="6572250" cy="587375"/>
          </a:xfrm>
        </p:spPr>
        <p:txBody>
          <a:bodyPr tIns="45700" bIns="45700"/>
          <a:lstStyle/>
          <a:p>
            <a:pPr eaLnBrk="1" hangingPunct="1">
              <a:spcBef>
                <a:spcPct val="0"/>
              </a:spcBef>
              <a:buClr>
                <a:srgbClr val="800000"/>
              </a:buClr>
              <a:buSzPct val="25000"/>
              <a:buFontTx/>
              <a:buNone/>
            </a:pPr>
            <a:r>
              <a:rPr lang="it-IT" sz="2400" b="1" smtClean="0">
                <a:solidFill>
                  <a:srgbClr val="800000"/>
                </a:solidFill>
                <a:latin typeface="Times New Roman" pitchFamily="18" charset="0"/>
                <a:cs typeface="Times New Roman" pitchFamily="18" charset="0"/>
                <a:sym typeface="Times New Roman" pitchFamily="18" charset="0"/>
              </a:rPr>
              <a:t>Budget del Progetto</a:t>
            </a:r>
            <a:r>
              <a:rPr lang="it-IT" b="1" smtClean="0">
                <a:solidFill>
                  <a:srgbClr val="800000"/>
                </a:solidFill>
                <a:latin typeface="Times New Roman" pitchFamily="18" charset="0"/>
                <a:cs typeface="Times New Roman" pitchFamily="18" charset="0"/>
                <a:sym typeface="Times New Roman" pitchFamily="18" charset="0"/>
              </a:rPr>
              <a:t> </a:t>
            </a:r>
            <a:endParaRPr lang="it-IT" sz="1600" b="1" smtClean="0">
              <a:solidFill>
                <a:srgbClr val="800000"/>
              </a:solidFill>
              <a:latin typeface="Times New Roman" pitchFamily="18" charset="0"/>
              <a:cs typeface="Times New Roman" pitchFamily="18" charset="0"/>
              <a:sym typeface="Times New Roman" pitchFamily="18" charset="0"/>
            </a:endParaRPr>
          </a:p>
        </p:txBody>
      </p:sp>
      <p:graphicFrame>
        <p:nvGraphicFramePr>
          <p:cNvPr id="18672" name="Group 240"/>
          <p:cNvGraphicFramePr>
            <a:graphicFrameLocks noGrp="1"/>
          </p:cNvGraphicFramePr>
          <p:nvPr/>
        </p:nvGraphicFramePr>
        <p:xfrm>
          <a:off x="1331913" y="1341438"/>
          <a:ext cx="7240587" cy="5122862"/>
        </p:xfrm>
        <a:graphic>
          <a:graphicData uri="http://schemas.openxmlformats.org/drawingml/2006/table">
            <a:tbl>
              <a:tblPr/>
              <a:tblGrid>
                <a:gridCol w="1924050"/>
                <a:gridCol w="1579562"/>
                <a:gridCol w="1909763"/>
                <a:gridCol w="1827212"/>
              </a:tblGrid>
              <a:tr h="130175">
                <a:tc gridSpan="4">
                  <a:txBody>
                    <a:bodyPr/>
                    <a:lstStyle/>
                    <a:p>
                      <a:pPr marL="0" marR="0" lvl="0" indent="0" algn="ct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BUDGET STIMATO</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Personale</a:t>
                      </a:r>
                    </a:p>
                  </a:txBody>
                  <a:tcPr marL="4025" marR="4025" marT="4025" marB="0" anchor="b"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A. Costo giornaliero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B. N. giornate di lavoro stimate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33350">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chemeClr val="tx1"/>
                          </a:solidFill>
                          <a:effectLst/>
                          <a:latin typeface="Calibri" pitchFamily="34" charset="0"/>
                          <a:cs typeface="Arial" charset="0"/>
                          <a:sym typeface="Calibri" pitchFamily="34" charset="0"/>
                        </a:rPr>
                        <a:t>Operatori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60 euro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10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ase" latinLnBrk="0" hangingPunct="1">
                        <a:lnSpc>
                          <a:spcPct val="100000"/>
                        </a:lnSpc>
                        <a:spcBef>
                          <a:spcPct val="0"/>
                        </a:spcBef>
                        <a:spcAft>
                          <a:spcPct val="0"/>
                        </a:spcAft>
                        <a:buClr>
                          <a:srgbClr val="000000"/>
                        </a:buClr>
                        <a:buSzPct val="25000"/>
                        <a:buFont typeface="Calibri" pitchFamily="34" charset="0"/>
                        <a:buNone/>
                        <a:tabLst/>
                      </a:pPr>
                      <a:r>
                        <a:rPr kumimoji="0" lang="it-IT" sz="900" b="0" i="0" u="none" strike="noStrike" cap="none" normalizeH="0" baseline="0" smtClean="0">
                          <a:ln>
                            <a:noFill/>
                          </a:ln>
                          <a:solidFill>
                            <a:schemeClr val="tx1"/>
                          </a:solidFill>
                          <a:effectLst/>
                          <a:latin typeface="Calibri" pitchFamily="34" charset="0"/>
                          <a:cs typeface="Arial" charset="0"/>
                          <a:sym typeface="Calibri" pitchFamily="34" charset="0"/>
                        </a:rPr>
                        <a:t>600</a:t>
                      </a: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=A*B</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=A*B</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=A*B</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=A*B</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 costi di personale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=(A*B)+(A*B)…</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5D9F1"/>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Viaggi da - a</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Costo andata/ritorno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N. viaggi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900" b="0" i="0" u="none" strike="noStrike" cap="none" normalizeH="0" baseline="0" smtClean="0">
                          <a:ln>
                            <a:noFill/>
                          </a:ln>
                          <a:solidFill>
                            <a:schemeClr val="tx1"/>
                          </a:solidFill>
                          <a:effectLst/>
                          <a:latin typeface="Calibri" pitchFamily="34" charset="0"/>
                          <a:cs typeface="Arial" charset="0"/>
                          <a:sym typeface="Calibri" pitchFamily="34" charset="0"/>
                        </a:rPr>
                        <a:t>Scampia - Campi Flegrei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3 euro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r>
                        <a:rPr kumimoji="0" lang="it-IT" sz="900" b="0" i="0" u="none" strike="noStrike" cap="none" normalizeH="0" baseline="0" smtClean="0">
                          <a:ln>
                            <a:noFill/>
                          </a:ln>
                          <a:solidFill>
                            <a:schemeClr val="tx1"/>
                          </a:solidFill>
                          <a:effectLst/>
                          <a:latin typeface="Calibri" pitchFamily="34" charset="0"/>
                          <a:cs typeface="Arial" charset="0"/>
                          <a:sym typeface="Calibri" pitchFamily="34" charset="0"/>
                        </a:rPr>
                        <a:t>100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chemeClr val="tx1"/>
                          </a:solidFill>
                          <a:effectLst/>
                          <a:latin typeface="Calibri" pitchFamily="34" charset="0"/>
                          <a:cs typeface="Arial" charset="0"/>
                          <a:sym typeface="Calibri" pitchFamily="34" charset="0"/>
                        </a:rPr>
                        <a:t>30</a:t>
                      </a: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 costi di viaggi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7E4BC"/>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Attrezzature (tipo)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Costo unitario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N. di pezzi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 costi attrezzature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CD5B4"/>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Servizi esterni (tipo di servizio)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Costo unitario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N. servizi per tipo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33350">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Consulenza operatore turistico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150 euro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3</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450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 costi per servizi esterni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5E0EC"/>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Altri costi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Costo unitario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N.</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809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trasferte(Pranzi, varie)</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10 euro</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60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600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28588">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30175">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Totale altri costi</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0</a:t>
                      </a:r>
                    </a:p>
                  </a:txBody>
                  <a:tcPr marL="4025" marR="4025" marT="4025" marB="0" anchor="b"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BEEF3"/>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endParaRP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rgbClr val="000000"/>
                          </a:solidFill>
                          <a:effectLst/>
                          <a:latin typeface="Calibri" pitchFamily="34" charset="0"/>
                          <a:cs typeface="Arial" charset="0"/>
                          <a:sym typeface="Calibri" pitchFamily="34" charset="0"/>
                        </a:rPr>
                        <a:t>COSTO TOTALE DEL PROGETTO</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Pct val="25000"/>
                        <a:buFontTx/>
                        <a:buNone/>
                        <a:tabLst/>
                      </a:pPr>
                      <a:r>
                        <a:rPr kumimoji="0" lang="it-IT" sz="900" b="0" i="0" u="none" strike="noStrike" cap="none" normalizeH="0" baseline="0" smtClean="0">
                          <a:ln>
                            <a:noFill/>
                          </a:ln>
                          <a:solidFill>
                            <a:srgbClr val="000000"/>
                          </a:solidFill>
                          <a:effectLst/>
                          <a:latin typeface="Calibri" pitchFamily="34" charset="0"/>
                          <a:cs typeface="Arial" charset="0"/>
                          <a:sym typeface="Calibri" pitchFamily="34" charset="0"/>
                        </a:rPr>
                        <a:t> </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c>
                  <a:txBody>
                    <a:bodyPr/>
                    <a:lstStyle/>
                    <a:p>
                      <a:pPr marL="0" marR="0" lvl="0" indent="0" algn="r" defTabSz="914400" rtl="0" eaLnBrk="1" fontAlgn="base" latinLnBrk="0" hangingPunct="1">
                        <a:lnSpc>
                          <a:spcPct val="100000"/>
                        </a:lnSpc>
                        <a:spcBef>
                          <a:spcPct val="0"/>
                        </a:spcBef>
                        <a:spcAft>
                          <a:spcPct val="0"/>
                        </a:spcAft>
                        <a:buClrTx/>
                        <a:buSzPct val="25000"/>
                        <a:buFontTx/>
                        <a:buNone/>
                        <a:tabLst/>
                      </a:pPr>
                      <a:r>
                        <a:rPr kumimoji="0" lang="it-IT" sz="900" b="1" i="0" u="none" strike="noStrike" cap="none" normalizeH="0" baseline="0" smtClean="0">
                          <a:ln>
                            <a:noFill/>
                          </a:ln>
                          <a:solidFill>
                            <a:schemeClr val="tx1"/>
                          </a:solidFill>
                          <a:effectLst/>
                          <a:latin typeface="Calibri" pitchFamily="34" charset="0"/>
                          <a:cs typeface="Arial" charset="0"/>
                          <a:sym typeface="Calibri" pitchFamily="34" charset="0"/>
                        </a:rPr>
                        <a:t>1950</a:t>
                      </a:r>
                    </a:p>
                  </a:txBody>
                  <a:tcPr marL="4025" marR="4025" marT="4025"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r>
            </a:tbl>
          </a:graphicData>
        </a:graphic>
      </p:graphicFrame>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467</Words>
  <PresentationFormat>Presentazione su schermo (4:3)</PresentationFormat>
  <Paragraphs>279</Paragraphs>
  <Slides>3</Slides>
  <Notes>3</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3</vt:i4>
      </vt:variant>
    </vt:vector>
  </HeadingPairs>
  <TitlesOfParts>
    <vt:vector size="7" baseType="lpstr">
      <vt:lpstr>Arial</vt:lpstr>
      <vt:lpstr>Calibri</vt:lpstr>
      <vt:lpstr>Times New Roman</vt:lpstr>
      <vt:lpstr>Tema di Office</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cp:lastModifiedBy>casa</cp:lastModifiedBy>
  <cp:revision>3</cp:revision>
  <dcterms:modified xsi:type="dcterms:W3CDTF">2015-01-18T15:20:49Z</dcterms:modified>
</cp:coreProperties>
</file>